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57" r:id="rId3"/>
    <p:sldId id="276" r:id="rId4"/>
    <p:sldId id="289" r:id="rId5"/>
    <p:sldId id="291" r:id="rId6"/>
    <p:sldId id="290" r:id="rId7"/>
    <p:sldId id="268" r:id="rId8"/>
    <p:sldId id="285" r:id="rId9"/>
    <p:sldId id="293" r:id="rId10"/>
    <p:sldId id="286" r:id="rId11"/>
    <p:sldId id="288" r:id="rId12"/>
    <p:sldId id="292" r:id="rId13"/>
    <p:sldId id="279" r:id="rId14"/>
    <p:sldId id="280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024473D2-B92A-4896-98EB-E4F97D1539F8}">
          <p14:sldIdLst>
            <p14:sldId id="256"/>
            <p14:sldId id="257"/>
            <p14:sldId id="276"/>
            <p14:sldId id="289"/>
            <p14:sldId id="291"/>
            <p14:sldId id="290"/>
            <p14:sldId id="268"/>
            <p14:sldId id="285"/>
            <p14:sldId id="293"/>
            <p14:sldId id="286"/>
            <p14:sldId id="288"/>
            <p14:sldId id="292"/>
          </p14:sldIdLst>
        </p14:section>
        <p14:section name="Untitled Section" id="{667B3A4F-0EA1-4C11-A7AF-4DC3D5515A78}">
          <p14:sldIdLst>
            <p14:sldId id="279"/>
            <p14:sldId id="28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3C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74" autoAdjust="0"/>
    <p:restoredTop sz="94660"/>
  </p:normalViewPr>
  <p:slideViewPr>
    <p:cSldViewPr snapToGrid="0">
      <p:cViewPr varScale="1">
        <p:scale>
          <a:sx n="88" d="100"/>
          <a:sy n="88" d="100"/>
        </p:scale>
        <p:origin x="466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B33BB8-6C7A-4BE0-9B55-9EAC48D52EC6}" type="datetimeFigureOut">
              <a:rPr lang="en-US"/>
              <a:t>9/19/2023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7AA83-DE31-4E93-AB07-EF7FB05F667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21290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1EF64-F73B-4314-BB6F-BC0937BBDF19}" type="datetimeFigureOut">
              <a:rPr lang="en-US"/>
              <a:t>9/19/2023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5E2820-AFE1-45FA-949E-17BDB534E1D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57997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91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935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3" y="304800"/>
            <a:ext cx="7091361" cy="2793906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66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3108804"/>
            <a:ext cx="7091361" cy="8382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/>
              <a:t>9/19/2023</a:t>
            </a:fld>
            <a:endParaRPr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0547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F48E-ABA0-4B58-B562-D1D7408067C4}" type="datetime1">
              <a:rPr lang="en-US"/>
              <a:t>9/19/2023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9990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0013" y="1600200"/>
            <a:ext cx="6400801" cy="2486025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0011" y="4105029"/>
            <a:ext cx="6400801" cy="9144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5034C-8BD9-4B0C-893B-33834FAB227F}" type="datetime1">
              <a:rPr lang="en-US"/>
              <a:t>9/19/2023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17916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8213" y="1600200"/>
            <a:ext cx="4572000" cy="4114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08813" y="1600200"/>
            <a:ext cx="4572000" cy="4114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787AA-CBCD-47F9-A04C-7106C508CDE4}" type="datetime1">
              <a:rPr lang="en-US"/>
              <a:t>9/19/2023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7751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8213" y="2505075"/>
            <a:ext cx="4572000" cy="33375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0088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008813" y="2505075"/>
            <a:ext cx="4572000" cy="33375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C9DD-75F5-4611-BA0B-CFB1A226639C}" type="datetime1">
              <a:rPr lang="en-US"/>
              <a:t>9/19/2023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33046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0F1F9-2D3D-4243-878F-D000C3F2A1C4}" type="datetime1">
              <a:rPr lang="en-US"/>
              <a:t>9/19/2023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98309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BCBE8-1824-4658-A8BB-BECFAEB7E35A}" type="datetime1">
              <a:rPr lang="en-US"/>
              <a:t>9/19/2023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22526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813" y="533400"/>
            <a:ext cx="6858000" cy="4800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CD17-C377-4DE5-9FCA-CC7471605C58}" type="datetime1">
              <a:rPr lang="en-US"/>
              <a:t>9/19/2023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7700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1293812" y="533400"/>
            <a:ext cx="6858001" cy="4800600"/>
          </a:xfrm>
          <a:prstGeom prst="roundRect">
            <a:avLst>
              <a:gd name="adj" fmla="val 4409"/>
            </a:avLst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408112" y="647700"/>
            <a:ext cx="6629400" cy="4572000"/>
          </a:xfrm>
          <a:prstGeom prst="roundRect">
            <a:avLst>
              <a:gd name="adj" fmla="val 3725"/>
            </a:avLst>
          </a:prstGeom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E9F02-BE96-4BAE-86A5-1FA60D24CAE2}" type="datetime1">
              <a:rPr lang="en-US"/>
              <a:t>9/19/2023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39301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7AEA-BBBB-4C9B-AB23-214EAA8AB789}" type="datetime1">
              <a:rPr lang="en-US"/>
              <a:t>9/19/2023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7666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65014" y="304801"/>
            <a:ext cx="17158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09800" y="304801"/>
            <a:ext cx="7502814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1CA30-F5CD-4CA0-B16A-349C6F830700}" type="datetime1">
              <a:rPr lang="en-US"/>
              <a:t>9/19/2023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994977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08213" y="304800"/>
            <a:ext cx="9372600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93726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3576" y="6505078"/>
            <a:ext cx="964036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9D3B9702-7FBF-4720-8670-571C5E7EEDDE}" type="datetime1">
              <a:rPr lang="en-US" smtClean="0"/>
              <a:pPr/>
              <a:t>9/19/2023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80159" y="6505078"/>
            <a:ext cx="687641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580814" y="6280298"/>
            <a:ext cx="533399" cy="3491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>
                <a:solidFill>
                  <a:srgbClr val="AB3C19"/>
                </a:solidFill>
              </a:defRPr>
            </a:lvl1pPr>
          </a:lstStyle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25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ittlewandlelettersandsounds.org.uk/resources/for-parents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kul-g_30HuU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1" y="670560"/>
            <a:ext cx="10568540" cy="4113549"/>
          </a:xfrm>
        </p:spPr>
        <p:txBody>
          <a:bodyPr>
            <a:normAutofit/>
          </a:bodyPr>
          <a:lstStyle/>
          <a:p>
            <a:r>
              <a:rPr lang="en-US" b="1" dirty="0" smtClean="0">
                <a:latin typeface="Twinkl Precursive Light" panose="02000000000000000000" pitchFamily="2" charset="0"/>
              </a:rPr>
              <a:t>Reading at </a:t>
            </a:r>
            <a:br>
              <a:rPr lang="en-US" b="1" dirty="0" smtClean="0">
                <a:latin typeface="Twinkl Precursive Light" panose="02000000000000000000" pitchFamily="2" charset="0"/>
              </a:rPr>
            </a:br>
            <a:r>
              <a:rPr lang="en-US" b="1" dirty="0" smtClean="0">
                <a:latin typeface="Twinkl Precursive Light" panose="02000000000000000000" pitchFamily="2" charset="0"/>
              </a:rPr>
              <a:t>School and </a:t>
            </a:r>
            <a:br>
              <a:rPr lang="en-US" b="1" dirty="0" smtClean="0">
                <a:latin typeface="Twinkl Precursive Light" panose="02000000000000000000" pitchFamily="2" charset="0"/>
              </a:rPr>
            </a:br>
            <a:r>
              <a:rPr lang="en-US" b="1" dirty="0" smtClean="0">
                <a:latin typeface="Twinkl Precursive Light" panose="02000000000000000000" pitchFamily="2" charset="0"/>
              </a:rPr>
              <a:t>Home</a:t>
            </a:r>
            <a:r>
              <a:rPr lang="en-US" b="1" dirty="0">
                <a:latin typeface="Twinkl Precursive Light" panose="02000000000000000000" pitchFamily="2" charset="0"/>
              </a:rPr>
              <a:t/>
            </a:r>
            <a:br>
              <a:rPr lang="en-US" b="1" dirty="0">
                <a:latin typeface="Twinkl Precursive Light" panose="02000000000000000000" pitchFamily="2" charset="0"/>
              </a:rPr>
            </a:br>
            <a:endParaRPr lang="en-US" b="1" dirty="0">
              <a:latin typeface="Twinkl Precursive Light" panose="020000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798" y="4081819"/>
            <a:ext cx="7091361" cy="1404581"/>
          </a:xfrm>
        </p:spPr>
        <p:txBody>
          <a:bodyPr>
            <a:normAutofit fontScale="62500" lnSpcReduction="20000"/>
          </a:bodyPr>
          <a:lstStyle/>
          <a:p>
            <a:endParaRPr lang="en-US" dirty="0"/>
          </a:p>
          <a:p>
            <a:endParaRPr lang="en-US" sz="4000" b="1" u="sng" dirty="0">
              <a:solidFill>
                <a:schemeClr val="tx1"/>
              </a:solidFill>
              <a:latin typeface="Twinkl Precursive Light" panose="02000000000000000000" pitchFamily="2" charset="0"/>
            </a:endParaRPr>
          </a:p>
          <a:p>
            <a:r>
              <a:rPr lang="en-US" sz="4000" b="1" u="sng" dirty="0" err="1">
                <a:solidFill>
                  <a:schemeClr val="tx1"/>
                </a:solidFill>
                <a:latin typeface="Twinkl Precursive Light" panose="02000000000000000000" pitchFamily="2" charset="0"/>
              </a:rPr>
              <a:t>Mrs</a:t>
            </a:r>
            <a:r>
              <a:rPr lang="en-US" sz="4000" b="1" u="sng" dirty="0">
                <a:solidFill>
                  <a:schemeClr val="tx1"/>
                </a:solidFill>
                <a:latin typeface="Twinkl Precursive Light" panose="02000000000000000000" pitchFamily="2" charset="0"/>
              </a:rPr>
              <a:t> Watson</a:t>
            </a:r>
          </a:p>
          <a:p>
            <a:endParaRPr lang="en-US" sz="4000" b="1" u="sng" dirty="0">
              <a:solidFill>
                <a:schemeClr val="tx1"/>
              </a:solidFill>
              <a:latin typeface="Twinkl Precursive Light" panose="02000000000000000000" pitchFamily="2" charset="0"/>
            </a:endParaRPr>
          </a:p>
          <a:p>
            <a:r>
              <a:rPr lang="en-US" sz="4000" b="1" u="sng" dirty="0">
                <a:solidFill>
                  <a:schemeClr val="tx1"/>
                </a:solidFill>
                <a:latin typeface="Twinkl Precursive Light" panose="02000000000000000000" pitchFamily="2" charset="0"/>
              </a:rPr>
              <a:t>Wednesday </a:t>
            </a:r>
            <a:r>
              <a:rPr lang="en-US" sz="4000" b="1" u="sng" dirty="0" smtClean="0">
                <a:solidFill>
                  <a:schemeClr val="tx1"/>
                </a:solidFill>
                <a:latin typeface="Twinkl Precursive Light" panose="02000000000000000000" pitchFamily="2" charset="0"/>
              </a:rPr>
              <a:t>20th September</a:t>
            </a:r>
            <a:endParaRPr lang="en-US" sz="4000" b="1" u="sng" dirty="0">
              <a:solidFill>
                <a:schemeClr val="tx1"/>
              </a:solidFill>
              <a:latin typeface="Twinkl Precursive Light" panose="02000000000000000000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0155" y="604471"/>
            <a:ext cx="2047875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7078" y="1269341"/>
            <a:ext cx="2078282" cy="2582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2673" y="2935532"/>
            <a:ext cx="2387111" cy="2387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1057" y="4129088"/>
            <a:ext cx="2294303" cy="1720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84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" y="304800"/>
            <a:ext cx="11519853" cy="748937"/>
          </a:xfrm>
        </p:spPr>
        <p:txBody>
          <a:bodyPr>
            <a:normAutofit/>
          </a:bodyPr>
          <a:lstStyle/>
          <a:p>
            <a:pPr algn="ctr"/>
            <a:r>
              <a:rPr lang="en-US" sz="4000" b="1" u="sng" dirty="0">
                <a:latin typeface="Twinkl Precursive Light" panose="02000000000000000000" pitchFamily="2" charset="0"/>
              </a:rPr>
              <a:t>What do we do at Holly Hill?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0457" y="1053737"/>
            <a:ext cx="10650583" cy="4114800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Twinkl Precursive Light" panose="02000000000000000000" pitchFamily="2" charset="0"/>
              </a:rPr>
              <a:t>Phonics daily (Foundation and KS1)</a:t>
            </a:r>
          </a:p>
          <a:p>
            <a:r>
              <a:rPr lang="en-US" sz="2800" dirty="0">
                <a:latin typeface="Twinkl Precursive Light" panose="02000000000000000000" pitchFamily="2" charset="0"/>
              </a:rPr>
              <a:t>3 x Group Reads per week (Foundation/ KS1) </a:t>
            </a:r>
          </a:p>
          <a:p>
            <a:r>
              <a:rPr lang="en-US" sz="2800" dirty="0">
                <a:latin typeface="Twinkl Precursive Light" panose="02000000000000000000" pitchFamily="2" charset="0"/>
              </a:rPr>
              <a:t>Story time daily</a:t>
            </a:r>
          </a:p>
          <a:p>
            <a:r>
              <a:rPr lang="en-US" sz="2800" dirty="0">
                <a:latin typeface="Twinkl Precursive Light" panose="02000000000000000000" pitchFamily="2" charset="0"/>
              </a:rPr>
              <a:t>Story assembly weekly </a:t>
            </a:r>
          </a:p>
          <a:p>
            <a:r>
              <a:rPr lang="en-US" sz="2800" dirty="0">
                <a:latin typeface="Twinkl Precursive Light" panose="02000000000000000000" pitchFamily="2" charset="0"/>
              </a:rPr>
              <a:t>English lessons with lots of reading</a:t>
            </a:r>
          </a:p>
          <a:p>
            <a:r>
              <a:rPr lang="en-US" sz="2800" dirty="0">
                <a:latin typeface="Twinkl Precursive Light" panose="02000000000000000000" pitchFamily="2" charset="0"/>
              </a:rPr>
              <a:t>Whole class reading KS2</a:t>
            </a:r>
          </a:p>
          <a:p>
            <a:pPr marL="45720" indent="0">
              <a:buNone/>
            </a:pPr>
            <a:endParaRPr lang="en-US" sz="2800" dirty="0">
              <a:latin typeface="Twinkl Precursive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3928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176213"/>
            <a:ext cx="9372600" cy="823912"/>
          </a:xfrm>
        </p:spPr>
        <p:txBody>
          <a:bodyPr>
            <a:normAutofit/>
          </a:bodyPr>
          <a:lstStyle/>
          <a:p>
            <a:r>
              <a:rPr lang="en-GB" sz="4000" b="1" u="sng" dirty="0">
                <a:latin typeface="Twinkl Precursive Light" panose="02000000000000000000" pitchFamily="2" charset="0"/>
              </a:rPr>
              <a:t>Whole Class </a:t>
            </a:r>
            <a:r>
              <a:rPr lang="en-GB" sz="4000" b="1" u="sng" dirty="0" smtClean="0">
                <a:latin typeface="Twinkl Precursive Light" panose="02000000000000000000" pitchFamily="2" charset="0"/>
              </a:rPr>
              <a:t>Reading (KS2)</a:t>
            </a:r>
            <a:endParaRPr lang="en-GB" sz="4000" b="1" u="sng" dirty="0">
              <a:latin typeface="Twinkl Precursive Light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2950" y="1000125"/>
            <a:ext cx="10837863" cy="4829175"/>
          </a:xfrm>
        </p:spPr>
        <p:txBody>
          <a:bodyPr>
            <a:normAutofit/>
          </a:bodyPr>
          <a:lstStyle/>
          <a:p>
            <a:r>
              <a:rPr lang="en-GB" dirty="0">
                <a:latin typeface="Twinkl Precursive Light" panose="02000000000000000000" pitchFamily="2" charset="0"/>
              </a:rPr>
              <a:t>One text per class</a:t>
            </a:r>
          </a:p>
          <a:p>
            <a:r>
              <a:rPr lang="en-GB" dirty="0">
                <a:latin typeface="Twinkl Precursive Light" panose="02000000000000000000" pitchFamily="2" charset="0"/>
              </a:rPr>
              <a:t>Challenging texts</a:t>
            </a:r>
          </a:p>
          <a:p>
            <a:r>
              <a:rPr lang="en-GB" dirty="0">
                <a:latin typeface="Twinkl Precursive Light" panose="02000000000000000000" pitchFamily="2" charset="0"/>
              </a:rPr>
              <a:t>Teacher reading to the class – modelling fluency and expression</a:t>
            </a:r>
          </a:p>
          <a:p>
            <a:r>
              <a:rPr lang="en-GB" dirty="0">
                <a:latin typeface="Twinkl Precursive Light" panose="02000000000000000000" pitchFamily="2" charset="0"/>
              </a:rPr>
              <a:t>Children take over the reading out loud</a:t>
            </a:r>
          </a:p>
          <a:p>
            <a:r>
              <a:rPr lang="en-GB" dirty="0">
                <a:latin typeface="Twinkl Precursive Light" panose="02000000000000000000" pitchFamily="2" charset="0"/>
              </a:rPr>
              <a:t>Children have time to read independently </a:t>
            </a:r>
          </a:p>
          <a:p>
            <a:r>
              <a:rPr lang="en-GB" dirty="0">
                <a:latin typeface="Twinkl Precursive Light" panose="02000000000000000000" pitchFamily="2" charset="0"/>
              </a:rPr>
              <a:t>Questions related to the text</a:t>
            </a:r>
          </a:p>
          <a:p>
            <a:r>
              <a:rPr lang="en-GB" dirty="0">
                <a:latin typeface="Twinkl Precursive Light" panose="02000000000000000000" pitchFamily="2" charset="0"/>
              </a:rPr>
              <a:t>The benefits are huge. All children read 5 times a week instead of </a:t>
            </a:r>
            <a:r>
              <a:rPr lang="en-GB" dirty="0" smtClean="0">
                <a:latin typeface="Twinkl Precursive Light" panose="02000000000000000000" pitchFamily="2" charset="0"/>
              </a:rPr>
              <a:t>once.</a:t>
            </a:r>
          </a:p>
          <a:p>
            <a:r>
              <a:rPr lang="en-GB" dirty="0" smtClean="0">
                <a:latin typeface="Twinkl Precursive Light" panose="02000000000000000000" pitchFamily="2" charset="0"/>
              </a:rPr>
              <a:t>Some </a:t>
            </a:r>
            <a:r>
              <a:rPr lang="en-GB" dirty="0">
                <a:latin typeface="Twinkl Precursive Light" panose="02000000000000000000" pitchFamily="2" charset="0"/>
              </a:rPr>
              <a:t>c</a:t>
            </a:r>
            <a:r>
              <a:rPr lang="en-GB" dirty="0" smtClean="0">
                <a:latin typeface="Twinkl Precursive Light" panose="02000000000000000000" pitchFamily="2" charset="0"/>
              </a:rPr>
              <a:t>hildren require Little </a:t>
            </a:r>
            <a:r>
              <a:rPr lang="en-GB" dirty="0" err="1" smtClean="0">
                <a:latin typeface="Twinkl Precursive Light" panose="02000000000000000000" pitchFamily="2" charset="0"/>
              </a:rPr>
              <a:t>Wandle</a:t>
            </a:r>
            <a:r>
              <a:rPr lang="en-GB" dirty="0" smtClean="0">
                <a:latin typeface="Twinkl Precursive Light" panose="02000000000000000000" pitchFamily="2" charset="0"/>
              </a:rPr>
              <a:t> intervention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9660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8640" y="304800"/>
            <a:ext cx="11032173" cy="1200416"/>
          </a:xfrm>
        </p:spPr>
        <p:txBody>
          <a:bodyPr/>
          <a:lstStyle/>
          <a:p>
            <a:r>
              <a:rPr lang="en-US" b="1" u="sng" dirty="0" smtClean="0">
                <a:latin typeface="Twinkl Precursive" panose="02000000000000000000" pitchFamily="2" charset="0"/>
              </a:rPr>
              <a:t>Reception and KS1 Reading Groups</a:t>
            </a:r>
            <a:endParaRPr lang="en-GB" b="1" u="sng" dirty="0">
              <a:latin typeface="Twinkl Precursive" panose="02000000000000000000" pitchFamily="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5581" y="1886494"/>
            <a:ext cx="10698290" cy="339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8553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-103820"/>
            <a:ext cx="12192000" cy="1200416"/>
          </a:xfrm>
        </p:spPr>
        <p:txBody>
          <a:bodyPr/>
          <a:lstStyle/>
          <a:p>
            <a:r>
              <a:rPr lang="en-US" b="1" u="sng" dirty="0" smtClean="0">
                <a:latin typeface="Twinkl Precursive" panose="02000000000000000000" pitchFamily="2" charset="0"/>
              </a:rPr>
              <a:t>The structure of each reading session..</a:t>
            </a:r>
            <a:endParaRPr lang="en-GB" b="1" u="sng" dirty="0">
              <a:latin typeface="Twinkl Precursive" panose="02000000000000000000" pitchFamily="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3367" y="1458686"/>
            <a:ext cx="10753000" cy="4567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8454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0086" y="228350"/>
            <a:ext cx="11573240" cy="662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6118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1" y="1419226"/>
            <a:ext cx="4929187" cy="681038"/>
          </a:xfrm>
        </p:spPr>
        <p:txBody>
          <a:bodyPr>
            <a:normAutofit/>
          </a:bodyPr>
          <a:lstStyle/>
          <a:p>
            <a:endParaRPr lang="en-GB" dirty="0">
              <a:latin typeface="Twinkl Precursive Light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1628" y="-1"/>
            <a:ext cx="6399609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7180" y="905560"/>
            <a:ext cx="272891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Twinkl Precursive Light" panose="02000000000000000000" pitchFamily="2" charset="0"/>
              </a:rPr>
              <a:t>Why do we need to read to our children and hear them read?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7006015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8705" y="0"/>
            <a:ext cx="9372600" cy="714103"/>
          </a:xfrm>
        </p:spPr>
        <p:txBody>
          <a:bodyPr/>
          <a:lstStyle/>
          <a:p>
            <a:r>
              <a:rPr lang="en-US" b="1" u="sng" dirty="0" smtClean="0">
                <a:latin typeface="Twinkl Precursive" panose="02000000000000000000" pitchFamily="2" charset="0"/>
              </a:rPr>
              <a:t>Supporting your child at home</a:t>
            </a:r>
            <a:endParaRPr lang="en-GB" b="1" u="sng" dirty="0">
              <a:latin typeface="Twinkl Precursive" panose="020000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9338" y="714103"/>
            <a:ext cx="1186978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>
              <a:latin typeface="Twinkl Precursive" panose="02000000000000000000" pitchFamily="2" charset="0"/>
            </a:endParaRPr>
          </a:p>
          <a:p>
            <a:r>
              <a:rPr lang="en-US" dirty="0">
                <a:latin typeface="Twinkl Precursive" panose="02000000000000000000" pitchFamily="2" charset="0"/>
              </a:rPr>
              <a:t>Although your child will be taught to read at school, you can have a huge impact on their reading journey by continuing their practice at home</a:t>
            </a:r>
            <a:r>
              <a:rPr lang="en-US" dirty="0" smtClean="0">
                <a:latin typeface="Twinkl Precursive" panose="02000000000000000000" pitchFamily="2" charset="0"/>
              </a:rPr>
              <a:t>.</a:t>
            </a:r>
          </a:p>
          <a:p>
            <a:endParaRPr lang="en-US" dirty="0">
              <a:latin typeface="Twinkl Precursive" panose="02000000000000000000" pitchFamily="2" charset="0"/>
            </a:endParaRPr>
          </a:p>
          <a:p>
            <a:r>
              <a:rPr lang="en-US" dirty="0">
                <a:latin typeface="Twinkl Precursive" panose="02000000000000000000" pitchFamily="2" charset="0"/>
              </a:rPr>
              <a:t>There are two types of reading book that your child may bring home</a:t>
            </a:r>
            <a:r>
              <a:rPr lang="en-US" dirty="0" smtClean="0">
                <a:latin typeface="Twinkl Precursive" panose="02000000000000000000" pitchFamily="2" charset="0"/>
              </a:rPr>
              <a:t>:</a:t>
            </a:r>
          </a:p>
          <a:p>
            <a:endParaRPr lang="en-US" dirty="0">
              <a:latin typeface="Twinkl Precursive" panose="02000000000000000000" pitchFamily="2" charset="0"/>
            </a:endParaRPr>
          </a:p>
          <a:p>
            <a:r>
              <a:rPr lang="en-US" b="1" u="sng" dirty="0">
                <a:latin typeface="Twinkl Precursive" panose="02000000000000000000" pitchFamily="2" charset="0"/>
              </a:rPr>
              <a:t>A reading practice book</a:t>
            </a:r>
            <a:r>
              <a:rPr lang="en-US" dirty="0">
                <a:latin typeface="Twinkl Precursive" panose="02000000000000000000" pitchFamily="2" charset="0"/>
              </a:rPr>
              <a:t>. This will be at the correct phonic stage for your child. They should be able to read this fluently and independently</a:t>
            </a:r>
            <a:r>
              <a:rPr lang="en-US" dirty="0" smtClean="0">
                <a:latin typeface="Twinkl Precursive" panose="02000000000000000000" pitchFamily="2" charset="0"/>
              </a:rPr>
              <a:t>. </a:t>
            </a:r>
          </a:p>
          <a:p>
            <a:endParaRPr lang="en-US" dirty="0">
              <a:latin typeface="Twinkl Precursive" panose="02000000000000000000" pitchFamily="2" charset="0"/>
            </a:endParaRPr>
          </a:p>
          <a:p>
            <a:endParaRPr lang="en-US" dirty="0">
              <a:latin typeface="Twinkl Precursive" panose="02000000000000000000" pitchFamily="2" charset="0"/>
            </a:endParaRPr>
          </a:p>
          <a:p>
            <a:r>
              <a:rPr lang="en-US" b="1" u="sng" dirty="0" smtClean="0">
                <a:latin typeface="Twinkl Precursive" panose="02000000000000000000" pitchFamily="2" charset="0"/>
              </a:rPr>
              <a:t>A </a:t>
            </a:r>
            <a:r>
              <a:rPr lang="en-US" b="1" u="sng" dirty="0" smtClean="0">
                <a:latin typeface="Twinkl Precursive" panose="02000000000000000000" pitchFamily="2" charset="0"/>
              </a:rPr>
              <a:t>Reading for Pleasure Book.  </a:t>
            </a:r>
            <a:r>
              <a:rPr lang="en-US" dirty="0">
                <a:latin typeface="Twinkl Precursive" panose="02000000000000000000" pitchFamily="2" charset="0"/>
              </a:rPr>
              <a:t>Your child will not be able to read this on their own. This book is for you both to read and enjoy together.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02670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9303" y="304800"/>
            <a:ext cx="11171510" cy="4841966"/>
          </a:xfrm>
        </p:spPr>
        <p:txBody>
          <a:bodyPr>
            <a:normAutofit/>
          </a:bodyPr>
          <a:lstStyle/>
          <a:p>
            <a:r>
              <a:rPr lang="en-US" b="1" dirty="0" smtClean="0">
                <a:latin typeface="Twinkl Precursive" panose="02000000000000000000" pitchFamily="2" charset="0"/>
              </a:rPr>
              <a:t>Reading practice book</a:t>
            </a:r>
            <a:br>
              <a:rPr lang="en-US" b="1" dirty="0" smtClean="0">
                <a:latin typeface="Twinkl Precursive" panose="02000000000000000000" pitchFamily="2" charset="0"/>
              </a:rPr>
            </a:br>
            <a:r>
              <a:rPr lang="en-US" b="1" dirty="0">
                <a:latin typeface="Twinkl Precursive" panose="02000000000000000000" pitchFamily="2" charset="0"/>
              </a:rPr>
              <a:t/>
            </a:r>
            <a:br>
              <a:rPr lang="en-US" b="1" dirty="0">
                <a:latin typeface="Twinkl Precursive" panose="02000000000000000000" pitchFamily="2" charset="0"/>
              </a:rPr>
            </a:br>
            <a:r>
              <a:rPr lang="en-US" b="1" dirty="0" smtClean="0">
                <a:latin typeface="Twinkl Precursive" panose="02000000000000000000" pitchFamily="2" charset="0"/>
              </a:rPr>
              <a:t/>
            </a:r>
            <a:br>
              <a:rPr lang="en-US" b="1" dirty="0" smtClean="0">
                <a:latin typeface="Twinkl Precursive" panose="02000000000000000000" pitchFamily="2" charset="0"/>
              </a:rPr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b="1" dirty="0" smtClean="0">
                <a:latin typeface="Twinkl Precursive" panose="02000000000000000000" pitchFamily="2" charset="0"/>
              </a:rPr>
              <a:t/>
            </a:r>
            <a:br>
              <a:rPr lang="en-US" b="1" dirty="0" smtClean="0">
                <a:latin typeface="Twinkl Precursive" panose="02000000000000000000" pitchFamily="2" charset="0"/>
              </a:rPr>
            </a:br>
            <a:r>
              <a:rPr lang="en-US" b="1" dirty="0" smtClean="0">
                <a:latin typeface="Twinkl Precursive" panose="02000000000000000000" pitchFamily="2" charset="0"/>
              </a:rPr>
              <a:t>Reading for Pleasure book</a:t>
            </a:r>
            <a:br>
              <a:rPr lang="en-US" b="1" dirty="0" smtClean="0">
                <a:latin typeface="Twinkl Precursive" panose="02000000000000000000" pitchFamily="2" charset="0"/>
              </a:rPr>
            </a:br>
            <a:endParaRPr lang="en-GB" b="1" dirty="0">
              <a:latin typeface="Twinkl Precursive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930" y="1035504"/>
            <a:ext cx="2996293" cy="283795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0528" y="3306535"/>
            <a:ext cx="3533095" cy="3488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2902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5299" y="-296092"/>
            <a:ext cx="9372600" cy="1200416"/>
          </a:xfrm>
        </p:spPr>
        <p:txBody>
          <a:bodyPr/>
          <a:lstStyle/>
          <a:p>
            <a:r>
              <a:rPr lang="en-US" b="1" u="sng" dirty="0" smtClean="0">
                <a:latin typeface="Twinkl Precursive" panose="02000000000000000000" pitchFamily="2" charset="0"/>
              </a:rPr>
              <a:t>Reading Practice Book</a:t>
            </a:r>
            <a:endParaRPr lang="en-GB" b="1" u="sng" dirty="0">
              <a:latin typeface="Twinkl Precursive" panose="020000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43840" y="1012934"/>
            <a:ext cx="1170432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winkl Precursive" panose="02000000000000000000" pitchFamily="2" charset="0"/>
              </a:rPr>
              <a:t>This book has been carefully matched to your child’s current reading level. </a:t>
            </a:r>
            <a:endParaRPr lang="en-US" dirty="0" smtClean="0">
              <a:latin typeface="Twinkl Precursive" panose="02000000000000000000" pitchFamily="2" charset="0"/>
            </a:endParaRPr>
          </a:p>
          <a:p>
            <a:endParaRPr lang="en-US" dirty="0" smtClean="0">
              <a:latin typeface="Twinkl Precursive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winkl Precursive" panose="02000000000000000000" pitchFamily="2" charset="0"/>
              </a:rPr>
              <a:t>If </a:t>
            </a:r>
            <a:r>
              <a:rPr lang="en-US" dirty="0">
                <a:latin typeface="Twinkl Precursive" panose="02000000000000000000" pitchFamily="2" charset="0"/>
              </a:rPr>
              <a:t>your child is reading it with little help, please don’t worry that it’s too easy – your child needs to develop fluency and confidence in </a:t>
            </a:r>
            <a:r>
              <a:rPr lang="en-US" dirty="0" smtClean="0">
                <a:latin typeface="Twinkl Precursive" panose="02000000000000000000" pitchFamily="2" charset="0"/>
              </a:rPr>
              <a:t>reading.</a:t>
            </a:r>
          </a:p>
          <a:p>
            <a:endParaRPr lang="en-US" dirty="0" smtClean="0">
              <a:latin typeface="Twinkl Precursive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winkl Precursive" panose="02000000000000000000" pitchFamily="2" charset="0"/>
              </a:rPr>
              <a:t>Listen </a:t>
            </a:r>
            <a:r>
              <a:rPr lang="en-US" dirty="0">
                <a:latin typeface="Twinkl Precursive" panose="02000000000000000000" pitchFamily="2" charset="0"/>
              </a:rPr>
              <a:t>to them read the book. </a:t>
            </a:r>
            <a:endParaRPr lang="en-US" dirty="0" smtClean="0">
              <a:latin typeface="Twinkl Precursive" panose="02000000000000000000" pitchFamily="2" charset="0"/>
            </a:endParaRPr>
          </a:p>
          <a:p>
            <a:endParaRPr lang="en-US" dirty="0" smtClean="0">
              <a:latin typeface="Twinkl Precursive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winkl Precursive" panose="02000000000000000000" pitchFamily="2" charset="0"/>
              </a:rPr>
              <a:t>Remember </a:t>
            </a:r>
            <a:r>
              <a:rPr lang="en-US" dirty="0">
                <a:latin typeface="Twinkl Precursive" panose="02000000000000000000" pitchFamily="2" charset="0"/>
              </a:rPr>
              <a:t>to give them lots of praise – celebrate their success! </a:t>
            </a:r>
            <a:endParaRPr lang="en-US" dirty="0" smtClean="0">
              <a:latin typeface="Twinkl Precursive" panose="02000000000000000000" pitchFamily="2" charset="0"/>
            </a:endParaRPr>
          </a:p>
          <a:p>
            <a:endParaRPr lang="en-US" dirty="0" smtClean="0">
              <a:latin typeface="Twinkl Precursive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winkl Precursive" panose="02000000000000000000" pitchFamily="2" charset="0"/>
              </a:rPr>
              <a:t>If </a:t>
            </a:r>
            <a:r>
              <a:rPr lang="en-US" dirty="0">
                <a:latin typeface="Twinkl Precursive" panose="02000000000000000000" pitchFamily="2" charset="0"/>
              </a:rPr>
              <a:t>they can’t read a word, read it to them. </a:t>
            </a:r>
            <a:endParaRPr lang="en-US" dirty="0" smtClean="0">
              <a:latin typeface="Twinkl Precursive" panose="02000000000000000000" pitchFamily="2" charset="0"/>
            </a:endParaRPr>
          </a:p>
          <a:p>
            <a:endParaRPr lang="en-US" dirty="0" smtClean="0">
              <a:latin typeface="Twinkl Precursive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winkl Precursive" panose="02000000000000000000" pitchFamily="2" charset="0"/>
              </a:rPr>
              <a:t>After </a:t>
            </a:r>
            <a:r>
              <a:rPr lang="en-US" dirty="0">
                <a:latin typeface="Twinkl Precursive" panose="02000000000000000000" pitchFamily="2" charset="0"/>
              </a:rPr>
              <a:t>they have finished, talk about the book together</a:t>
            </a:r>
            <a:r>
              <a:rPr lang="en-US" dirty="0" smtClean="0">
                <a:latin typeface="Twinkl Precursive" panose="02000000000000000000" pitchFamily="2" charset="0"/>
              </a:rPr>
              <a:t>.</a:t>
            </a:r>
          </a:p>
          <a:p>
            <a:endParaRPr lang="en-US" dirty="0" smtClean="0">
              <a:latin typeface="Twinkl Precursive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winkl Precursive" panose="02000000000000000000" pitchFamily="2" charset="0"/>
              </a:rPr>
              <a:t>We aim for our children to read 5 times a week in total.</a:t>
            </a:r>
          </a:p>
          <a:p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35385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8903" y="304800"/>
            <a:ext cx="10561910" cy="644434"/>
          </a:xfrm>
        </p:spPr>
        <p:txBody>
          <a:bodyPr>
            <a:normAutofit fontScale="90000"/>
          </a:bodyPr>
          <a:lstStyle/>
          <a:p>
            <a:r>
              <a:rPr lang="en-US" b="1" u="sng" dirty="0" smtClean="0">
                <a:latin typeface="Twinkl Precursive" panose="02000000000000000000" pitchFamily="2" charset="0"/>
              </a:rPr>
              <a:t>Reading for Pleasure Book (Sharing Book)</a:t>
            </a:r>
            <a:endParaRPr lang="en-GB" b="1" u="sng" dirty="0">
              <a:latin typeface="Twinkl Precursive" panose="020000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5463" y="949234"/>
            <a:ext cx="1125147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winkl Precursive" panose="02000000000000000000" pitchFamily="2" charset="0"/>
              </a:rPr>
              <a:t>In order to encourage your child to become a lifelong reader, it is important that they learn to read for pleasure.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winkl Precursive" panose="02000000000000000000" pitchFamily="2" charset="0"/>
              </a:rPr>
              <a:t>The Reading for Pleasure Book is </a:t>
            </a:r>
            <a:r>
              <a:rPr lang="en-US" dirty="0">
                <a:latin typeface="Twinkl Precursive" panose="02000000000000000000" pitchFamily="2" charset="0"/>
              </a:rPr>
              <a:t>a book they have chosen for you to enjoy </a:t>
            </a:r>
            <a:r>
              <a:rPr lang="en-US" dirty="0" smtClean="0">
                <a:latin typeface="Twinkl Precursive" panose="02000000000000000000" pitchFamily="2" charset="0"/>
              </a:rPr>
              <a:t>together.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winkl Precursive" panose="02000000000000000000" pitchFamily="2" charset="0"/>
              </a:rPr>
              <a:t>Please </a:t>
            </a:r>
            <a:r>
              <a:rPr lang="en-US" dirty="0">
                <a:latin typeface="Twinkl Precursive" panose="02000000000000000000" pitchFamily="2" charset="0"/>
              </a:rPr>
              <a:t>remember that you shouldn’t expect your child to read this alone. </a:t>
            </a:r>
            <a:endParaRPr lang="en-US" dirty="0" smtClean="0">
              <a:latin typeface="Twinkl Precursive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winkl Precursive" panose="02000000000000000000" pitchFamily="2" charset="0"/>
              </a:rPr>
              <a:t>Read </a:t>
            </a:r>
            <a:r>
              <a:rPr lang="en-US" dirty="0">
                <a:latin typeface="Twinkl Precursive" panose="02000000000000000000" pitchFamily="2" charset="0"/>
              </a:rPr>
              <a:t>it to or with them. </a:t>
            </a:r>
            <a:endParaRPr lang="en-US" dirty="0" smtClean="0">
              <a:latin typeface="Twinkl Precursive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winkl Precursive" panose="02000000000000000000" pitchFamily="2" charset="0"/>
              </a:rPr>
              <a:t>Discuss </a:t>
            </a:r>
            <a:r>
              <a:rPr lang="en-US" dirty="0">
                <a:latin typeface="Twinkl Precursive" panose="02000000000000000000" pitchFamily="2" charset="0"/>
              </a:rPr>
              <a:t>the </a:t>
            </a:r>
            <a:r>
              <a:rPr lang="en-US" dirty="0" smtClean="0">
                <a:latin typeface="Twinkl Precursive" panose="02000000000000000000" pitchFamily="2" charset="0"/>
              </a:rPr>
              <a:t>pictures although avoid any over-reliance on these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winkl Precursive" panose="02000000000000000000" pitchFamily="2" charset="0"/>
              </a:rPr>
              <a:t>E</a:t>
            </a:r>
            <a:r>
              <a:rPr lang="en-US" dirty="0" smtClean="0">
                <a:latin typeface="Twinkl Precursive" panose="02000000000000000000" pitchFamily="2" charset="0"/>
              </a:rPr>
              <a:t>njoy </a:t>
            </a:r>
            <a:r>
              <a:rPr lang="en-US" dirty="0">
                <a:latin typeface="Twinkl Precursive" panose="02000000000000000000" pitchFamily="2" charset="0"/>
              </a:rPr>
              <a:t>the </a:t>
            </a:r>
            <a:r>
              <a:rPr lang="en-US" dirty="0" smtClean="0">
                <a:latin typeface="Twinkl Precursive" panose="02000000000000000000" pitchFamily="2" charset="0"/>
              </a:rPr>
              <a:t>story together and get comfy!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winkl Precursive" panose="02000000000000000000" pitchFamily="2" charset="0"/>
              </a:rPr>
              <a:t>Stop the children at points throughout the read and model predicting what </a:t>
            </a:r>
            <a:r>
              <a:rPr lang="en-US" dirty="0">
                <a:latin typeface="Twinkl Precursive" panose="02000000000000000000" pitchFamily="2" charset="0"/>
              </a:rPr>
              <a:t>might happen </a:t>
            </a:r>
            <a:r>
              <a:rPr lang="en-US" dirty="0" smtClean="0">
                <a:latin typeface="Twinkl Precursive" panose="02000000000000000000" pitchFamily="2" charset="0"/>
              </a:rPr>
              <a:t>next. Get the children to do this.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winkl Precursive" panose="02000000000000000000" pitchFamily="2" charset="0"/>
              </a:rPr>
              <a:t>U</a:t>
            </a:r>
            <a:r>
              <a:rPr lang="en-US" dirty="0" smtClean="0">
                <a:latin typeface="Twinkl Precursive" panose="02000000000000000000" pitchFamily="2" charset="0"/>
              </a:rPr>
              <a:t>se </a:t>
            </a:r>
            <a:r>
              <a:rPr lang="en-US" dirty="0">
                <a:latin typeface="Twinkl Precursive" panose="02000000000000000000" pitchFamily="2" charset="0"/>
              </a:rPr>
              <a:t>different voices for the </a:t>
            </a:r>
            <a:r>
              <a:rPr lang="en-US" dirty="0" smtClean="0">
                <a:latin typeface="Twinkl Precursive" panose="02000000000000000000" pitchFamily="2" charset="0"/>
              </a:rPr>
              <a:t>characters.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winkl Precursive" panose="02000000000000000000" pitchFamily="2" charset="0"/>
              </a:rPr>
              <a:t>E</a:t>
            </a:r>
            <a:r>
              <a:rPr lang="en-US" dirty="0" smtClean="0">
                <a:latin typeface="Twinkl Precursive" panose="02000000000000000000" pitchFamily="2" charset="0"/>
              </a:rPr>
              <a:t>xplore </a:t>
            </a:r>
            <a:r>
              <a:rPr lang="en-US" dirty="0">
                <a:latin typeface="Twinkl Precursive" panose="02000000000000000000" pitchFamily="2" charset="0"/>
              </a:rPr>
              <a:t>the facts in a non-fiction </a:t>
            </a:r>
            <a:r>
              <a:rPr lang="en-US" dirty="0" smtClean="0">
                <a:latin typeface="Twinkl Precursive" panose="02000000000000000000" pitchFamily="2" charset="0"/>
              </a:rPr>
              <a:t>book.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winkl Precursive" panose="02000000000000000000" pitchFamily="2" charset="0"/>
              </a:rPr>
              <a:t>Discuss new </a:t>
            </a:r>
            <a:r>
              <a:rPr lang="en-US" dirty="0" err="1" smtClean="0">
                <a:latin typeface="Twinkl Precursive" panose="02000000000000000000" pitchFamily="2" charset="0"/>
              </a:rPr>
              <a:t>vocabualry</a:t>
            </a:r>
            <a:endParaRPr lang="en-US" dirty="0">
              <a:latin typeface="Twinkl Precursive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winkl Precursive" panose="02000000000000000000" pitchFamily="2" charset="0"/>
              </a:rPr>
              <a:t>Ask questions at the end.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winkl Precursive" panose="02000000000000000000" pitchFamily="2" charset="0"/>
              </a:rPr>
              <a:t>The </a:t>
            </a:r>
            <a:r>
              <a:rPr lang="en-US" dirty="0">
                <a:latin typeface="Twinkl Precursive" panose="02000000000000000000" pitchFamily="2" charset="0"/>
              </a:rPr>
              <a:t>main thing is that you have fun!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6099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5138" y="60960"/>
            <a:ext cx="9372600" cy="1200416"/>
          </a:xfrm>
        </p:spPr>
        <p:txBody>
          <a:bodyPr/>
          <a:lstStyle/>
          <a:p>
            <a:pPr algn="ctr"/>
            <a:r>
              <a:rPr lang="en-US" b="1" u="sng" dirty="0" smtClean="0">
                <a:latin typeface="Twinkl Precursive" panose="02000000000000000000" pitchFamily="2" charset="0"/>
              </a:rPr>
              <a:t>Pure Sounds</a:t>
            </a:r>
            <a:endParaRPr lang="en-GB" b="1" u="sng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37950" y="1722120"/>
            <a:ext cx="9372600" cy="4114800"/>
          </a:xfrm>
        </p:spPr>
        <p:txBody>
          <a:bodyPr/>
          <a:lstStyle/>
          <a:p>
            <a:pPr marL="45720" indent="0">
              <a:buNone/>
            </a:pPr>
            <a:endParaRPr lang="en-GB" dirty="0" smtClean="0"/>
          </a:p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r>
              <a:rPr lang="en-GB" dirty="0" smtClean="0">
                <a:hlinkClick r:id="rId2"/>
              </a:rPr>
              <a:t>https</a:t>
            </a:r>
            <a:r>
              <a:rPr lang="en-GB" dirty="0">
                <a:hlinkClick r:id="rId2"/>
              </a:rPr>
              <a:t>://www.littlewandlelettersandsounds.org.uk/resources/for-parents</a:t>
            </a:r>
            <a:r>
              <a:rPr lang="en-GB" dirty="0" smtClean="0">
                <a:hlinkClick r:id="rId2"/>
              </a:rPr>
              <a:t>/</a:t>
            </a:r>
            <a:endParaRPr lang="en-GB" dirty="0" smtClean="0"/>
          </a:p>
          <a:p>
            <a:pPr marL="45720" indent="0">
              <a:buNone/>
            </a:pPr>
            <a:endParaRPr lang="en-GB" dirty="0" smtClean="0"/>
          </a:p>
          <a:p>
            <a:pPr marL="4572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90967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2950" y="304799"/>
            <a:ext cx="10837863" cy="1838325"/>
          </a:xfrm>
        </p:spPr>
        <p:txBody>
          <a:bodyPr>
            <a:normAutofit/>
          </a:bodyPr>
          <a:lstStyle/>
          <a:p>
            <a:r>
              <a:rPr lang="en-GB" dirty="0">
                <a:latin typeface="Twinkl Precursive Light" panose="02000000000000000000" pitchFamily="2" charset="0"/>
              </a:rPr>
              <a:t>Finally… Why is it important to listen to our children read and promote a love of reading?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www.youtube.com/watch?v=kul-g_30HuU</a:t>
            </a:r>
            <a:endParaRPr lang="en-GB" dirty="0" smtClean="0"/>
          </a:p>
          <a:p>
            <a:pPr marL="4572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69869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500063"/>
            <a:ext cx="10952163" cy="5214937"/>
          </a:xfrm>
        </p:spPr>
        <p:txBody>
          <a:bodyPr>
            <a:noAutofit/>
          </a:bodyPr>
          <a:lstStyle/>
          <a:p>
            <a:pPr marL="45720" indent="0">
              <a:buNone/>
            </a:pPr>
            <a:endParaRPr lang="en-GB" sz="6600" dirty="0">
              <a:latin typeface="Twinkl Precursive Light" panose="02000000000000000000" pitchFamily="2" charset="0"/>
            </a:endParaRPr>
          </a:p>
          <a:p>
            <a:pPr marL="45720" indent="0" algn="ctr">
              <a:buNone/>
            </a:pPr>
            <a:endParaRPr lang="en-GB" sz="6600" dirty="0">
              <a:latin typeface="Twinkl Precursive Light" panose="02000000000000000000" pitchFamily="2" charset="0"/>
            </a:endParaRPr>
          </a:p>
          <a:p>
            <a:pPr marL="45720" indent="0" algn="ctr">
              <a:buNone/>
            </a:pPr>
            <a:r>
              <a:rPr lang="en-GB" sz="6600" dirty="0">
                <a:latin typeface="Twinkl Precursive Light" panose="02000000000000000000" pitchFamily="2" charset="0"/>
              </a:rPr>
              <a:t>Thank you so much for listening. </a:t>
            </a:r>
          </a:p>
          <a:p>
            <a:pPr marL="45720" indent="0">
              <a:buNone/>
            </a:pPr>
            <a:endParaRPr lang="en-GB" sz="6600" dirty="0">
              <a:latin typeface="Twinkl Precursive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4538079"/>
      </p:ext>
    </p:extLst>
  </p:cSld>
  <p:clrMapOvr>
    <a:masterClrMapping/>
  </p:clrMapOvr>
</p:sld>
</file>

<file path=ppt/theme/theme1.xml><?xml version="1.0" encoding="utf-8"?>
<a:theme xmlns:a="http://schemas.openxmlformats.org/drawingml/2006/main" name="Children Playing 16x9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61883.potx" id="{18737D51-7733-4200-B5C9-BF22CA2CE631}" vid="{40CEFE45-12FF-4454-86EB-59F04C858872}"/>
    </a:ext>
  </a:extLst>
</a:theme>
</file>

<file path=ppt/theme/theme2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Children playing education presentation design (cartoon illustration, widescreen)</Template>
  <TotalTime>787</TotalTime>
  <Words>544</Words>
  <Application>Microsoft Office PowerPoint</Application>
  <PresentationFormat>Widescreen</PresentationFormat>
  <Paragraphs>77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Euphemia</vt:lpstr>
      <vt:lpstr>Twinkl Precursive</vt:lpstr>
      <vt:lpstr>Twinkl Precursive Light</vt:lpstr>
      <vt:lpstr>Wingdings</vt:lpstr>
      <vt:lpstr>Children Playing 16x9</vt:lpstr>
      <vt:lpstr>Reading at  School and  Home </vt:lpstr>
      <vt:lpstr>What do we do at Holly Hill?</vt:lpstr>
      <vt:lpstr>Whole Class Reading (KS2)</vt:lpstr>
      <vt:lpstr>Reception and KS1 Reading Groups</vt:lpstr>
      <vt:lpstr>The structure of each reading session..</vt:lpstr>
      <vt:lpstr>PowerPoint Presentation</vt:lpstr>
      <vt:lpstr>PowerPoint Presentation</vt:lpstr>
      <vt:lpstr>Supporting your child at home</vt:lpstr>
      <vt:lpstr>Reading practice book        Reading for Pleasure book </vt:lpstr>
      <vt:lpstr>Reading Practice Book</vt:lpstr>
      <vt:lpstr>Reading for Pleasure Book (Sharing Book)</vt:lpstr>
      <vt:lpstr>Pure Sounds</vt:lpstr>
      <vt:lpstr>Finally… Why is it important to listen to our children read and promote a love of reading?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at  Holly Hill</dc:title>
  <dc:creator>Tia WATSON</dc:creator>
  <cp:lastModifiedBy>Tia WATSON</cp:lastModifiedBy>
  <cp:revision>38</cp:revision>
  <dcterms:created xsi:type="dcterms:W3CDTF">2018-09-19T09:45:48Z</dcterms:created>
  <dcterms:modified xsi:type="dcterms:W3CDTF">2023-09-19T19:58:16Z</dcterms:modified>
</cp:coreProperties>
</file>