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35" r:id="rId4"/>
  </p:sldMasterIdLst>
  <p:notesMasterIdLst>
    <p:notesMasterId r:id="rId22"/>
  </p:notesMasterIdLst>
  <p:sldIdLst>
    <p:sldId id="364" r:id="rId5"/>
    <p:sldId id="397" r:id="rId6"/>
    <p:sldId id="271" r:id="rId7"/>
    <p:sldId id="272" r:id="rId8"/>
    <p:sldId id="273" r:id="rId9"/>
    <p:sldId id="274" r:id="rId10"/>
    <p:sldId id="275" r:id="rId11"/>
    <p:sldId id="276" r:id="rId12"/>
    <p:sldId id="396" r:id="rId13"/>
    <p:sldId id="400" r:id="rId14"/>
    <p:sldId id="398" r:id="rId15"/>
    <p:sldId id="402" r:id="rId16"/>
    <p:sldId id="401" r:id="rId17"/>
    <p:sldId id="260" r:id="rId18"/>
    <p:sldId id="280" r:id="rId19"/>
    <p:sldId id="367" r:id="rId20"/>
    <p:sldId id="382" r:id="rId21"/>
  </p:sldIdLst>
  <p:sldSz cx="12192000" cy="6858000"/>
  <p:notesSz cx="6858000" cy="9144000"/>
  <p:embeddedFontLst>
    <p:embeddedFont>
      <p:font typeface="NSPCC" panose="020B0604020202020204" charset="0"/>
      <p:regular r:id="rId23"/>
      <p:bold r:id="rId24"/>
      <p:italic r:id="rId25"/>
      <p:boldItalic r:id="rId26"/>
    </p:embeddedFont>
    <p:embeddedFont>
      <p:font typeface="NSPCC Headline" panose="020B0604020202020204" charset="0"/>
      <p:bold r:id="rId27"/>
    </p:embeddedFont>
    <p:embeddedFont>
      <p:font typeface="NSPCC Regular" panose="020B0604020202020204" charset="0"/>
      <p:regular r:id="rId28"/>
      <p:bold r:id="rId29"/>
      <p:italic r:id="rId30"/>
      <p:boldItalic r:id="rId31"/>
    </p:embeddedFont>
    <p:embeddedFont>
      <p:font typeface="Verdana" panose="020B0604030504040204" pitchFamily="34" charset="0"/>
      <p:regular r:id="rId32"/>
      <p:bold r:id="rId33"/>
      <p:italic r:id="rId34"/>
      <p:boldItalic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211" userDrawn="1">
          <p15:clr>
            <a:srgbClr val="A4A3A4"/>
          </p15:clr>
        </p15:guide>
        <p15:guide id="2" pos="7446" userDrawn="1">
          <p15:clr>
            <a:srgbClr val="A4A3A4"/>
          </p15:clr>
        </p15:guide>
        <p15:guide id="3" pos="3863" userDrawn="1">
          <p15:clr>
            <a:srgbClr val="A4A3A4"/>
          </p15:clr>
        </p15:guide>
        <p15:guide id="4" orient="horz" pos="1434" userDrawn="1">
          <p15:clr>
            <a:srgbClr val="A4A3A4"/>
          </p15:clr>
        </p15:guide>
        <p15:guide id="5" orient="horz" pos="2478" userDrawn="1">
          <p15:clr>
            <a:srgbClr val="A4A3A4"/>
          </p15:clr>
        </p15:guide>
        <p15:guide id="6" pos="2207" userDrawn="1">
          <p15:clr>
            <a:srgbClr val="A4A3A4"/>
          </p15:clr>
        </p15:guide>
        <p15:guide id="7" pos="5269" userDrawn="1">
          <p15:clr>
            <a:srgbClr val="A4A3A4"/>
          </p15:clr>
        </p15:guide>
        <p15:guide id="8" pos="1345" userDrawn="1">
          <p15:clr>
            <a:srgbClr val="A4A3A4"/>
          </p15:clr>
        </p15:guide>
        <p15:guide id="9" orient="horz" pos="935" userDrawn="1">
          <p15:clr>
            <a:srgbClr val="A4A3A4"/>
          </p15:clr>
        </p15:guide>
        <p15:guide id="10" orient="horz" pos="2886" userDrawn="1">
          <p15:clr>
            <a:srgbClr val="A4A3A4"/>
          </p15:clr>
        </p15:guide>
        <p15:guide id="11" orient="horz" pos="482" userDrawn="1">
          <p15:clr>
            <a:srgbClr val="A4A3A4"/>
          </p15:clr>
        </p15:guide>
        <p15:guide id="12" orient="horz" pos="1071" userDrawn="1">
          <p15:clr>
            <a:srgbClr val="A4A3A4"/>
          </p15:clr>
        </p15:guide>
        <p15:guide id="13" orient="horz" pos="187" userDrawn="1">
          <p15:clr>
            <a:srgbClr val="A4A3A4"/>
          </p15:clr>
        </p15:guide>
        <p15:guide id="14" orient="horz" pos="411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1BF250F-F0C2-4346-51A7-C1A435D5835A}" name="Saull, Robert" initials="SR" userId="S::bob.saull@nspcc.org.uk::f91a210e-fb70-40b9-8d7d-da19901f86be" providerId="AD"/>
  <p188:author id="{1BD76B24-2AFD-318B-D4C5-BA3C70201DF1}" name="Humphreys, Nikki" initials="HN" userId="S::nhumphreys@nspcc.org.uk::9deff51d-01af-4bc5-8287-a1c461a1bb03" providerId="AD"/>
  <p188:author id="{7621A645-6EF4-7B0C-EC2D-86CBDB7E2743}" name="Evan Baul" initials="EB" userId="S::evan.baul@mediazoo.uk::68dbf48e-1f2f-4bb4-a35c-bf60af61191d" providerId="AD"/>
  <p188:author id="{9FEBC25B-A9E3-157D-5F1C-57AFE70DF346}" name="GIBBONS, Felicite" initials="GF" userId="GIBBONS, Felicite" providerId="None"/>
  <p188:author id="{BD4DE07D-C839-01D8-30AD-97ADFD7027C8}" name="Starr, Emily" initials="ES" userId="Starr, Emily" providerId="None"/>
  <p188:author id="{83BE9584-62C3-FBAC-5AA9-6C584F6B1624}" name="Chambers, Kayleigh" initials="CK" userId="S::kayleigh.chambers@nspcc.org.uk::ae69d2e4-b93b-4431-b506-bc8f80c839a6" providerId="AD"/>
  <p188:author id="{CF219E8B-66D2-901A-1918-56EACC76F27F}" name="Gibbons, Felicite" initials="GF" userId="S::felicite.gibbons@nspcc.org.uk::00c8db3d-cc52-4450-96fd-e5d85259dedf" providerId="AD"/>
  <p188:author id="{604BC68B-ACDB-BB38-174B-B654277841A6}" name="Biggs, Chloe" initials="BC" userId="S::chloe.biggs@nspcc.org.uk::f669f6fe-c8cd-418c-a57a-be4cec9d733b" providerId="AD"/>
  <p188:author id="{6531B88C-E1F5-A55D-FE08-70BBB26E736C}" name="Hartley, Max" initials="HM" userId="S::max.hartley@nspcc.org.uk::005b1917-144a-43fa-a7ee-36d29987e811" providerId="AD"/>
  <p188:author id="{5908A293-6E4E-6119-BDA1-C3EEB71C41F7}" name="Wilson, Beth" initials="WB" userId="S::beth.wilson@nspcc.org.uk::5ec185e0-1fa6-4922-858b-b50f0eb4ce6b" providerId="AD"/>
  <p188:author id="{A3455896-7486-CA4C-703D-2016B2389408}" name="Wallace, Rachel" initials="WR" userId="S::rachel.wallace@nspcc.org.uk::f02477d4-8149-4b8b-8c38-1aaa11f9f393" providerId="AD"/>
  <p188:author id="{6CC3D39B-AC50-563D-55C5-7A233A2BABEE}" name="Westerman, Helen" initials="WH" userId="Westerman, Helen" providerId="None"/>
  <p188:author id="{828C8EAA-6C85-172D-7FDE-1A5B076FD1D3}" name="McCourty, Rachel" initials="MR" userId="S::rachel.mccourty@nspcc.org.uk::f80692f8-d115-4282-9d68-ed84f45efeef" providerId="AD"/>
  <p188:author id="{2E507FBC-A0BA-3ABC-DC49-7CF59ADA4A5F}" name="Moores, Kathryn" initials="MK" userId="S::kathryn.moores@nspcc.org.uk::77178397-cb82-44a3-9ecc-7f3382879c38" providerId="AD"/>
  <p188:author id="{5D7EC6D1-F1F6-078E-CC9E-0A698EDB0931}" name="Chignell, Helen" initials="CH" userId="S::helen.chignell@nspcc.org.uk::43f523b7-f96e-46a7-9e53-cfe6b4d1d3b6" providerId="AD"/>
  <p188:author id="{81A8CDF2-3AB6-8C05-064E-536757E9BEE0}" name="Hartley, Max" initials="MH" userId="S::Max.Hartley@NSPCC.org.uk::005b1917-144a-43fa-a7ee-36d29987e81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8926"/>
    <a:srgbClr val="EBEBEB"/>
    <a:srgbClr val="FCCE4F"/>
    <a:srgbClr val="F8C9DD"/>
    <a:srgbClr val="E1FADC"/>
    <a:srgbClr val="CB3C7F"/>
    <a:srgbClr val="DED4F2"/>
    <a:srgbClr val="E7E6E6"/>
    <a:srgbClr val="E22E12"/>
    <a:srgbClr val="B1DD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318" autoAdjust="0"/>
    <p:restoredTop sz="56140" autoAdjust="0"/>
  </p:normalViewPr>
  <p:slideViewPr>
    <p:cSldViewPr snapToGrid="0">
      <p:cViewPr varScale="1">
        <p:scale>
          <a:sx n="39" d="100"/>
          <a:sy n="39" d="100"/>
        </p:scale>
        <p:origin x="1398" y="48"/>
      </p:cViewPr>
      <p:guideLst>
        <p:guide pos="211"/>
        <p:guide pos="7446"/>
        <p:guide pos="3863"/>
        <p:guide orient="horz" pos="1434"/>
        <p:guide orient="horz" pos="2478"/>
        <p:guide pos="2207"/>
        <p:guide pos="5269"/>
        <p:guide pos="1345"/>
        <p:guide orient="horz" pos="935"/>
        <p:guide orient="horz" pos="2886"/>
        <p:guide orient="horz" pos="482"/>
        <p:guide orient="horz" pos="1071"/>
        <p:guide orient="horz" pos="187"/>
        <p:guide orient="horz" pos="411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0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font" Target="fonts/font12.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viewProps" Target="viewProp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9F6910-03F1-5C46-9185-1B62581883D2}" type="datetimeFigureOut">
              <a:rPr lang="en-US" smtClean="0"/>
              <a:t>1/27/2026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6EA13E-3888-7340-B6C3-A6765D0468F2}" type="slidenum">
              <a:rPr lang="en-US" smtClean="0"/>
              <a:t>‹#›</a:t>
            </a:fld>
            <a:endParaRPr lang="en-US" dirty="0"/>
          </a:p>
        </p:txBody>
      </p:sp>
    </p:spTree>
    <p:extLst>
      <p:ext uri="{BB962C8B-B14F-4D97-AF65-F5344CB8AC3E}">
        <p14:creationId xmlns:p14="http://schemas.microsoft.com/office/powerpoint/2010/main" val="295728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Title page – text only</a:t>
            </a:r>
          </a:p>
          <a:p>
            <a:endParaRPr lang="en-US" dirty="0"/>
          </a:p>
        </p:txBody>
      </p:sp>
      <p:sp>
        <p:nvSpPr>
          <p:cNvPr id="4" name="Slide Number Placeholder 3"/>
          <p:cNvSpPr>
            <a:spLocks noGrp="1"/>
          </p:cNvSpPr>
          <p:nvPr>
            <p:ph type="sldNum" sz="quarter" idx="5"/>
          </p:nvPr>
        </p:nvSpPr>
        <p:spPr/>
        <p:txBody>
          <a:bodyPr/>
          <a:lstStyle/>
          <a:p>
            <a:fld id="{B46EA13E-3888-7340-B6C3-A6765D0468F2}" type="slidenum">
              <a:rPr lang="en-US" smtClean="0"/>
              <a:t>1</a:t>
            </a:fld>
            <a:endParaRPr lang="en-US" dirty="0"/>
          </a:p>
        </p:txBody>
      </p:sp>
    </p:spTree>
    <p:extLst>
      <p:ext uri="{BB962C8B-B14F-4D97-AF65-F5344CB8AC3E}">
        <p14:creationId xmlns:p14="http://schemas.microsoft.com/office/powerpoint/2010/main" val="17558361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Title page – text only</a:t>
            </a:r>
          </a:p>
          <a:p>
            <a:endParaRPr lang="en-US" dirty="0"/>
          </a:p>
        </p:txBody>
      </p:sp>
      <p:sp>
        <p:nvSpPr>
          <p:cNvPr id="4" name="Slide Number Placeholder 3"/>
          <p:cNvSpPr>
            <a:spLocks noGrp="1"/>
          </p:cNvSpPr>
          <p:nvPr>
            <p:ph type="sldNum" sz="quarter" idx="5"/>
          </p:nvPr>
        </p:nvSpPr>
        <p:spPr/>
        <p:txBody>
          <a:bodyPr/>
          <a:lstStyle/>
          <a:p>
            <a:fld id="{B46EA13E-3888-7340-B6C3-A6765D0468F2}" type="slidenum">
              <a:rPr lang="en-US" smtClean="0"/>
              <a:t>2</a:t>
            </a:fld>
            <a:endParaRPr lang="en-US" dirty="0"/>
          </a:p>
        </p:txBody>
      </p:sp>
    </p:spTree>
    <p:extLst>
      <p:ext uri="{BB962C8B-B14F-4D97-AF65-F5344CB8AC3E}">
        <p14:creationId xmlns:p14="http://schemas.microsoft.com/office/powerpoint/2010/main" val="2810357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Explain that your school will be</a:t>
            </a:r>
            <a:r>
              <a:rPr lang="en-GB" dirty="0"/>
              <a:t> joining hundreds of other schools across the UK to take part in Number Day and to</a:t>
            </a:r>
            <a:r>
              <a:rPr lang="en-GB" baseline="0" dirty="0"/>
              <a:t> raise money </a:t>
            </a:r>
            <a:r>
              <a:rPr lang="en-GB" dirty="0"/>
              <a:t>for the NSPCC</a:t>
            </a:r>
          </a:p>
          <a:p>
            <a:r>
              <a:rPr lang="en-GB" b="0" baseline="0" dirty="0"/>
              <a:t>Ask if anyone has heard of the NSPCC</a:t>
            </a:r>
            <a:r>
              <a:rPr lang="en-GB" b="0" dirty="0"/>
              <a:t> ? Does anyone know what the initials NSPCC</a:t>
            </a:r>
            <a:r>
              <a:rPr lang="en-GB" b="0" baseline="0" dirty="0"/>
              <a:t> stand for?</a:t>
            </a:r>
            <a:endParaRPr lang="en-GB" b="0" dirty="0"/>
          </a:p>
          <a:p>
            <a:r>
              <a:rPr lang="en-GB" sz="11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3</a:t>
            </a:fld>
            <a:endParaRPr lang="en-US"/>
          </a:p>
        </p:txBody>
      </p:sp>
    </p:spTree>
    <p:extLst>
      <p:ext uri="{BB962C8B-B14F-4D97-AF65-F5344CB8AC3E}">
        <p14:creationId xmlns:p14="http://schemas.microsoft.com/office/powerpoint/2010/main" val="2358080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kern="1200" dirty="0">
              <a:solidFill>
                <a:schemeClr val="tx1"/>
              </a:solidFill>
              <a:effectLst/>
              <a:latin typeface="+mn-lt"/>
              <a:ea typeface="+mn-ea"/>
              <a:cs typeface="+mn-cs"/>
            </a:endParaRPr>
          </a:p>
          <a:p>
            <a:r>
              <a:rPr lang="en-GB" sz="1100" kern="1200" dirty="0">
                <a:solidFill>
                  <a:schemeClr val="tx1"/>
                </a:solidFill>
                <a:effectLst/>
                <a:latin typeface="+mn-lt"/>
                <a:ea typeface="+mn-ea"/>
                <a:cs typeface="+mn-cs"/>
              </a:rPr>
              <a:t>For example National = The NSPCC</a:t>
            </a:r>
            <a:r>
              <a:rPr lang="en-GB" sz="1100" kern="1200" baseline="0" dirty="0">
                <a:solidFill>
                  <a:schemeClr val="tx1"/>
                </a:solidFill>
                <a:effectLst/>
                <a:latin typeface="+mn-lt"/>
                <a:ea typeface="+mn-ea"/>
                <a:cs typeface="+mn-cs"/>
              </a:rPr>
              <a:t> </a:t>
            </a:r>
            <a:r>
              <a:rPr lang="en-GB" sz="1100" kern="1200" dirty="0">
                <a:solidFill>
                  <a:schemeClr val="tx1"/>
                </a:solidFill>
                <a:effectLst/>
                <a:latin typeface="+mn-lt"/>
                <a:ea typeface="+mn-ea"/>
                <a:cs typeface="+mn-cs"/>
              </a:rPr>
              <a:t>works all over the country, </a:t>
            </a:r>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4</a:t>
            </a:fld>
            <a:endParaRPr lang="en-US"/>
          </a:p>
        </p:txBody>
      </p:sp>
    </p:spTree>
    <p:extLst>
      <p:ext uri="{BB962C8B-B14F-4D97-AF65-F5344CB8AC3E}">
        <p14:creationId xmlns:p14="http://schemas.microsoft.com/office/powerpoint/2010/main" val="3917868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mn-lt"/>
                <a:ea typeface="+mn-ea"/>
                <a:cs typeface="+mn-cs"/>
              </a:rPr>
              <a:t>Society = is like a group of people who have come together, some pupils may be members of their local scouts or brownies.</a:t>
            </a:r>
            <a:r>
              <a:rPr lang="en-GB" sz="1100" kern="1200" baseline="0" dirty="0">
                <a:solidFill>
                  <a:schemeClr val="tx1"/>
                </a:solidFill>
                <a:effectLst/>
                <a:latin typeface="+mn-lt"/>
                <a:ea typeface="+mn-ea"/>
                <a:cs typeface="+mn-cs"/>
              </a:rPr>
              <a:t> A </a:t>
            </a:r>
            <a:r>
              <a:rPr lang="en-GB" sz="1100" kern="1200" dirty="0">
                <a:solidFill>
                  <a:schemeClr val="tx1"/>
                </a:solidFill>
                <a:effectLst/>
                <a:latin typeface="+mn-lt"/>
                <a:ea typeface="+mn-ea"/>
                <a:cs typeface="+mn-cs"/>
              </a:rPr>
              <a:t>society is another word for a group of people, </a:t>
            </a:r>
          </a:p>
          <a:p>
            <a:r>
              <a:rPr lang="en-GB" sz="11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CFC2C6D6-5FAD-7846-BA53-8A75CE882870}" type="slidenum">
              <a:rPr lang="en-US" smtClean="0"/>
              <a:t>5</a:t>
            </a:fld>
            <a:endParaRPr lang="en-US"/>
          </a:p>
        </p:txBody>
      </p:sp>
    </p:spTree>
    <p:extLst>
      <p:ext uri="{BB962C8B-B14F-4D97-AF65-F5344CB8AC3E}">
        <p14:creationId xmlns:p14="http://schemas.microsoft.com/office/powerpoint/2010/main" val="2586839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mn-lt"/>
                <a:ea typeface="+mn-ea"/>
                <a:cs typeface="+mn-cs"/>
              </a:rPr>
              <a:t>Prevention = another word for prevention is ‘stop’, </a:t>
            </a:r>
          </a:p>
          <a:p>
            <a:endParaRPr lang="en-GB" dirty="0"/>
          </a:p>
        </p:txBody>
      </p:sp>
      <p:sp>
        <p:nvSpPr>
          <p:cNvPr id="4" name="Slide Number Placeholder 3"/>
          <p:cNvSpPr>
            <a:spLocks noGrp="1"/>
          </p:cNvSpPr>
          <p:nvPr>
            <p:ph type="sldNum" sz="quarter" idx="10"/>
          </p:nvPr>
        </p:nvSpPr>
        <p:spPr/>
        <p:txBody>
          <a:bodyPr/>
          <a:lstStyle/>
          <a:p>
            <a:fld id="{CFC2C6D6-5FAD-7846-BA53-8A75CE882870}" type="slidenum">
              <a:rPr lang="en-US" smtClean="0"/>
              <a:t>6</a:t>
            </a:fld>
            <a:endParaRPr lang="en-US"/>
          </a:p>
        </p:txBody>
      </p:sp>
    </p:spTree>
    <p:extLst>
      <p:ext uri="{BB962C8B-B14F-4D97-AF65-F5344CB8AC3E}">
        <p14:creationId xmlns:p14="http://schemas.microsoft.com/office/powerpoint/2010/main" val="1082487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mn-lt"/>
                <a:ea typeface="+mn-ea"/>
                <a:cs typeface="+mn-cs"/>
              </a:rPr>
              <a:t>Cruelty = another word for cruelty could be mean, nasty, horrible (to expand on this section you could run through the different types of harm in the appendix) </a:t>
            </a:r>
          </a:p>
          <a:p>
            <a:r>
              <a:rPr lang="en-GB" sz="11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7</a:t>
            </a:fld>
            <a:endParaRPr lang="en-US"/>
          </a:p>
        </p:txBody>
      </p:sp>
    </p:spTree>
    <p:extLst>
      <p:ext uri="{BB962C8B-B14F-4D97-AF65-F5344CB8AC3E}">
        <p14:creationId xmlns:p14="http://schemas.microsoft.com/office/powerpoint/2010/main" val="4198708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kern="1200" dirty="0">
                <a:solidFill>
                  <a:schemeClr val="tx1"/>
                </a:solidFill>
                <a:effectLst/>
                <a:latin typeface="+mn-lt"/>
                <a:ea typeface="+mn-ea"/>
                <a:cs typeface="+mn-cs"/>
              </a:rPr>
              <a:t>Children = ask the pupils what age do you stop being a child? The answer is 18</a:t>
            </a:r>
          </a:p>
          <a:p>
            <a:r>
              <a:rPr lang="en-GB" sz="11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8</a:t>
            </a:fld>
            <a:endParaRPr lang="en-US"/>
          </a:p>
        </p:txBody>
      </p:sp>
    </p:spTree>
    <p:extLst>
      <p:ext uri="{BB962C8B-B14F-4D97-AF65-F5344CB8AC3E}">
        <p14:creationId xmlns:p14="http://schemas.microsoft.com/office/powerpoint/2010/main" val="246631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Keeping children safe is why the NSPCC is here. That’s what drives their work, and that’s why – as long as children need support – they will fight for every childhood.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So when a child needs a helping hand, they’ll be there. </a:t>
            </a:r>
          </a:p>
          <a:p>
            <a:r>
              <a:rPr lang="en-GB" sz="1200" b="0" i="0" u="none" strike="noStrike" kern="1200" baseline="0" dirty="0">
                <a:solidFill>
                  <a:schemeClr val="tx1"/>
                </a:solidFill>
                <a:latin typeface="+mn-lt"/>
                <a:ea typeface="+mn-ea"/>
                <a:cs typeface="+mn-cs"/>
              </a:rPr>
              <a:t>When parents are finding it tough, they’ll help. </a:t>
            </a:r>
          </a:p>
          <a:p>
            <a:r>
              <a:rPr lang="en-GB" sz="1200" b="0" i="0" u="none" strike="noStrike" kern="1200" baseline="0" dirty="0">
                <a:solidFill>
                  <a:schemeClr val="tx1"/>
                </a:solidFill>
                <a:latin typeface="+mn-lt"/>
                <a:ea typeface="+mn-ea"/>
                <a:cs typeface="+mn-cs"/>
              </a:rPr>
              <a:t>When laws need to change, or governments need to do more, they won’t give up.</a:t>
            </a:r>
            <a:endParaRPr lang="en-GB" sz="120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B46EA13E-3888-7340-B6C3-A6765D0468F2}" type="slidenum">
              <a:rPr lang="en-US" smtClean="0"/>
              <a:t>9</a:t>
            </a:fld>
            <a:endParaRPr lang="en-US" dirty="0"/>
          </a:p>
        </p:txBody>
      </p:sp>
    </p:spTree>
    <p:extLst>
      <p:ext uri="{BB962C8B-B14F-4D97-AF65-F5344CB8AC3E}">
        <p14:creationId xmlns:p14="http://schemas.microsoft.com/office/powerpoint/2010/main" val="2836539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Childline</a:t>
            </a:r>
            <a:br>
              <a:rPr lang="en-US" dirty="0"/>
            </a:br>
            <a:r>
              <a:rPr lang="en-GB" sz="1200" b="0" i="0" u="none" strike="noStrike" kern="1200" baseline="0" dirty="0">
                <a:solidFill>
                  <a:schemeClr val="tx1"/>
                </a:solidFill>
                <a:latin typeface="+mn-lt"/>
                <a:ea typeface="+mn-ea"/>
                <a:cs typeface="+mn-cs"/>
              </a:rPr>
              <a:t>It is really important to speak out to a safe adult or grown up if you are ever worried, upset or need to talk.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Childline, a service provided by NSPCC is also there to listen to children and young people, whatever their worry, whenever they need help.</a:t>
            </a:r>
          </a:p>
          <a:p>
            <a:endParaRPr lang="en-GB" sz="1200" b="0" i="0" u="none" strike="noStrike" kern="1200" baseline="0" dirty="0">
              <a:solidFill>
                <a:schemeClr val="tx1"/>
              </a:solidFill>
              <a:latin typeface="+mn-lt"/>
              <a:ea typeface="+mn-ea"/>
              <a:cs typeface="+mn-cs"/>
            </a:endParaRPr>
          </a:p>
          <a:p>
            <a:pPr marL="0" marR="0" lvl="0" indent="0" algn="l" defTabSz="400827"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 average, a child contacts Childline every 45 seconds </a:t>
            </a:r>
            <a:r>
              <a:rPr lang="en-GB" sz="1200" b="0" i="0" u="none" strike="noStrike" kern="1200" baseline="0" dirty="0">
                <a:solidFill>
                  <a:schemeClr val="tx1"/>
                </a:solidFill>
                <a:latin typeface="+mn-lt"/>
                <a:ea typeface="+mn-ea"/>
                <a:cs typeface="+mn-cs"/>
              </a:rPr>
              <a:t>– they can talk about anything, and often it’s a problem they feel they can’t talk to anyone else about. A child or young person can contact Childline, they can do this by calling 0800 1111 or visiting childline.org.uk</a:t>
            </a:r>
            <a:endParaRPr lang="en-GB" sz="1200" kern="1200" baseline="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Childline is open 24 hours a day, 365 days a year, it’s never closed.</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effectLst/>
                <a:latin typeface="+mn-lt"/>
                <a:ea typeface="+mn-ea"/>
                <a:cs typeface="+mn-cs"/>
              </a:rPr>
              <a:t>The fundraising we are doing in school is helping to pay for the NSPCC’s services that include the Speak out Stay safe programme and Childline.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Use this slide as required.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B46EA13E-3888-7340-B6C3-A6765D0468F2}" type="slidenum">
              <a:rPr lang="en-US" smtClean="0"/>
              <a:t>10</a:t>
            </a:fld>
            <a:endParaRPr lang="en-US" dirty="0"/>
          </a:p>
        </p:txBody>
      </p:sp>
    </p:spTree>
    <p:extLst>
      <p:ext uri="{BB962C8B-B14F-4D97-AF65-F5344CB8AC3E}">
        <p14:creationId xmlns:p14="http://schemas.microsoft.com/office/powerpoint/2010/main" val="4221228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dirty="0"/>
              <a:t>The NSPCC has many other services across</a:t>
            </a:r>
            <a:r>
              <a:rPr lang="en-GB" baseline="0" dirty="0"/>
              <a:t> the UK that you will be helping to raise money for.   </a:t>
            </a:r>
            <a:r>
              <a:rPr lang="en-GB" dirty="0"/>
              <a:t>Make the link between maths / numbers and helping children</a:t>
            </a:r>
            <a:r>
              <a:rPr lang="en-GB" baseline="0" dirty="0"/>
              <a:t> raise money for other children</a:t>
            </a:r>
          </a:p>
          <a:p>
            <a:endParaRPr lang="en-GB" baseline="0" dirty="0"/>
          </a:p>
          <a:p>
            <a:r>
              <a:rPr lang="en-GB" sz="1200" kern="1200" dirty="0">
                <a:solidFill>
                  <a:schemeClr val="tx1"/>
                </a:solidFill>
                <a:effectLst/>
                <a:latin typeface="+mn-lt"/>
                <a:ea typeface="+mn-ea"/>
                <a:cs typeface="+mn-cs"/>
              </a:rPr>
              <a:t>It takes a lot of time and a lot of money to ensure that Childline and NSPCC’s other</a:t>
            </a:r>
            <a:r>
              <a:rPr lang="en-GB" sz="1200" kern="1200" baseline="0" dirty="0">
                <a:solidFill>
                  <a:schemeClr val="tx1"/>
                </a:solidFill>
                <a:effectLst/>
                <a:latin typeface="+mn-lt"/>
                <a:ea typeface="+mn-ea"/>
                <a:cs typeface="+mn-cs"/>
              </a:rPr>
              <a:t> services are</a:t>
            </a:r>
            <a:r>
              <a:rPr lang="en-GB" sz="1200" kern="1200" dirty="0">
                <a:solidFill>
                  <a:schemeClr val="tx1"/>
                </a:solidFill>
                <a:effectLst/>
                <a:latin typeface="+mn-lt"/>
                <a:ea typeface="+mn-ea"/>
                <a:cs typeface="+mn-cs"/>
              </a:rPr>
              <a:t> there every day for children and young people.</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Our</a:t>
            </a:r>
            <a:r>
              <a:rPr lang="en-GB" sz="1200" kern="1200" baseline="0" dirty="0">
                <a:solidFill>
                  <a:schemeClr val="tx1"/>
                </a:solidFill>
                <a:effectLst/>
                <a:latin typeface="+mn-lt"/>
                <a:ea typeface="+mn-ea"/>
                <a:cs typeface="+mn-cs"/>
              </a:rPr>
              <a:t> school </a:t>
            </a:r>
            <a:r>
              <a:rPr lang="en-GB" sz="1200" kern="1200" dirty="0">
                <a:solidFill>
                  <a:schemeClr val="tx1"/>
                </a:solidFill>
                <a:effectLst/>
                <a:latin typeface="+mn-lt"/>
                <a:ea typeface="+mn-ea"/>
                <a:cs typeface="+mn-cs"/>
              </a:rPr>
              <a:t>is joining hundreds of others to take part in NSPCC Number Day and help raise money for children.</a:t>
            </a:r>
          </a:p>
          <a:p>
            <a:endParaRPr lang="en-GB" dirty="0"/>
          </a:p>
          <a:p>
            <a:endParaRPr lang="en-GB" dirty="0"/>
          </a:p>
          <a:p>
            <a:r>
              <a:rPr lang="en-GB" dirty="0"/>
              <a:t>Please insert the details of your schools Number Day event:-</a:t>
            </a:r>
          </a:p>
          <a:p>
            <a:endParaRPr lang="en-GB" dirty="0"/>
          </a:p>
          <a:p>
            <a:pPr marL="171450" indent="-171450">
              <a:buFont typeface="Arial" pitchFamily="34" charset="0"/>
              <a:buChar char="•"/>
            </a:pPr>
            <a:r>
              <a:rPr lang="en-GB" dirty="0"/>
              <a:t>What activity</a:t>
            </a:r>
            <a:r>
              <a:rPr lang="en-GB" baseline="0" dirty="0"/>
              <a:t> you are doing  (Teacher:  Have a look at our fun new Buddy’s Key Challenge sponsored event – find out more at www.nspcc.org.uk/numberdayresources)</a:t>
            </a:r>
          </a:p>
          <a:p>
            <a:pPr marL="171450" indent="-171450">
              <a:buFont typeface="Arial" pitchFamily="34" charset="0"/>
              <a:buChar char="•"/>
            </a:pPr>
            <a:r>
              <a:rPr lang="en-GB" baseline="0" dirty="0"/>
              <a:t>The amount of time your class is dedicating to Number Day (a lesson or a whole digit day!)</a:t>
            </a:r>
          </a:p>
          <a:p>
            <a:pPr marL="171450" indent="-171450">
              <a:buFont typeface="Arial" pitchFamily="34" charset="0"/>
              <a:buChar char="•"/>
            </a:pPr>
            <a:r>
              <a:rPr lang="en-GB" baseline="0" dirty="0"/>
              <a:t>Who will be taking part – teachers and parents can join in too</a:t>
            </a:r>
          </a:p>
          <a:p>
            <a:pPr marL="171450" indent="-171450">
              <a:buFont typeface="Arial" pitchFamily="34" charset="0"/>
              <a:buChar char="•"/>
            </a:pPr>
            <a:r>
              <a:rPr lang="en-GB" baseline="0" dirty="0"/>
              <a:t>Why not ask the School or Pupil Council to help organise the event and make a display</a:t>
            </a:r>
          </a:p>
          <a:p>
            <a:pPr marL="171450" indent="-171450">
              <a:buFont typeface="Arial" pitchFamily="34" charset="0"/>
              <a:buChar char="•"/>
            </a:pPr>
            <a:r>
              <a:rPr lang="en-GB" b="0" i="0" baseline="0" dirty="0"/>
              <a:t>You could send a covering letter to parents (template available to download) to explain  about the purpose of NSPCC Number Day and to generate  their support.</a:t>
            </a:r>
          </a:p>
          <a:p>
            <a:pPr marL="171450" indent="-171450">
              <a:buFont typeface="Arial" pitchFamily="34" charset="0"/>
              <a:buChar char="•"/>
            </a:pPr>
            <a:r>
              <a:rPr lang="en-GB" b="0" i="0" baseline="0" dirty="0"/>
              <a:t>You can also use the posters and press releases from the Number Day website to promote your event.</a:t>
            </a:r>
          </a:p>
          <a:p>
            <a:pPr marL="171450" indent="-171450">
              <a:buFont typeface="Arial" pitchFamily="34" charset="0"/>
              <a:buChar char="•"/>
            </a:pPr>
            <a:r>
              <a:rPr lang="en-GB" b="0" i="0" baseline="0" dirty="0"/>
              <a:t>Raise money and donate using the details in your welcome letter or using </a:t>
            </a:r>
            <a:r>
              <a:rPr lang="en-GB" b="0" i="0" baseline="0" dirty="0" err="1"/>
              <a:t>GiftT</a:t>
            </a:r>
            <a:r>
              <a:rPr lang="en-GB" b="0" i="0" baseline="0" dirty="0"/>
              <a:t> QR </a:t>
            </a:r>
            <a:r>
              <a:rPr lang="en-GB" b="0" i="0" baseline="0"/>
              <a:t>code, ParentPay </a:t>
            </a:r>
            <a:r>
              <a:rPr lang="en-GB" b="0" i="0" baseline="0" dirty="0"/>
              <a:t>or JustGiving</a:t>
            </a:r>
          </a:p>
          <a:p>
            <a:pPr marL="0" indent="0">
              <a:buFont typeface="Arial" pitchFamily="34" charset="0"/>
              <a:buNone/>
            </a:pPr>
            <a:endParaRPr lang="en-GB" i="0" dirty="0"/>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11</a:t>
            </a:fld>
            <a:endParaRPr lang="en-US"/>
          </a:p>
        </p:txBody>
      </p:sp>
    </p:spTree>
    <p:extLst>
      <p:ext uri="{BB962C8B-B14F-4D97-AF65-F5344CB8AC3E}">
        <p14:creationId xmlns:p14="http://schemas.microsoft.com/office/powerpoint/2010/main" val="955857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dirty="0"/>
              <a:t>The NSPCC has many other services across</a:t>
            </a:r>
            <a:r>
              <a:rPr lang="en-GB" baseline="0" dirty="0"/>
              <a:t> the UK that you will be helping to raise money for.   </a:t>
            </a:r>
            <a:r>
              <a:rPr lang="en-GB" dirty="0"/>
              <a:t>Make the link between maths / numbers and helping children</a:t>
            </a:r>
            <a:r>
              <a:rPr lang="en-GB" baseline="0" dirty="0"/>
              <a:t> raise money for other children</a:t>
            </a:r>
          </a:p>
          <a:p>
            <a:endParaRPr lang="en-GB" baseline="0" dirty="0"/>
          </a:p>
          <a:p>
            <a:r>
              <a:rPr lang="en-GB" sz="1200" kern="1200" dirty="0">
                <a:solidFill>
                  <a:schemeClr val="tx1"/>
                </a:solidFill>
                <a:effectLst/>
                <a:latin typeface="+mn-lt"/>
                <a:ea typeface="+mn-ea"/>
                <a:cs typeface="+mn-cs"/>
              </a:rPr>
              <a:t>It takes a lot of time and a lot of money to ensure that Childline and NSPCC’s other</a:t>
            </a:r>
            <a:r>
              <a:rPr lang="en-GB" sz="1200" kern="1200" baseline="0" dirty="0">
                <a:solidFill>
                  <a:schemeClr val="tx1"/>
                </a:solidFill>
                <a:effectLst/>
                <a:latin typeface="+mn-lt"/>
                <a:ea typeface="+mn-ea"/>
                <a:cs typeface="+mn-cs"/>
              </a:rPr>
              <a:t> services are</a:t>
            </a:r>
            <a:r>
              <a:rPr lang="en-GB" sz="1200" kern="1200" dirty="0">
                <a:solidFill>
                  <a:schemeClr val="tx1"/>
                </a:solidFill>
                <a:effectLst/>
                <a:latin typeface="+mn-lt"/>
                <a:ea typeface="+mn-ea"/>
                <a:cs typeface="+mn-cs"/>
              </a:rPr>
              <a:t> there every day for children and young people.</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Our</a:t>
            </a:r>
            <a:r>
              <a:rPr lang="en-GB" sz="1200" kern="1200" baseline="0" dirty="0">
                <a:solidFill>
                  <a:schemeClr val="tx1"/>
                </a:solidFill>
                <a:effectLst/>
                <a:latin typeface="+mn-lt"/>
                <a:ea typeface="+mn-ea"/>
                <a:cs typeface="+mn-cs"/>
              </a:rPr>
              <a:t> school </a:t>
            </a:r>
            <a:r>
              <a:rPr lang="en-GB" sz="1200" kern="1200" dirty="0">
                <a:solidFill>
                  <a:schemeClr val="tx1"/>
                </a:solidFill>
                <a:effectLst/>
                <a:latin typeface="+mn-lt"/>
                <a:ea typeface="+mn-ea"/>
                <a:cs typeface="+mn-cs"/>
              </a:rPr>
              <a:t>is joining hundreds of others to take part in NSPCC Number Day and help raise money for children.</a:t>
            </a:r>
          </a:p>
          <a:p>
            <a:endParaRPr lang="en-GB" dirty="0"/>
          </a:p>
          <a:p>
            <a:endParaRPr lang="en-GB" dirty="0"/>
          </a:p>
          <a:p>
            <a:r>
              <a:rPr lang="en-GB" dirty="0"/>
              <a:t>Please insert the details of your schools Number Day event:-</a:t>
            </a:r>
          </a:p>
          <a:p>
            <a:endParaRPr lang="en-GB" dirty="0"/>
          </a:p>
          <a:p>
            <a:pPr marL="171450" indent="-171450">
              <a:buFont typeface="Arial" pitchFamily="34" charset="0"/>
              <a:buChar char="•"/>
            </a:pPr>
            <a:r>
              <a:rPr lang="en-GB" dirty="0"/>
              <a:t>What activity</a:t>
            </a:r>
            <a:r>
              <a:rPr lang="en-GB" baseline="0" dirty="0"/>
              <a:t> you are doing  (Teacher:  Have a look at our fun new Buddy’s Key Challenge sponsored event – find out more at www.nspcc.org.uk/numberdayresources)</a:t>
            </a:r>
          </a:p>
          <a:p>
            <a:pPr marL="171450" indent="-171450">
              <a:buFont typeface="Arial" pitchFamily="34" charset="0"/>
              <a:buChar char="•"/>
            </a:pPr>
            <a:r>
              <a:rPr lang="en-GB" baseline="0" dirty="0"/>
              <a:t>The amount of time your class is dedicating to Number Day (a lesson or a whole digit day!)</a:t>
            </a:r>
          </a:p>
          <a:p>
            <a:pPr marL="171450" indent="-171450">
              <a:buFont typeface="Arial" pitchFamily="34" charset="0"/>
              <a:buChar char="•"/>
            </a:pPr>
            <a:r>
              <a:rPr lang="en-GB" baseline="0" dirty="0"/>
              <a:t>Who will be taking part – teachers and parents can join in too</a:t>
            </a:r>
          </a:p>
          <a:p>
            <a:pPr marL="171450" indent="-171450">
              <a:buFont typeface="Arial" pitchFamily="34" charset="0"/>
              <a:buChar char="•"/>
            </a:pPr>
            <a:r>
              <a:rPr lang="en-GB" baseline="0" dirty="0"/>
              <a:t>Why not ask the School or Pupil Council to help organise the event and make a display</a:t>
            </a:r>
          </a:p>
          <a:p>
            <a:pPr marL="171450" indent="-171450">
              <a:buFont typeface="Arial" pitchFamily="34" charset="0"/>
              <a:buChar char="•"/>
            </a:pPr>
            <a:r>
              <a:rPr lang="en-GB" b="0" i="0" baseline="0" dirty="0"/>
              <a:t>You could send a covering letter to parents (template available to download) to explain  about the purpose of NSPCC Number Day and to generate  their support.</a:t>
            </a:r>
          </a:p>
          <a:p>
            <a:pPr marL="171450" indent="-171450">
              <a:buFont typeface="Arial" pitchFamily="34" charset="0"/>
              <a:buChar char="•"/>
            </a:pPr>
            <a:r>
              <a:rPr lang="en-GB" b="0" i="0" baseline="0" dirty="0"/>
              <a:t>You can also use the posters and press releases from the Number Day website to promote your event.</a:t>
            </a:r>
          </a:p>
          <a:p>
            <a:pPr marL="171450" indent="-171450">
              <a:buFont typeface="Arial" pitchFamily="34" charset="0"/>
              <a:buChar char="•"/>
            </a:pPr>
            <a:r>
              <a:rPr lang="en-GB" b="0" i="0" baseline="0" dirty="0"/>
              <a:t>Raise money and donate using the details in your welcome letter or using </a:t>
            </a:r>
            <a:r>
              <a:rPr lang="en-GB" b="0" i="0" baseline="0" dirty="0" err="1"/>
              <a:t>GiftT</a:t>
            </a:r>
            <a:r>
              <a:rPr lang="en-GB" b="0" i="0" baseline="0" dirty="0"/>
              <a:t> QR </a:t>
            </a:r>
            <a:r>
              <a:rPr lang="en-GB" b="0" i="0" baseline="0"/>
              <a:t>code, ParentPay </a:t>
            </a:r>
            <a:r>
              <a:rPr lang="en-GB" b="0" i="0" baseline="0" dirty="0"/>
              <a:t>or JustGiving</a:t>
            </a:r>
          </a:p>
          <a:p>
            <a:pPr marL="0" indent="0">
              <a:buFont typeface="Arial" pitchFamily="34" charset="0"/>
              <a:buNone/>
            </a:pPr>
            <a:endParaRPr lang="en-GB" i="0" dirty="0"/>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13</a:t>
            </a:fld>
            <a:endParaRPr lang="en-US"/>
          </a:p>
        </p:txBody>
      </p:sp>
    </p:spTree>
    <p:extLst>
      <p:ext uri="{BB962C8B-B14F-4D97-AF65-F5344CB8AC3E}">
        <p14:creationId xmlns:p14="http://schemas.microsoft.com/office/powerpoint/2010/main" val="817688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what your number crunching, digit day event is and  how the children will be raising money by either collecting</a:t>
            </a:r>
            <a:r>
              <a:rPr lang="en-GB" baseline="0" dirty="0"/>
              <a:t> sponsors or asking for donations</a:t>
            </a:r>
          </a:p>
          <a:p>
            <a:endParaRPr lang="en-GB" baseline="0" dirty="0"/>
          </a:p>
          <a:p>
            <a:r>
              <a:rPr lang="en-GB" baseline="0" dirty="0"/>
              <a:t>In your fundraising pack there is a sample sponsor form which can be photocopied. The sponsor form can also be downloaded from the Number Day website.</a:t>
            </a:r>
          </a:p>
          <a:p>
            <a:endParaRPr lang="en-GB" baseline="0" dirty="0"/>
          </a:p>
          <a:p>
            <a:pPr>
              <a:lnSpc>
                <a:spcPct val="115000"/>
              </a:lnSpc>
              <a:spcAft>
                <a:spcPts val="10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 could pay for one of our trained volunteer counsellors to answer a child's call for help to Childline.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£400 could pay for one of our trained volunteer counsellors to answer 100 calls to Childline.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 could pay for one of our trained volunteer counsellors to answer 300 calls to Childline.</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CFC2C6D6-5FAD-7846-BA53-8A75CE882870}" type="slidenum">
              <a:rPr lang="en-US" smtClean="0"/>
              <a:t>14</a:t>
            </a:fld>
            <a:endParaRPr lang="en-US"/>
          </a:p>
        </p:txBody>
      </p:sp>
    </p:spTree>
    <p:extLst>
      <p:ext uri="{BB962C8B-B14F-4D97-AF65-F5344CB8AC3E}">
        <p14:creationId xmlns:p14="http://schemas.microsoft.com/office/powerpoint/2010/main" val="946098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receive a certificate showing how much sponsorship the whole school has raised doing Buddy’s Key Challenge, and what the money will be spent on.  </a:t>
            </a:r>
          </a:p>
          <a:p>
            <a:endParaRPr lang="en-GB" dirty="0"/>
          </a:p>
        </p:txBody>
      </p:sp>
      <p:sp>
        <p:nvSpPr>
          <p:cNvPr id="4" name="Slide Number Placeholder 3"/>
          <p:cNvSpPr>
            <a:spLocks noGrp="1"/>
          </p:cNvSpPr>
          <p:nvPr>
            <p:ph type="sldNum" sz="quarter" idx="10"/>
          </p:nvPr>
        </p:nvSpPr>
        <p:spPr/>
        <p:txBody>
          <a:bodyPr/>
          <a:lstStyle/>
          <a:p>
            <a:fld id="{CFC2C6D6-5FAD-7846-BA53-8A75CE882870}" type="slidenum">
              <a:rPr lang="en-US" smtClean="0"/>
              <a:t>15</a:t>
            </a:fld>
            <a:endParaRPr lang="en-US"/>
          </a:p>
        </p:txBody>
      </p:sp>
    </p:spTree>
    <p:extLst>
      <p:ext uri="{BB962C8B-B14F-4D97-AF65-F5344CB8AC3E}">
        <p14:creationId xmlns:p14="http://schemas.microsoft.com/office/powerpoint/2010/main" val="1276531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rPr>
              <a:t>Key Messages: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Hands up - who enjoys playing board games or cards? Or watching, “Countdown”, “Pointless”, “Catchphrase”,  “Tipping Point” or “The Cube”.</a:t>
            </a:r>
          </a:p>
          <a:p>
            <a:pPr marL="171450" indent="-171450">
              <a:buFont typeface="Arial" panose="020B0604020202020204" pitchFamily="34" charset="0"/>
              <a:buChar char="•"/>
            </a:pPr>
            <a:r>
              <a:rPr lang="en-GB" dirty="0"/>
              <a:t>Ask the children if they enjoy watching and playing Number based games and quizzes and to explain why they enjoy these games and programmes.   They may offer</a:t>
            </a:r>
            <a:r>
              <a:rPr lang="en-GB" baseline="0" dirty="0"/>
              <a:t> answers such as “They are fun/interesting”. “I like watching them with my friends and family” or you can learn from them.</a:t>
            </a:r>
            <a:endParaRPr lang="en-GB" dirty="0"/>
          </a:p>
          <a:p>
            <a:pPr marL="171450" indent="-171450">
              <a:buFont typeface="Arial" panose="020B0604020202020204" pitchFamily="34" charset="0"/>
              <a:buChar char="•"/>
            </a:pPr>
            <a:r>
              <a:rPr lang="en-GB" dirty="0"/>
              <a:t>Take a variety</a:t>
            </a:r>
            <a:r>
              <a:rPr lang="en-GB" baseline="0" dirty="0"/>
              <a:t> of responses and use their answers to draw out what they can learn from playing such number games.</a:t>
            </a:r>
          </a:p>
          <a:p>
            <a:pPr marL="171450" indent="-171450">
              <a:buFont typeface="Arial" panose="020B0604020202020204" pitchFamily="34" charset="0"/>
              <a:buChar char="•"/>
            </a:pPr>
            <a:r>
              <a:rPr lang="en-GB" baseline="0" dirty="0"/>
              <a:t>The children may offer answers like: “You can learn about counting, adding, subtracting, taking turns, strategy etc..”</a:t>
            </a:r>
          </a:p>
          <a:p>
            <a:pPr marL="171450" indent="-171450">
              <a:buFont typeface="Arial" panose="020B0604020202020204" pitchFamily="34" charset="0"/>
              <a:buChar char="•"/>
            </a:pPr>
            <a:r>
              <a:rPr lang="en-GB" baseline="0" dirty="0"/>
              <a:t>Try to establish the link between the ideas of number games and the enjoyment and learning about maths. Once you feel you have established a context for introducing the subject of the assembly, tell them that on </a:t>
            </a:r>
            <a:r>
              <a:rPr lang="en-GB" b="1" baseline="0" dirty="0"/>
              <a:t>Friday 2 February (or on another day that suits) </a:t>
            </a:r>
            <a:r>
              <a:rPr lang="en-GB" baseline="0" dirty="0"/>
              <a:t>everyone in school will have the chance to enjoy some number games and maths activities to celebrate Number Day and that “All over the Country’ other schools will be doing the same: celebrating how much fun maths can be”.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a:t>
            </a:r>
            <a:r>
              <a:rPr lang="en-GB" baseline="0" dirty="0"/>
              <a:t> the children are interested and motivated to take part in Number Day, explain to them that there is another reason why taking part is so important to them –  they will “have the opportunity to raise money for thousands of children all over the country who are being helped by a charity called the NSPCC”.</a:t>
            </a:r>
            <a:r>
              <a:rPr lang="en-GB" b="1"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endParaRPr lang="en-US" dirty="0"/>
          </a:p>
          <a:p>
            <a:endParaRPr lang="en-US" dirty="0"/>
          </a:p>
        </p:txBody>
      </p:sp>
      <p:sp>
        <p:nvSpPr>
          <p:cNvPr id="4" name="Slide Number Placeholder 3"/>
          <p:cNvSpPr>
            <a:spLocks noGrp="1"/>
          </p:cNvSpPr>
          <p:nvPr>
            <p:ph type="sldNum" sz="quarter" idx="5"/>
          </p:nvPr>
        </p:nvSpPr>
        <p:spPr/>
        <p:txBody>
          <a:bodyPr/>
          <a:lstStyle/>
          <a:p>
            <a:fld id="{B46EA13E-3888-7340-B6C3-A6765D0468F2}" type="slidenum">
              <a:rPr lang="en-US" smtClean="0"/>
              <a:t>16</a:t>
            </a:fld>
            <a:endParaRPr lang="en-US" dirty="0"/>
          </a:p>
        </p:txBody>
      </p:sp>
    </p:spTree>
    <p:extLst>
      <p:ext uri="{BB962C8B-B14F-4D97-AF65-F5344CB8AC3E}">
        <p14:creationId xmlns:p14="http://schemas.microsoft.com/office/powerpoint/2010/main" val="42598761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End slide option 1</a:t>
            </a:r>
          </a:p>
        </p:txBody>
      </p:sp>
      <p:sp>
        <p:nvSpPr>
          <p:cNvPr id="4" name="Slide Number Placeholder 3"/>
          <p:cNvSpPr>
            <a:spLocks noGrp="1"/>
          </p:cNvSpPr>
          <p:nvPr>
            <p:ph type="sldNum" sz="quarter" idx="5"/>
          </p:nvPr>
        </p:nvSpPr>
        <p:spPr/>
        <p:txBody>
          <a:bodyPr/>
          <a:lstStyle/>
          <a:p>
            <a:fld id="{B46EA13E-3888-7340-B6C3-A6765D0468F2}" type="slidenum">
              <a:rPr lang="en-US" smtClean="0"/>
              <a:t>17</a:t>
            </a:fld>
            <a:endParaRPr lang="en-US" dirty="0"/>
          </a:p>
        </p:txBody>
      </p:sp>
    </p:spTree>
    <p:extLst>
      <p:ext uri="{BB962C8B-B14F-4D97-AF65-F5344CB8AC3E}">
        <p14:creationId xmlns:p14="http://schemas.microsoft.com/office/powerpoint/2010/main" val="375422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E9F83-612E-11A8-AD88-43C07690B3E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323FDBC-F619-C930-932F-C21020F54A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E0BEC18-F9D0-A1A2-DFD3-E77C51D94846}"/>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5" name="Footer Placeholder 4">
            <a:extLst>
              <a:ext uri="{FF2B5EF4-FFF2-40B4-BE49-F238E27FC236}">
                <a16:creationId xmlns:a16="http://schemas.microsoft.com/office/drawing/2014/main" id="{9D3E4FA5-69DB-7926-C870-E0E0D4794E3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01E2606-3790-4DDB-8F85-CE37D2275C8E}"/>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328626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EBEBEB">
            <a:alpha val="50196"/>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AC2CC-8DF9-CA91-D4FA-BEA727F2536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F2578DF-614E-1292-23DA-6688BCC794E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49D17F1-FD53-33C8-53BB-A5326B9A21D9}"/>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5" name="Footer Placeholder 4">
            <a:extLst>
              <a:ext uri="{FF2B5EF4-FFF2-40B4-BE49-F238E27FC236}">
                <a16:creationId xmlns:a16="http://schemas.microsoft.com/office/drawing/2014/main" id="{6FD96E6E-70A4-5C04-3DA8-0D21035A00F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6AF6A54-CE76-85AD-A2CC-BAEDFACA2FB6}"/>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002601698"/>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53BD3-3426-48F2-C522-922ED1CBC2C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355B16C-188C-9F3E-A81C-4CA665FA85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F957175-3296-3BCD-559A-FD58F56435B0}"/>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5" name="Footer Placeholder 4">
            <a:extLst>
              <a:ext uri="{FF2B5EF4-FFF2-40B4-BE49-F238E27FC236}">
                <a16:creationId xmlns:a16="http://schemas.microsoft.com/office/drawing/2014/main" id="{9029A63D-A779-4916-9ADB-E5775BD759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A8BD77A-ABD6-2660-5D79-DBE1972E90C3}"/>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32715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B38F1-B5BC-62C9-D052-AE0009F7F9D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BEF8476-DEE8-DCB0-BEC3-076ACAD2673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E029708-8963-5C1C-5578-E950B188FEC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0A4A0D-5187-0653-B0DD-39B7A0E90831}"/>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6" name="Footer Placeholder 5">
            <a:extLst>
              <a:ext uri="{FF2B5EF4-FFF2-40B4-BE49-F238E27FC236}">
                <a16:creationId xmlns:a16="http://schemas.microsoft.com/office/drawing/2014/main" id="{CB93B095-F5FC-2151-83DE-DEFECC6FDB9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F7AC457-7592-6028-E563-B39D09A5CC91}"/>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9003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C0E15-6F78-6B54-8860-A585A49640C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2B56EAD-F0B0-BACB-FC27-A8A2F1E9EA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528A12A-979C-B654-D4A5-9C314EE00E0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E7745D6-63C4-99EB-6F80-062B06C333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F0AFBDD-3C0A-0348-F3A7-E4653F07BE9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BF0B821-326B-A135-6DBD-4C030C6901D2}"/>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8" name="Footer Placeholder 7">
            <a:extLst>
              <a:ext uri="{FF2B5EF4-FFF2-40B4-BE49-F238E27FC236}">
                <a16:creationId xmlns:a16="http://schemas.microsoft.com/office/drawing/2014/main" id="{A5A93289-C37C-E4E6-2F22-77144D5A53F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D1338F9-9416-7D06-8AA9-C01A6CE17B2B}"/>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66807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3BD9E-5ABC-EE21-7661-11E81D17498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8D284B2-DB5A-28FD-E92C-9EC5CD47AD5E}"/>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4" name="Footer Placeholder 3">
            <a:extLst>
              <a:ext uri="{FF2B5EF4-FFF2-40B4-BE49-F238E27FC236}">
                <a16:creationId xmlns:a16="http://schemas.microsoft.com/office/drawing/2014/main" id="{222D446C-FCBA-D070-A85E-22B1A443088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54CB016-DDA5-D54B-80F4-8FD98BA20330}"/>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396429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16ABFA-E96A-6710-D5BC-F2144042BD1A}"/>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3" name="Footer Placeholder 2">
            <a:extLst>
              <a:ext uri="{FF2B5EF4-FFF2-40B4-BE49-F238E27FC236}">
                <a16:creationId xmlns:a16="http://schemas.microsoft.com/office/drawing/2014/main" id="{0EA3C632-7B9B-B560-7651-5C9571FDEC5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35BFCE4-DEAC-A175-778C-A661B1EE1A9C}"/>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19810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30CA-A217-0B7A-2201-C37A1C1552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C4F9DE6-F396-585E-7892-74630D45DC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A202DEC-0566-7F6E-C8A1-5643D2B20C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D304034-42BF-E2CD-84F1-C4426574BDF9}"/>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6" name="Footer Placeholder 5">
            <a:extLst>
              <a:ext uri="{FF2B5EF4-FFF2-40B4-BE49-F238E27FC236}">
                <a16:creationId xmlns:a16="http://schemas.microsoft.com/office/drawing/2014/main" id="{78BE26A0-05A1-6B5E-A1AC-A4E7A5A570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76CEF4B-8A81-F891-9C4F-0B0526F2C7C8}"/>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95144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EABC8-9B5A-FEAB-FAF4-7CEC4A63725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B38519E-F70E-F238-C175-CF0F9676ED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0570730-AA64-4D09-5E39-1B3B45A4B5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1EF8FDE-7319-08DD-8E9B-FB0F48361C8A}"/>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6" name="Footer Placeholder 5">
            <a:extLst>
              <a:ext uri="{FF2B5EF4-FFF2-40B4-BE49-F238E27FC236}">
                <a16:creationId xmlns:a16="http://schemas.microsoft.com/office/drawing/2014/main" id="{8F683567-C58A-C200-2815-4992A56A071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0DF945B-9226-F6AB-6901-D0F05B3EEDC5}"/>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826756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B775C-7B2A-0AEF-9B49-A567EFA66C3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491B9D2-728C-4E99-51A6-EF5B6AB85AF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6F273E-C508-41E0-9275-EB0F50FDA350}"/>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5" name="Footer Placeholder 4">
            <a:extLst>
              <a:ext uri="{FF2B5EF4-FFF2-40B4-BE49-F238E27FC236}">
                <a16:creationId xmlns:a16="http://schemas.microsoft.com/office/drawing/2014/main" id="{4484F53B-CB2A-8DA0-4A0B-6BC083D3867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530733-4795-963B-381A-3ADDACF97E79}"/>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517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AC9591-1E34-82FB-D946-D734CB5D8F1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D5FF060-A233-CA6C-8A0C-FB7CA10C948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0A8E982-64B0-8394-6128-F80AF411ACD7}"/>
              </a:ext>
            </a:extLst>
          </p:cNvPr>
          <p:cNvSpPr>
            <a:spLocks noGrp="1"/>
          </p:cNvSpPr>
          <p:nvPr>
            <p:ph type="dt" sz="half" idx="10"/>
          </p:nvPr>
        </p:nvSpPr>
        <p:spPr/>
        <p:txBody>
          <a:bodyPr/>
          <a:lstStyle/>
          <a:p>
            <a:fld id="{C764DE79-268F-4C1A-8933-263129D2AF90}" type="datetimeFigureOut">
              <a:rPr lang="en-US" smtClean="0"/>
              <a:t>1/27/2026</a:t>
            </a:fld>
            <a:endParaRPr lang="en-US" dirty="0"/>
          </a:p>
        </p:txBody>
      </p:sp>
      <p:sp>
        <p:nvSpPr>
          <p:cNvPr id="5" name="Footer Placeholder 4">
            <a:extLst>
              <a:ext uri="{FF2B5EF4-FFF2-40B4-BE49-F238E27FC236}">
                <a16:creationId xmlns:a16="http://schemas.microsoft.com/office/drawing/2014/main" id="{E7345652-C794-9D1A-2539-4EFD94285C2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CBFCB5F-D0FE-E52E-E486-BC9794D65FE4}"/>
              </a:ext>
            </a:extLst>
          </p:cNvPr>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5705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267FACF-B2AB-D3A0-2C4C-94F4FDFC69D0}"/>
              </a:ext>
            </a:extLst>
          </p:cNvPr>
          <p:cNvGrpSpPr/>
          <p:nvPr userDrawn="1"/>
        </p:nvGrpSpPr>
        <p:grpSpPr>
          <a:xfrm>
            <a:off x="366022" y="1010052"/>
            <a:ext cx="11483703" cy="62933"/>
            <a:chOff x="372942" y="1744377"/>
            <a:chExt cx="11483703" cy="62933"/>
          </a:xfrm>
        </p:grpSpPr>
        <p:pic>
          <p:nvPicPr>
            <p:cNvPr id="10" name="Picture 9">
              <a:extLst>
                <a:ext uri="{FF2B5EF4-FFF2-40B4-BE49-F238E27FC236}">
                  <a16:creationId xmlns:a16="http://schemas.microsoft.com/office/drawing/2014/main" id="{5E3466D2-1EF2-AC32-7934-99E94A1CF25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2942" y="1744377"/>
              <a:ext cx="4274214" cy="62933"/>
            </a:xfrm>
            <a:prstGeom prst="rect">
              <a:avLst/>
            </a:prstGeom>
          </p:spPr>
        </p:pic>
        <p:pic>
          <p:nvPicPr>
            <p:cNvPr id="11" name="Picture 10">
              <a:extLst>
                <a:ext uri="{FF2B5EF4-FFF2-40B4-BE49-F238E27FC236}">
                  <a16:creationId xmlns:a16="http://schemas.microsoft.com/office/drawing/2014/main" id="{7FF26230-B7D4-9409-2058-5B9B61408EB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63314" y="1744377"/>
              <a:ext cx="4274214" cy="62933"/>
            </a:xfrm>
            <a:prstGeom prst="rect">
              <a:avLst/>
            </a:prstGeom>
          </p:spPr>
        </p:pic>
        <p:pic>
          <p:nvPicPr>
            <p:cNvPr id="12" name="Picture 11">
              <a:extLst>
                <a:ext uri="{FF2B5EF4-FFF2-40B4-BE49-F238E27FC236}">
                  <a16:creationId xmlns:a16="http://schemas.microsoft.com/office/drawing/2014/main" id="{57708A9A-912F-2100-15F1-C847DE8139D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t="2" r="35736" b="-2"/>
            <a:stretch/>
          </p:blipFill>
          <p:spPr>
            <a:xfrm>
              <a:off x="9109846" y="1744377"/>
              <a:ext cx="2746799" cy="62933"/>
            </a:xfrm>
            <a:prstGeom prst="rect">
              <a:avLst/>
            </a:prstGeom>
          </p:spPr>
        </p:pic>
      </p:grpSp>
    </p:spTree>
    <p:extLst>
      <p:ext uri="{BB962C8B-B14F-4D97-AF65-F5344CB8AC3E}">
        <p14:creationId xmlns:p14="http://schemas.microsoft.com/office/powerpoint/2010/main" val="1712902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bg>
      <p:bgPr>
        <a:solidFill>
          <a:schemeClr val="tx2"/>
        </a:solidFill>
        <a:effectLst/>
      </p:bgPr>
    </p:bg>
    <p:spTree>
      <p:nvGrpSpPr>
        <p:cNvPr id="1" name=""/>
        <p:cNvGrpSpPr/>
        <p:nvPr/>
      </p:nvGrpSpPr>
      <p:grpSpPr>
        <a:xfrm>
          <a:off x="0" y="0"/>
          <a:ext cx="0" cy="0"/>
          <a:chOff x="0" y="0"/>
          <a:chExt cx="0" cy="0"/>
        </a:xfrm>
      </p:grpSpPr>
      <p:pic>
        <p:nvPicPr>
          <p:cNvPr id="7" name="Picture 6" descr="NSPCC logo">
            <a:extLst>
              <a:ext uri="{FF2B5EF4-FFF2-40B4-BE49-F238E27FC236}">
                <a16:creationId xmlns:a16="http://schemas.microsoft.com/office/drawing/2014/main" id="{E05C9587-9227-ABCB-88FD-67E0CB9063B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02364" y="416730"/>
            <a:ext cx="2187273" cy="526442"/>
          </a:xfrm>
          <a:prstGeom prst="rect">
            <a:avLst/>
          </a:prstGeom>
        </p:spPr>
      </p:pic>
      <p:sp>
        <p:nvSpPr>
          <p:cNvPr id="8" name="Title 1"/>
          <p:cNvSpPr>
            <a:spLocks noGrp="1"/>
          </p:cNvSpPr>
          <p:nvPr>
            <p:ph type="ctrTitle" hasCustomPrompt="1"/>
          </p:nvPr>
        </p:nvSpPr>
        <p:spPr>
          <a:xfrm>
            <a:off x="1524000" y="1503363"/>
            <a:ext cx="9144000" cy="2387600"/>
          </a:xfrm>
          <a:prstGeom prst="rect">
            <a:avLst/>
          </a:prstGeom>
        </p:spPr>
        <p:txBody>
          <a:bodyPr anchor="ctr" anchorCtr="0">
            <a:noAutofit/>
          </a:bodyPr>
          <a:lstStyle>
            <a:lvl1pPr algn="ctr">
              <a:defRPr sz="6668" b="1" i="0">
                <a:solidFill>
                  <a:schemeClr val="bg1"/>
                </a:solidFill>
                <a:latin typeface="NSPCC Headline" panose="02000000000000000000" pitchFamily="2" charset="77"/>
              </a:defRPr>
            </a:lvl1pPr>
          </a:lstStyle>
          <a:p>
            <a:r>
              <a:rPr lang="en-GB" dirty="0"/>
              <a:t>Add Presentation title here </a:t>
            </a:r>
          </a:p>
        </p:txBody>
      </p:sp>
      <p:sp>
        <p:nvSpPr>
          <p:cNvPr id="9" name="Subtitle 2"/>
          <p:cNvSpPr>
            <a:spLocks noGrp="1"/>
          </p:cNvSpPr>
          <p:nvPr>
            <p:ph type="subTitle" idx="1" hasCustomPrompt="1"/>
          </p:nvPr>
        </p:nvSpPr>
        <p:spPr>
          <a:xfrm>
            <a:off x="1524000" y="3983037"/>
            <a:ext cx="9144000" cy="1655763"/>
          </a:xfrm>
          <a:prstGeom prst="rect">
            <a:avLst/>
          </a:prstGeom>
        </p:spPr>
        <p:txBody>
          <a:bodyPr>
            <a:noAutofit/>
          </a:bodyPr>
          <a:lstStyle>
            <a:lvl1pPr marL="0" indent="0" algn="ctr">
              <a:buNone/>
              <a:defRPr sz="3200" b="0" i="0" baseline="0">
                <a:solidFill>
                  <a:schemeClr val="tx1"/>
                </a:solidFill>
                <a:latin typeface="NSPCC" panose="02000000000000000000" pitchFamily="2" charset="77"/>
              </a:defRPr>
            </a:lvl1pPr>
            <a:lvl2pPr marL="457186" indent="0" algn="ctr">
              <a:buNone/>
              <a:defRPr sz="2000"/>
            </a:lvl2pPr>
            <a:lvl3pPr marL="914372" indent="0" algn="ctr">
              <a:buNone/>
              <a:defRPr sz="1800"/>
            </a:lvl3pPr>
            <a:lvl4pPr marL="1371558" indent="0" algn="ctr">
              <a:buNone/>
              <a:defRPr sz="1600"/>
            </a:lvl4pPr>
            <a:lvl5pPr marL="1828744" indent="0" algn="ctr">
              <a:buNone/>
              <a:defRPr sz="1600"/>
            </a:lvl5pPr>
            <a:lvl6pPr marL="2285930" indent="0" algn="ctr">
              <a:buNone/>
              <a:defRPr sz="1600"/>
            </a:lvl6pPr>
            <a:lvl7pPr marL="2743115" indent="0" algn="ctr">
              <a:buNone/>
              <a:defRPr sz="1600"/>
            </a:lvl7pPr>
            <a:lvl8pPr marL="3200301" indent="0" algn="ctr">
              <a:buNone/>
              <a:defRPr sz="1600"/>
            </a:lvl8pPr>
            <a:lvl9pPr marL="3657487" indent="0" algn="ctr">
              <a:buNone/>
              <a:defRPr sz="1600"/>
            </a:lvl9pPr>
          </a:lstStyle>
          <a:p>
            <a:r>
              <a:rPr lang="en-GB"/>
              <a:t>Add subtitle here </a:t>
            </a:r>
          </a:p>
        </p:txBody>
      </p:sp>
      <p:pic>
        <p:nvPicPr>
          <p:cNvPr id="2" name="Picture 1" descr="Every child is worth fighting for">
            <a:extLst>
              <a:ext uri="{FF2B5EF4-FFF2-40B4-BE49-F238E27FC236}">
                <a16:creationId xmlns:a16="http://schemas.microsoft.com/office/drawing/2014/main" id="{FC035C3B-ECB0-97D1-44C7-E29478027A07}"/>
              </a:ext>
            </a:extLst>
          </p:cNvPr>
          <p:cNvPicPr>
            <a:picLocks noChangeAspect="1"/>
          </p:cNvPicPr>
          <p:nvPr userDrawn="1"/>
        </p:nvPicPr>
        <p:blipFill>
          <a:blip r:embed="rId3"/>
          <a:stretch>
            <a:fillRect/>
          </a:stretch>
        </p:blipFill>
        <p:spPr>
          <a:xfrm>
            <a:off x="3613457" y="6231956"/>
            <a:ext cx="4965087" cy="171442"/>
          </a:xfrm>
          <a:prstGeom prst="rect">
            <a:avLst/>
          </a:prstGeom>
        </p:spPr>
      </p:pic>
    </p:spTree>
    <p:extLst>
      <p:ext uri="{BB962C8B-B14F-4D97-AF65-F5344CB8AC3E}">
        <p14:creationId xmlns:p14="http://schemas.microsoft.com/office/powerpoint/2010/main" val="563862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521520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4_Custom Layout">
    <p:bg>
      <p:bgPr>
        <a:solidFill>
          <a:schemeClr val="tx2"/>
        </a:solidFill>
        <a:effectLst/>
      </p:bgPr>
    </p:bg>
    <p:spTree>
      <p:nvGrpSpPr>
        <p:cNvPr id="1" name=""/>
        <p:cNvGrpSpPr/>
        <p:nvPr/>
      </p:nvGrpSpPr>
      <p:grpSpPr>
        <a:xfrm>
          <a:off x="0" y="0"/>
          <a:ext cx="0" cy="0"/>
          <a:chOff x="0" y="0"/>
          <a:chExt cx="0" cy="0"/>
        </a:xfrm>
      </p:grpSpPr>
      <p:pic>
        <p:nvPicPr>
          <p:cNvPr id="3" name="Picture 2" descr="A child smiling sat at a desk and wearing an apron whilst holding a crayon to paper in an art class.">
            <a:extLst>
              <a:ext uri="{FF2B5EF4-FFF2-40B4-BE49-F238E27FC236}">
                <a16:creationId xmlns:a16="http://schemas.microsoft.com/office/drawing/2014/main" id="{261C497D-1F09-9DE2-18E2-FADBE8292D5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t="-81"/>
          <a:stretch/>
        </p:blipFill>
        <p:spPr>
          <a:xfrm>
            <a:off x="7393172" y="0"/>
            <a:ext cx="4798828" cy="6874823"/>
          </a:xfrm>
          <a:prstGeom prst="rect">
            <a:avLst/>
          </a:prstGeom>
        </p:spPr>
      </p:pic>
    </p:spTree>
    <p:extLst>
      <p:ext uri="{BB962C8B-B14F-4D97-AF65-F5344CB8AC3E}">
        <p14:creationId xmlns:p14="http://schemas.microsoft.com/office/powerpoint/2010/main" val="1737338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46425A-5557-6F62-2DA6-B418B4D3E6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D8A6ECD-6785-11B0-87F7-8562F8FDE2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6F55513-3951-C97D-B8E4-1BC46A9E5A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1/27/2026</a:t>
            </a:fld>
            <a:endParaRPr lang="en-US" dirty="0"/>
          </a:p>
        </p:txBody>
      </p:sp>
      <p:sp>
        <p:nvSpPr>
          <p:cNvPr id="5" name="Footer Placeholder 4">
            <a:extLst>
              <a:ext uri="{FF2B5EF4-FFF2-40B4-BE49-F238E27FC236}">
                <a16:creationId xmlns:a16="http://schemas.microsoft.com/office/drawing/2014/main" id="{D6A0A929-BAD9-E752-A42C-F584F255D1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D474B0F-D504-71B5-5266-3475472AA2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3118828381"/>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60" r:id="rId14"/>
    <p:sldLayoutId id="214748370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23.jp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3.emf"/><Relationship Id="rId4" Type="http://schemas.openxmlformats.org/officeDocument/2006/relationships/image" Target="../media/image2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D36BE8C-36A5-4D5A-B662-D472AED6A615}"/>
              </a:ext>
            </a:extLst>
          </p:cNvPr>
          <p:cNvPicPr>
            <a:picLocks noChangeAspect="1"/>
          </p:cNvPicPr>
          <p:nvPr/>
        </p:nvPicPr>
        <p:blipFill>
          <a:blip r:embed="rId3"/>
          <a:stretch>
            <a:fillRect/>
          </a:stretch>
        </p:blipFill>
        <p:spPr>
          <a:xfrm>
            <a:off x="3121565" y="1292664"/>
            <a:ext cx="5695950" cy="4467225"/>
          </a:xfrm>
          <a:prstGeom prst="rect">
            <a:avLst/>
          </a:prstGeom>
        </p:spPr>
      </p:pic>
    </p:spTree>
    <p:extLst>
      <p:ext uri="{BB962C8B-B14F-4D97-AF65-F5344CB8AC3E}">
        <p14:creationId xmlns:p14="http://schemas.microsoft.com/office/powerpoint/2010/main" val="2335215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1">
            <a:extLst>
              <a:ext uri="{FF2B5EF4-FFF2-40B4-BE49-F238E27FC236}">
                <a16:creationId xmlns:a16="http://schemas.microsoft.com/office/drawing/2014/main" id="{158E6AED-0645-4507-8799-A90F253E0E0E}"/>
              </a:ext>
            </a:extLst>
          </p:cNvPr>
          <p:cNvSpPr txBox="1">
            <a:spLocks/>
          </p:cNvSpPr>
          <p:nvPr/>
        </p:nvSpPr>
        <p:spPr>
          <a:xfrm>
            <a:off x="1015492" y="1188123"/>
            <a:ext cx="10094975" cy="21051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defRPr/>
            </a:pPr>
            <a:r>
              <a:rPr lang="en-GB" sz="4800" b="1" dirty="0">
                <a:solidFill>
                  <a:schemeClr val="bg1"/>
                </a:solidFill>
                <a:latin typeface="NSPCC Headline" panose="02000000000000000000" pitchFamily="2" charset="77"/>
                <a:ea typeface="+mn-ea"/>
                <a:cs typeface="+mn-cs"/>
              </a:rPr>
              <a:t>What is a charity?</a:t>
            </a:r>
          </a:p>
          <a:p>
            <a:pPr algn="ctr">
              <a:spcBef>
                <a:spcPts val="0"/>
              </a:spcBef>
              <a:defRPr/>
            </a:pPr>
            <a:endParaRPr lang="en-GB" sz="3600" b="1" dirty="0">
              <a:solidFill>
                <a:schemeClr val="bg1"/>
              </a:solidFill>
              <a:latin typeface="NSPCC Headline" panose="02000000000000000000" pitchFamily="2" charset="77"/>
              <a:ea typeface="+mn-ea"/>
              <a:cs typeface="+mn-cs"/>
            </a:endParaRPr>
          </a:p>
          <a:p>
            <a:pPr algn="ctr">
              <a:spcBef>
                <a:spcPts val="0"/>
              </a:spcBef>
              <a:defRPr/>
            </a:pPr>
            <a:r>
              <a:rPr lang="en-GB" sz="3600" b="1" dirty="0">
                <a:solidFill>
                  <a:schemeClr val="bg1"/>
                </a:solidFill>
                <a:latin typeface="NSPCC Headline" panose="02000000000000000000" pitchFamily="2" charset="77"/>
                <a:ea typeface="+mn-ea"/>
                <a:cs typeface="+mn-cs"/>
              </a:rPr>
              <a:t>An organisation set up to provide help and raise money for those in need.</a:t>
            </a:r>
          </a:p>
          <a:p>
            <a:pPr algn="ctr">
              <a:spcBef>
                <a:spcPts val="0"/>
              </a:spcBef>
              <a:defRPr/>
            </a:pPr>
            <a:endParaRPr lang="en-GB" sz="3600" b="1" dirty="0">
              <a:solidFill>
                <a:schemeClr val="bg1"/>
              </a:solidFill>
              <a:latin typeface="NSPCC Headline" panose="02000000000000000000" pitchFamily="2" charset="77"/>
              <a:ea typeface="+mn-ea"/>
              <a:cs typeface="+mn-cs"/>
            </a:endParaRPr>
          </a:p>
          <a:p>
            <a:pPr algn="ctr">
              <a:spcBef>
                <a:spcPts val="0"/>
              </a:spcBef>
              <a:defRPr/>
            </a:pPr>
            <a:r>
              <a:rPr lang="en-GB" sz="3600" b="1" dirty="0">
                <a:solidFill>
                  <a:schemeClr val="bg1"/>
                </a:solidFill>
                <a:latin typeface="NSPCC Headline" panose="02000000000000000000" pitchFamily="2" charset="77"/>
                <a:ea typeface="+mn-ea"/>
                <a:cs typeface="+mn-cs"/>
              </a:rPr>
              <a:t>The NSPCC is a charity who want to help every child to have a safe and happy childhood.</a:t>
            </a:r>
          </a:p>
        </p:txBody>
      </p:sp>
    </p:spTree>
    <p:extLst>
      <p:ext uri="{BB962C8B-B14F-4D97-AF65-F5344CB8AC3E}">
        <p14:creationId xmlns:p14="http://schemas.microsoft.com/office/powerpoint/2010/main" val="1823465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733" t="-1955" r="-1733" b="17333"/>
          <a:stretch/>
        </p:blipFill>
        <p:spPr>
          <a:xfrm>
            <a:off x="1464147" y="-48768"/>
            <a:ext cx="9144000" cy="5803392"/>
          </a:xfrm>
          <a:prstGeom prst="rect">
            <a:avLst/>
          </a:prstGeom>
        </p:spPr>
      </p:pic>
      <p:pic>
        <p:nvPicPr>
          <p:cNvPr id="6" name="Picture 5">
            <a:extLst>
              <a:ext uri="{FF2B5EF4-FFF2-40B4-BE49-F238E27FC236}">
                <a16:creationId xmlns:a16="http://schemas.microsoft.com/office/drawing/2014/main" id="{9341064A-2D68-4DFC-9B11-C12734C8F57D}"/>
              </a:ext>
            </a:extLst>
          </p:cNvPr>
          <p:cNvPicPr>
            <a:picLocks noChangeAspect="1"/>
          </p:cNvPicPr>
          <p:nvPr/>
        </p:nvPicPr>
        <p:blipFill rotWithShape="1">
          <a:blip r:embed="rId4"/>
          <a:srcRect l="2696" r="10183"/>
          <a:stretch/>
        </p:blipFill>
        <p:spPr>
          <a:xfrm>
            <a:off x="15049" y="5908486"/>
            <a:ext cx="5605463" cy="949514"/>
          </a:xfrm>
          <a:prstGeom prst="rect">
            <a:avLst/>
          </a:prstGeom>
        </p:spPr>
      </p:pic>
      <p:pic>
        <p:nvPicPr>
          <p:cNvPr id="7" name="Picture 6">
            <a:extLst>
              <a:ext uri="{FF2B5EF4-FFF2-40B4-BE49-F238E27FC236}">
                <a16:creationId xmlns:a16="http://schemas.microsoft.com/office/drawing/2014/main" id="{1D0338DE-9B77-4B9D-BF1F-FBC9CA4505F9}"/>
              </a:ext>
            </a:extLst>
          </p:cNvPr>
          <p:cNvPicPr>
            <a:picLocks noChangeAspect="1"/>
          </p:cNvPicPr>
          <p:nvPr/>
        </p:nvPicPr>
        <p:blipFill>
          <a:blip r:embed="rId5"/>
          <a:stretch>
            <a:fillRect/>
          </a:stretch>
        </p:blipFill>
        <p:spPr>
          <a:xfrm>
            <a:off x="5620512" y="5908485"/>
            <a:ext cx="6336982" cy="949515"/>
          </a:xfrm>
          <a:prstGeom prst="rect">
            <a:avLst/>
          </a:prstGeom>
        </p:spPr>
      </p:pic>
    </p:spTree>
    <p:extLst>
      <p:ext uri="{BB962C8B-B14F-4D97-AF65-F5344CB8AC3E}">
        <p14:creationId xmlns:p14="http://schemas.microsoft.com/office/powerpoint/2010/main" val="2815462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6444"/>
          <a:stretch/>
        </p:blipFill>
        <p:spPr>
          <a:xfrm>
            <a:off x="1524000" y="0"/>
            <a:ext cx="9144000" cy="5730240"/>
          </a:xfrm>
          <a:prstGeom prst="rect">
            <a:avLst/>
          </a:prstGeom>
        </p:spPr>
      </p:pic>
      <p:pic>
        <p:nvPicPr>
          <p:cNvPr id="4" name="Picture 3">
            <a:extLst>
              <a:ext uri="{FF2B5EF4-FFF2-40B4-BE49-F238E27FC236}">
                <a16:creationId xmlns:a16="http://schemas.microsoft.com/office/drawing/2014/main" id="{EE794EBE-546F-401B-8781-7464FBFBAF66}"/>
              </a:ext>
            </a:extLst>
          </p:cNvPr>
          <p:cNvPicPr>
            <a:picLocks noChangeAspect="1"/>
          </p:cNvPicPr>
          <p:nvPr/>
        </p:nvPicPr>
        <p:blipFill>
          <a:blip r:embed="rId4"/>
          <a:stretch>
            <a:fillRect/>
          </a:stretch>
        </p:blipFill>
        <p:spPr>
          <a:xfrm>
            <a:off x="5620512" y="5908485"/>
            <a:ext cx="6336982" cy="949515"/>
          </a:xfrm>
          <a:prstGeom prst="rect">
            <a:avLst/>
          </a:prstGeom>
        </p:spPr>
      </p:pic>
      <p:pic>
        <p:nvPicPr>
          <p:cNvPr id="6" name="Picture 5">
            <a:extLst>
              <a:ext uri="{FF2B5EF4-FFF2-40B4-BE49-F238E27FC236}">
                <a16:creationId xmlns:a16="http://schemas.microsoft.com/office/drawing/2014/main" id="{AD4E9500-7456-41F9-BC2E-46158C9EC68D}"/>
              </a:ext>
            </a:extLst>
          </p:cNvPr>
          <p:cNvPicPr>
            <a:picLocks noChangeAspect="1"/>
          </p:cNvPicPr>
          <p:nvPr/>
        </p:nvPicPr>
        <p:blipFill rotWithShape="1">
          <a:blip r:embed="rId5"/>
          <a:srcRect l="2696" r="10183"/>
          <a:stretch/>
        </p:blipFill>
        <p:spPr>
          <a:xfrm>
            <a:off x="15049" y="5920678"/>
            <a:ext cx="5605463" cy="949514"/>
          </a:xfrm>
          <a:prstGeom prst="rect">
            <a:avLst/>
          </a:prstGeom>
        </p:spPr>
      </p:pic>
    </p:spTree>
    <p:extLst>
      <p:ext uri="{BB962C8B-B14F-4D97-AF65-F5344CB8AC3E}">
        <p14:creationId xmlns:p14="http://schemas.microsoft.com/office/powerpoint/2010/main" val="140131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5911"/>
          <a:stretch/>
        </p:blipFill>
        <p:spPr>
          <a:xfrm>
            <a:off x="1524000" y="0"/>
            <a:ext cx="9144000" cy="5766816"/>
          </a:xfrm>
          <a:prstGeom prst="rect">
            <a:avLst/>
          </a:prstGeom>
        </p:spPr>
      </p:pic>
      <p:pic>
        <p:nvPicPr>
          <p:cNvPr id="4" name="Picture 3">
            <a:extLst>
              <a:ext uri="{FF2B5EF4-FFF2-40B4-BE49-F238E27FC236}">
                <a16:creationId xmlns:a16="http://schemas.microsoft.com/office/drawing/2014/main" id="{307356F2-0B92-452C-9389-35C8FE05C5C3}"/>
              </a:ext>
            </a:extLst>
          </p:cNvPr>
          <p:cNvPicPr>
            <a:picLocks noChangeAspect="1"/>
          </p:cNvPicPr>
          <p:nvPr/>
        </p:nvPicPr>
        <p:blipFill>
          <a:blip r:embed="rId4"/>
          <a:stretch>
            <a:fillRect/>
          </a:stretch>
        </p:blipFill>
        <p:spPr>
          <a:xfrm>
            <a:off x="5620512" y="5908485"/>
            <a:ext cx="6336982" cy="949515"/>
          </a:xfrm>
          <a:prstGeom prst="rect">
            <a:avLst/>
          </a:prstGeom>
        </p:spPr>
      </p:pic>
      <p:pic>
        <p:nvPicPr>
          <p:cNvPr id="5" name="Picture 4">
            <a:extLst>
              <a:ext uri="{FF2B5EF4-FFF2-40B4-BE49-F238E27FC236}">
                <a16:creationId xmlns:a16="http://schemas.microsoft.com/office/drawing/2014/main" id="{27001075-BE77-4751-9E29-8310F2B4F384}"/>
              </a:ext>
            </a:extLst>
          </p:cNvPr>
          <p:cNvPicPr>
            <a:picLocks noChangeAspect="1"/>
          </p:cNvPicPr>
          <p:nvPr/>
        </p:nvPicPr>
        <p:blipFill rotWithShape="1">
          <a:blip r:embed="rId5"/>
          <a:srcRect l="2696" r="10183"/>
          <a:stretch/>
        </p:blipFill>
        <p:spPr>
          <a:xfrm>
            <a:off x="15049" y="5908486"/>
            <a:ext cx="5605463" cy="949514"/>
          </a:xfrm>
          <a:prstGeom prst="rect">
            <a:avLst/>
          </a:prstGeom>
        </p:spPr>
      </p:pic>
    </p:spTree>
    <p:extLst>
      <p:ext uri="{BB962C8B-B14F-4D97-AF65-F5344CB8AC3E}">
        <p14:creationId xmlns:p14="http://schemas.microsoft.com/office/powerpoint/2010/main" val="2420894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5911"/>
          <a:stretch/>
        </p:blipFill>
        <p:spPr>
          <a:xfrm>
            <a:off x="1524000" y="0"/>
            <a:ext cx="9144000" cy="5766816"/>
          </a:xfrm>
          <a:prstGeom prst="rect">
            <a:avLst/>
          </a:prstGeom>
        </p:spPr>
      </p:pic>
      <p:pic>
        <p:nvPicPr>
          <p:cNvPr id="4" name="Picture 3">
            <a:extLst>
              <a:ext uri="{FF2B5EF4-FFF2-40B4-BE49-F238E27FC236}">
                <a16:creationId xmlns:a16="http://schemas.microsoft.com/office/drawing/2014/main" id="{B99078DC-29E8-4E61-BB1C-937B607C420F}"/>
              </a:ext>
            </a:extLst>
          </p:cNvPr>
          <p:cNvPicPr>
            <a:picLocks noChangeAspect="1"/>
          </p:cNvPicPr>
          <p:nvPr/>
        </p:nvPicPr>
        <p:blipFill>
          <a:blip r:embed="rId4"/>
          <a:stretch>
            <a:fillRect/>
          </a:stretch>
        </p:blipFill>
        <p:spPr>
          <a:xfrm>
            <a:off x="5620512" y="5908485"/>
            <a:ext cx="6336982" cy="949515"/>
          </a:xfrm>
          <a:prstGeom prst="rect">
            <a:avLst/>
          </a:prstGeom>
        </p:spPr>
      </p:pic>
      <p:pic>
        <p:nvPicPr>
          <p:cNvPr id="5" name="Picture 4">
            <a:extLst>
              <a:ext uri="{FF2B5EF4-FFF2-40B4-BE49-F238E27FC236}">
                <a16:creationId xmlns:a16="http://schemas.microsoft.com/office/drawing/2014/main" id="{5CBF08E8-8B3F-4700-AEF7-348A71EC5175}"/>
              </a:ext>
            </a:extLst>
          </p:cNvPr>
          <p:cNvPicPr>
            <a:picLocks noChangeAspect="1"/>
          </p:cNvPicPr>
          <p:nvPr/>
        </p:nvPicPr>
        <p:blipFill rotWithShape="1">
          <a:blip r:embed="rId5"/>
          <a:srcRect l="2696" r="10183"/>
          <a:stretch/>
        </p:blipFill>
        <p:spPr>
          <a:xfrm>
            <a:off x="15049" y="5908486"/>
            <a:ext cx="5605463" cy="949514"/>
          </a:xfrm>
          <a:prstGeom prst="rect">
            <a:avLst/>
          </a:prstGeom>
        </p:spPr>
      </p:pic>
    </p:spTree>
    <p:extLst>
      <p:ext uri="{BB962C8B-B14F-4D97-AF65-F5344CB8AC3E}">
        <p14:creationId xmlns:p14="http://schemas.microsoft.com/office/powerpoint/2010/main" val="2294116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6089"/>
          <a:stretch/>
        </p:blipFill>
        <p:spPr>
          <a:xfrm>
            <a:off x="1524000" y="0"/>
            <a:ext cx="9144000" cy="5754624"/>
          </a:xfrm>
          <a:prstGeom prst="rect">
            <a:avLst/>
          </a:prstGeom>
        </p:spPr>
      </p:pic>
      <p:pic>
        <p:nvPicPr>
          <p:cNvPr id="4" name="Picture 3">
            <a:extLst>
              <a:ext uri="{FF2B5EF4-FFF2-40B4-BE49-F238E27FC236}">
                <a16:creationId xmlns:a16="http://schemas.microsoft.com/office/drawing/2014/main" id="{C38B9D72-E9A6-4695-929F-910F7B55F286}"/>
              </a:ext>
            </a:extLst>
          </p:cNvPr>
          <p:cNvPicPr>
            <a:picLocks noChangeAspect="1"/>
          </p:cNvPicPr>
          <p:nvPr/>
        </p:nvPicPr>
        <p:blipFill>
          <a:blip r:embed="rId4"/>
          <a:stretch>
            <a:fillRect/>
          </a:stretch>
        </p:blipFill>
        <p:spPr>
          <a:xfrm>
            <a:off x="5620512" y="5908485"/>
            <a:ext cx="6336982" cy="949515"/>
          </a:xfrm>
          <a:prstGeom prst="rect">
            <a:avLst/>
          </a:prstGeom>
        </p:spPr>
      </p:pic>
      <p:pic>
        <p:nvPicPr>
          <p:cNvPr id="5" name="Picture 4">
            <a:extLst>
              <a:ext uri="{FF2B5EF4-FFF2-40B4-BE49-F238E27FC236}">
                <a16:creationId xmlns:a16="http://schemas.microsoft.com/office/drawing/2014/main" id="{53BBFBCF-2AA3-4A65-8FAD-E81872826BA1}"/>
              </a:ext>
            </a:extLst>
          </p:cNvPr>
          <p:cNvPicPr>
            <a:picLocks noChangeAspect="1"/>
          </p:cNvPicPr>
          <p:nvPr/>
        </p:nvPicPr>
        <p:blipFill rotWithShape="1">
          <a:blip r:embed="rId5"/>
          <a:srcRect l="2696" r="10183"/>
          <a:stretch/>
        </p:blipFill>
        <p:spPr>
          <a:xfrm>
            <a:off x="15049" y="5908486"/>
            <a:ext cx="5605463" cy="949514"/>
          </a:xfrm>
          <a:prstGeom prst="rect">
            <a:avLst/>
          </a:prstGeom>
        </p:spPr>
      </p:pic>
    </p:spTree>
    <p:extLst>
      <p:ext uri="{BB962C8B-B14F-4D97-AF65-F5344CB8AC3E}">
        <p14:creationId xmlns:p14="http://schemas.microsoft.com/office/powerpoint/2010/main" val="352276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6089"/>
          <a:stretch/>
        </p:blipFill>
        <p:spPr>
          <a:xfrm>
            <a:off x="1524000" y="0"/>
            <a:ext cx="9144000" cy="5754624"/>
          </a:xfrm>
          <a:prstGeom prst="rect">
            <a:avLst/>
          </a:prstGeom>
        </p:spPr>
      </p:pic>
      <p:pic>
        <p:nvPicPr>
          <p:cNvPr id="4" name="Picture 3">
            <a:extLst>
              <a:ext uri="{FF2B5EF4-FFF2-40B4-BE49-F238E27FC236}">
                <a16:creationId xmlns:a16="http://schemas.microsoft.com/office/drawing/2014/main" id="{F7C47CAB-453F-421D-8ACE-3C29E146CE2F}"/>
              </a:ext>
            </a:extLst>
          </p:cNvPr>
          <p:cNvPicPr>
            <a:picLocks noChangeAspect="1"/>
          </p:cNvPicPr>
          <p:nvPr/>
        </p:nvPicPr>
        <p:blipFill>
          <a:blip r:embed="rId4"/>
          <a:stretch>
            <a:fillRect/>
          </a:stretch>
        </p:blipFill>
        <p:spPr>
          <a:xfrm>
            <a:off x="5620512" y="5908485"/>
            <a:ext cx="6336982" cy="949515"/>
          </a:xfrm>
          <a:prstGeom prst="rect">
            <a:avLst/>
          </a:prstGeom>
        </p:spPr>
      </p:pic>
      <p:pic>
        <p:nvPicPr>
          <p:cNvPr id="5" name="Picture 4">
            <a:extLst>
              <a:ext uri="{FF2B5EF4-FFF2-40B4-BE49-F238E27FC236}">
                <a16:creationId xmlns:a16="http://schemas.microsoft.com/office/drawing/2014/main" id="{6A78A7EE-09D0-4463-B9FB-E1212F97663D}"/>
              </a:ext>
            </a:extLst>
          </p:cNvPr>
          <p:cNvPicPr>
            <a:picLocks noChangeAspect="1"/>
          </p:cNvPicPr>
          <p:nvPr/>
        </p:nvPicPr>
        <p:blipFill rotWithShape="1">
          <a:blip r:embed="rId5"/>
          <a:srcRect l="2696" r="10183"/>
          <a:stretch/>
        </p:blipFill>
        <p:spPr>
          <a:xfrm>
            <a:off x="15049" y="5920678"/>
            <a:ext cx="5605463" cy="949514"/>
          </a:xfrm>
          <a:prstGeom prst="rect">
            <a:avLst/>
          </a:prstGeom>
        </p:spPr>
      </p:pic>
    </p:spTree>
    <p:extLst>
      <p:ext uri="{BB962C8B-B14F-4D97-AF65-F5344CB8AC3E}">
        <p14:creationId xmlns:p14="http://schemas.microsoft.com/office/powerpoint/2010/main" val="293267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295DB57-AD1E-F115-8F5B-890EE92104FA}"/>
              </a:ext>
              <a:ext uri="{C183D7F6-B498-43B3-948B-1728B52AA6E4}">
                <adec:decorative xmlns:adec="http://schemas.microsoft.com/office/drawing/2017/decorative" val="1"/>
              </a:ext>
            </a:extLst>
          </p:cNvPr>
          <p:cNvSpPr/>
          <p:nvPr/>
        </p:nvSpPr>
        <p:spPr>
          <a:xfrm>
            <a:off x="0" y="-5607"/>
            <a:ext cx="6108701" cy="685799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120D31D3-DE70-788C-1D61-DF1CC17BF9AB}"/>
              </a:ext>
              <a:ext uri="{C183D7F6-B498-43B3-948B-1728B52AA6E4}">
                <adec:decorative xmlns:adec="http://schemas.microsoft.com/office/drawing/2017/decorative" val="1"/>
              </a:ext>
            </a:extLst>
          </p:cNvPr>
          <p:cNvSpPr/>
          <p:nvPr/>
        </p:nvSpPr>
        <p:spPr>
          <a:xfrm>
            <a:off x="-1" y="-4123"/>
            <a:ext cx="6108701" cy="6856514"/>
          </a:xfrm>
          <a:prstGeom prst="rect">
            <a:avLst/>
          </a:prstGeom>
          <a:solidFill>
            <a:schemeClr val="accent1">
              <a:lumMod val="60000"/>
              <a:lumOff val="40000"/>
              <a:alpha val="4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1">
            <a:extLst>
              <a:ext uri="{FF2B5EF4-FFF2-40B4-BE49-F238E27FC236}">
                <a16:creationId xmlns:a16="http://schemas.microsoft.com/office/drawing/2014/main" id="{41AD4505-29B1-4EB8-A13F-DB1DDB3A7A4F}"/>
              </a:ext>
            </a:extLst>
          </p:cNvPr>
          <p:cNvSpPr txBox="1">
            <a:spLocks/>
          </p:cNvSpPr>
          <p:nvPr/>
        </p:nvSpPr>
        <p:spPr>
          <a:xfrm>
            <a:off x="320549" y="346875"/>
            <a:ext cx="5677916" cy="21051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defRPr/>
            </a:pPr>
            <a:r>
              <a:rPr lang="en-GB" sz="4800" b="1" dirty="0">
                <a:solidFill>
                  <a:schemeClr val="bg1"/>
                </a:solidFill>
                <a:latin typeface="NSPCC Headline" panose="02000000000000000000" pitchFamily="2" charset="77"/>
                <a:ea typeface="+mn-ea"/>
                <a:cs typeface="+mn-cs"/>
              </a:rPr>
              <a:t>Keeping children safe is why the NSPCC is here:</a:t>
            </a:r>
          </a:p>
          <a:p>
            <a:pPr>
              <a:spcBef>
                <a:spcPts val="0"/>
              </a:spcBef>
              <a:defRPr/>
            </a:pPr>
            <a:endParaRPr lang="en-GB" sz="3600" b="1" dirty="0">
              <a:solidFill>
                <a:schemeClr val="bg1"/>
              </a:solidFill>
              <a:latin typeface="NSPCC Headline" panose="02000000000000000000" pitchFamily="2" charset="77"/>
              <a:ea typeface="+mn-ea"/>
              <a:cs typeface="+mn-cs"/>
            </a:endParaRPr>
          </a:p>
          <a:p>
            <a:pPr marL="285750" indent="-285750">
              <a:spcBef>
                <a:spcPts val="0"/>
              </a:spcBef>
              <a:buFont typeface="Arial" panose="020B0604020202020204" pitchFamily="34" charset="0"/>
              <a:buChar char="•"/>
              <a:defRPr/>
            </a:pPr>
            <a:r>
              <a:rPr lang="en-GB" sz="2000" dirty="0">
                <a:solidFill>
                  <a:srgbClr val="018926"/>
                </a:solidFill>
                <a:latin typeface="NSPCC Headline" panose="02000000000000000000" pitchFamily="2" charset="77"/>
                <a:ea typeface="+mn-ea"/>
                <a:cs typeface="+mn-cs"/>
              </a:rPr>
              <a:t>When a child needs a helping hand, they’ll be there.</a:t>
            </a:r>
          </a:p>
          <a:p>
            <a:pPr marL="285750" indent="-285750">
              <a:spcBef>
                <a:spcPts val="0"/>
              </a:spcBef>
              <a:buFont typeface="Arial" panose="020B0604020202020204" pitchFamily="34" charset="0"/>
              <a:buChar char="•"/>
              <a:defRPr/>
            </a:pPr>
            <a:endParaRPr lang="en-GB" sz="2000" dirty="0">
              <a:solidFill>
                <a:srgbClr val="018926"/>
              </a:solidFill>
              <a:latin typeface="NSPCC Headline" panose="02000000000000000000" pitchFamily="2" charset="77"/>
              <a:ea typeface="+mn-ea"/>
              <a:cs typeface="+mn-cs"/>
            </a:endParaRPr>
          </a:p>
          <a:p>
            <a:pPr marL="285750" indent="-285750">
              <a:spcBef>
                <a:spcPts val="0"/>
              </a:spcBef>
              <a:buFont typeface="Arial" panose="020B0604020202020204" pitchFamily="34" charset="0"/>
              <a:buChar char="•"/>
              <a:defRPr/>
            </a:pPr>
            <a:r>
              <a:rPr lang="en-GB" sz="2000" dirty="0">
                <a:solidFill>
                  <a:srgbClr val="018926"/>
                </a:solidFill>
                <a:latin typeface="NSPCC Headline" panose="02000000000000000000" pitchFamily="2" charset="77"/>
                <a:ea typeface="+mn-ea"/>
                <a:cs typeface="+mn-cs"/>
              </a:rPr>
              <a:t>When parents are finding it tough, they’ll help.</a:t>
            </a:r>
          </a:p>
          <a:p>
            <a:pPr marL="285750" indent="-285750">
              <a:spcBef>
                <a:spcPts val="0"/>
              </a:spcBef>
              <a:buFont typeface="Arial" panose="020B0604020202020204" pitchFamily="34" charset="0"/>
              <a:buChar char="•"/>
              <a:defRPr/>
            </a:pPr>
            <a:endParaRPr lang="en-GB" sz="2000" dirty="0">
              <a:solidFill>
                <a:srgbClr val="018926"/>
              </a:solidFill>
              <a:latin typeface="NSPCC Headline" panose="02000000000000000000" pitchFamily="2" charset="77"/>
              <a:ea typeface="+mn-ea"/>
              <a:cs typeface="+mn-cs"/>
            </a:endParaRPr>
          </a:p>
          <a:p>
            <a:pPr marL="285750" indent="-285750">
              <a:spcBef>
                <a:spcPts val="0"/>
              </a:spcBef>
              <a:buFont typeface="Arial" panose="020B0604020202020204" pitchFamily="34" charset="0"/>
              <a:buChar char="•"/>
              <a:defRPr/>
            </a:pPr>
            <a:r>
              <a:rPr lang="en-GB" sz="2000" dirty="0">
                <a:solidFill>
                  <a:srgbClr val="018926"/>
                </a:solidFill>
                <a:latin typeface="NSPCC Headline" panose="02000000000000000000" pitchFamily="2" charset="77"/>
                <a:ea typeface="+mn-ea"/>
                <a:cs typeface="+mn-cs"/>
              </a:rPr>
              <a:t>When laws need to change, or governments need to do more, they won’t give up.</a:t>
            </a:r>
          </a:p>
        </p:txBody>
      </p:sp>
      <p:pic>
        <p:nvPicPr>
          <p:cNvPr id="2" name="Picture 1" descr="A child wearing a hat&#10;&#10;Description automatically generated">
            <a:extLst>
              <a:ext uri="{FF2B5EF4-FFF2-40B4-BE49-F238E27FC236}">
                <a16:creationId xmlns:a16="http://schemas.microsoft.com/office/drawing/2014/main" id="{834B7FEB-CB71-4461-FBDA-30768C647707}"/>
              </a:ext>
            </a:extLst>
          </p:cNvPr>
          <p:cNvPicPr>
            <a:picLocks noChangeAspect="1"/>
          </p:cNvPicPr>
          <p:nvPr/>
        </p:nvPicPr>
        <p:blipFill>
          <a:blip r:embed="rId3"/>
          <a:stretch>
            <a:fillRect/>
          </a:stretch>
        </p:blipFill>
        <p:spPr>
          <a:xfrm>
            <a:off x="6096000" y="6202"/>
            <a:ext cx="6096000" cy="6934495"/>
          </a:xfrm>
          <a:prstGeom prst="rect">
            <a:avLst/>
          </a:prstGeom>
        </p:spPr>
      </p:pic>
    </p:spTree>
    <p:extLst>
      <p:ext uri="{BB962C8B-B14F-4D97-AF65-F5344CB8AC3E}">
        <p14:creationId xmlns:p14="http://schemas.microsoft.com/office/powerpoint/2010/main" val="1917547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16A85A7-29CF-E43E-75A9-0AE1581C068C}"/>
              </a:ext>
              <a:ext uri="{C183D7F6-B498-43B3-948B-1728B52AA6E4}">
                <adec:decorative xmlns:adec="http://schemas.microsoft.com/office/drawing/2017/decorative" val="1"/>
              </a:ext>
            </a:extLst>
          </p:cNvPr>
          <p:cNvSpPr/>
          <p:nvPr/>
        </p:nvSpPr>
        <p:spPr>
          <a:xfrm>
            <a:off x="452490" y="2518167"/>
            <a:ext cx="6336616" cy="377661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576A6C10-A110-FA20-FCCE-F316C28ED453}"/>
              </a:ext>
              <a:ext uri="{C183D7F6-B498-43B3-948B-1728B52AA6E4}">
                <adec:decorative xmlns:adec="http://schemas.microsoft.com/office/drawing/2017/decorative" val="1"/>
              </a:ext>
            </a:extLst>
          </p:cNvPr>
          <p:cNvSpPr/>
          <p:nvPr/>
        </p:nvSpPr>
        <p:spPr>
          <a:xfrm>
            <a:off x="452489" y="2518167"/>
            <a:ext cx="6336617" cy="3776616"/>
          </a:xfrm>
          <a:prstGeom prst="rect">
            <a:avLst/>
          </a:prstGeom>
          <a:solidFill>
            <a:srgbClr val="B1DDDE">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E94834F-4EFD-ACF0-6921-24AB82B14868}"/>
              </a:ext>
              <a:ext uri="{C183D7F6-B498-43B3-948B-1728B52AA6E4}">
                <adec:decorative xmlns:adec="http://schemas.microsoft.com/office/drawing/2017/decorative" val="1"/>
              </a:ext>
            </a:extLst>
          </p:cNvPr>
          <p:cNvSpPr/>
          <p:nvPr/>
        </p:nvSpPr>
        <p:spPr>
          <a:xfrm>
            <a:off x="452490" y="731642"/>
            <a:ext cx="5643510" cy="642188"/>
          </a:xfrm>
          <a:prstGeom prst="rect">
            <a:avLst/>
          </a:prstGeom>
          <a:solidFill>
            <a:srgbClr val="018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987C4E8F-6155-CCCA-CF5E-46699AF4848E}"/>
              </a:ext>
              <a:ext uri="{C183D7F6-B498-43B3-948B-1728B52AA6E4}">
                <adec:decorative xmlns:adec="http://schemas.microsoft.com/office/drawing/2017/decorative" val="1"/>
              </a:ext>
            </a:extLst>
          </p:cNvPr>
          <p:cNvSpPr/>
          <p:nvPr/>
        </p:nvSpPr>
        <p:spPr>
          <a:xfrm>
            <a:off x="1055670" y="1448243"/>
            <a:ext cx="6109901" cy="642188"/>
          </a:xfrm>
          <a:prstGeom prst="rect">
            <a:avLst/>
          </a:prstGeom>
          <a:solidFill>
            <a:srgbClr val="0189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D924B498-29D5-FEE5-7BB9-77C413ACACF2}"/>
              </a:ext>
            </a:extLst>
          </p:cNvPr>
          <p:cNvSpPr txBox="1">
            <a:spLocks noGrp="1"/>
          </p:cNvSpPr>
          <p:nvPr>
            <p:ph type="title" idx="4294967295"/>
          </p:nvPr>
        </p:nvSpPr>
        <p:spPr>
          <a:xfrm>
            <a:off x="487667" y="780278"/>
            <a:ext cx="6677904" cy="115562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1600"/>
              </a:spcAft>
              <a:buClrTx/>
              <a:buSzTx/>
              <a:buFontTx/>
              <a:buNone/>
              <a:tabLst/>
              <a:defRPr/>
            </a:pPr>
            <a:r>
              <a:rPr kumimoji="0" lang="en-GB" sz="3800" b="0" i="0" u="none" strike="noStrike" kern="1200" cap="none" spc="0" normalizeH="0" baseline="0" noProof="0" dirty="0">
                <a:ln>
                  <a:noFill/>
                </a:ln>
                <a:solidFill>
                  <a:schemeClr val="bg1"/>
                </a:solidFill>
                <a:effectLst/>
                <a:uLnTx/>
                <a:uFillTx/>
                <a:latin typeface="NSPCC Headline" pitchFamily="2" charset="77"/>
                <a:ea typeface="+mj-ea"/>
                <a:cs typeface="+mj-cs"/>
              </a:rPr>
              <a:t>Childline gives children</a:t>
            </a:r>
          </a:p>
          <a:p>
            <a:pPr marL="0" marR="0" lvl="0" indent="0" algn="l" defTabSz="914400" rtl="0" eaLnBrk="1" fontAlgn="auto" latinLnBrk="0" hangingPunct="1">
              <a:lnSpc>
                <a:spcPct val="90000"/>
              </a:lnSpc>
              <a:spcBef>
                <a:spcPct val="0"/>
              </a:spcBef>
              <a:spcAft>
                <a:spcPts val="1600"/>
              </a:spcAft>
              <a:buClrTx/>
              <a:buSzTx/>
              <a:buFontTx/>
              <a:buNone/>
              <a:tabLst/>
              <a:defRPr/>
            </a:pPr>
            <a:r>
              <a:rPr kumimoji="0" lang="en-GB" sz="3800" b="0" i="0" u="none" strike="noStrike" kern="1200" cap="none" spc="0" normalizeH="0" baseline="0" noProof="0" dirty="0">
                <a:ln>
                  <a:noFill/>
                </a:ln>
                <a:solidFill>
                  <a:schemeClr val="bg1"/>
                </a:solidFill>
                <a:effectLst/>
                <a:uLnTx/>
                <a:uFillTx/>
                <a:latin typeface="NSPCC Headline" pitchFamily="2" charset="77"/>
                <a:ea typeface="+mj-ea"/>
                <a:cs typeface="+mj-cs"/>
              </a:rPr>
              <a:t>       and young people a voice</a:t>
            </a:r>
          </a:p>
          <a:p>
            <a:pPr marL="0" marR="0" lvl="0" indent="0" algn="l" defTabSz="914400" rtl="0" eaLnBrk="1" fontAlgn="auto" latinLnBrk="0" hangingPunct="1">
              <a:lnSpc>
                <a:spcPct val="90000"/>
              </a:lnSpc>
              <a:spcBef>
                <a:spcPct val="0"/>
              </a:spcBef>
              <a:spcAft>
                <a:spcPts val="1600"/>
              </a:spcAft>
              <a:buClrTx/>
              <a:buSzTx/>
              <a:buFontTx/>
              <a:buNone/>
              <a:tabLst/>
              <a:defRPr/>
            </a:pPr>
            <a:endParaRPr kumimoji="0" lang="en-GB" sz="3800" b="0" i="0" u="none" strike="noStrike" kern="1200" cap="none" spc="0" normalizeH="0" baseline="0" noProof="0" dirty="0">
              <a:ln>
                <a:noFill/>
              </a:ln>
              <a:solidFill>
                <a:schemeClr val="bg1"/>
              </a:solidFill>
              <a:effectLst/>
              <a:uLnTx/>
              <a:uFillTx/>
              <a:latin typeface="NSPCC Headline" pitchFamily="2" charset="77"/>
              <a:ea typeface="+mj-ea"/>
              <a:cs typeface="+mj-cs"/>
            </a:endParaRPr>
          </a:p>
        </p:txBody>
      </p:sp>
      <p:pic>
        <p:nvPicPr>
          <p:cNvPr id="15" name="Picture 14" descr="A picture of a mobile phone showing the Childline website">
            <a:extLst>
              <a:ext uri="{FF2B5EF4-FFF2-40B4-BE49-F238E27FC236}">
                <a16:creationId xmlns:a16="http://schemas.microsoft.com/office/drawing/2014/main" id="{15535535-B637-F164-582C-A8DD4C3A28B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74574" y="-3301746"/>
            <a:ext cx="3922194" cy="10472863"/>
          </a:xfrm>
          <a:prstGeom prst="rect">
            <a:avLst/>
          </a:prstGeom>
        </p:spPr>
      </p:pic>
      <p:sp>
        <p:nvSpPr>
          <p:cNvPr id="10" name="Title 11">
            <a:extLst>
              <a:ext uri="{FF2B5EF4-FFF2-40B4-BE49-F238E27FC236}">
                <a16:creationId xmlns:a16="http://schemas.microsoft.com/office/drawing/2014/main" id="{E51C2CA3-D327-4A9B-86DB-02689FFF9406}"/>
              </a:ext>
            </a:extLst>
          </p:cNvPr>
          <p:cNvSpPr txBox="1">
            <a:spLocks/>
          </p:cNvSpPr>
          <p:nvPr/>
        </p:nvSpPr>
        <p:spPr>
          <a:xfrm>
            <a:off x="487667" y="3080239"/>
            <a:ext cx="5677916" cy="21051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defRPr/>
            </a:pPr>
            <a:r>
              <a:rPr lang="en-GB" sz="3200" dirty="0">
                <a:solidFill>
                  <a:srgbClr val="018926"/>
                </a:solidFill>
                <a:latin typeface="NSPCC Headline" panose="02000000000000000000" pitchFamily="2" charset="77"/>
                <a:ea typeface="+mn-ea"/>
                <a:cs typeface="+mn-cs"/>
              </a:rPr>
              <a:t>Online, on the phone, anytime</a:t>
            </a:r>
          </a:p>
          <a:p>
            <a:pPr algn="ctr">
              <a:spcBef>
                <a:spcPts val="0"/>
              </a:spcBef>
              <a:defRPr/>
            </a:pPr>
            <a:endParaRPr lang="en-GB" sz="3200" dirty="0">
              <a:solidFill>
                <a:srgbClr val="018926"/>
              </a:solidFill>
              <a:latin typeface="NSPCC Headline" panose="02000000000000000000" pitchFamily="2" charset="77"/>
              <a:ea typeface="+mn-ea"/>
              <a:cs typeface="+mn-cs"/>
            </a:endParaRPr>
          </a:p>
          <a:p>
            <a:pPr algn="ctr">
              <a:spcBef>
                <a:spcPts val="0"/>
              </a:spcBef>
              <a:defRPr/>
            </a:pPr>
            <a:r>
              <a:rPr lang="en-GB" sz="3200" dirty="0">
                <a:solidFill>
                  <a:srgbClr val="018926"/>
                </a:solidFill>
                <a:latin typeface="NSPCC Headline" panose="02000000000000000000" pitchFamily="2" charset="77"/>
                <a:ea typeface="+mn-ea"/>
                <a:cs typeface="+mn-cs"/>
              </a:rPr>
              <a:t>0800 1111</a:t>
            </a:r>
          </a:p>
          <a:p>
            <a:pPr algn="ctr">
              <a:spcBef>
                <a:spcPts val="0"/>
              </a:spcBef>
              <a:defRPr/>
            </a:pPr>
            <a:endParaRPr lang="en-GB" sz="3200" dirty="0">
              <a:solidFill>
                <a:srgbClr val="018926"/>
              </a:solidFill>
              <a:latin typeface="NSPCC Headline" panose="02000000000000000000" pitchFamily="2" charset="77"/>
              <a:ea typeface="+mn-ea"/>
              <a:cs typeface="+mn-cs"/>
            </a:endParaRPr>
          </a:p>
          <a:p>
            <a:pPr algn="ctr">
              <a:spcBef>
                <a:spcPts val="0"/>
              </a:spcBef>
              <a:defRPr/>
            </a:pPr>
            <a:r>
              <a:rPr lang="en-GB" sz="3200" dirty="0">
                <a:solidFill>
                  <a:srgbClr val="018926"/>
                </a:solidFill>
                <a:latin typeface="NSPCC Headline" panose="02000000000000000000" pitchFamily="2" charset="77"/>
                <a:ea typeface="+mn-ea"/>
                <a:cs typeface="+mn-cs"/>
              </a:rPr>
              <a:t>childline.org.uk</a:t>
            </a:r>
          </a:p>
        </p:txBody>
      </p:sp>
      <p:pic>
        <p:nvPicPr>
          <p:cNvPr id="2" name="Picture 1" descr="A blue background with white text&#10;&#10;Description automatically generated">
            <a:extLst>
              <a:ext uri="{FF2B5EF4-FFF2-40B4-BE49-F238E27FC236}">
                <a16:creationId xmlns:a16="http://schemas.microsoft.com/office/drawing/2014/main" id="{C5ECAEE1-008A-394A-CB3C-8B8FD508C5E7}"/>
              </a:ext>
            </a:extLst>
          </p:cNvPr>
          <p:cNvPicPr>
            <a:picLocks noChangeAspect="1"/>
          </p:cNvPicPr>
          <p:nvPr/>
        </p:nvPicPr>
        <p:blipFill>
          <a:blip r:embed="rId4"/>
          <a:stretch>
            <a:fillRect/>
          </a:stretch>
        </p:blipFill>
        <p:spPr>
          <a:xfrm>
            <a:off x="7277100" y="5096988"/>
            <a:ext cx="4013200" cy="1261423"/>
          </a:xfrm>
          <a:prstGeom prst="rect">
            <a:avLst/>
          </a:prstGeom>
        </p:spPr>
      </p:pic>
    </p:spTree>
    <p:extLst>
      <p:ext uri="{BB962C8B-B14F-4D97-AF65-F5344CB8AC3E}">
        <p14:creationId xmlns:p14="http://schemas.microsoft.com/office/powerpoint/2010/main" val="1962708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b="15378"/>
          <a:stretch/>
        </p:blipFill>
        <p:spPr>
          <a:xfrm>
            <a:off x="1524000" y="0"/>
            <a:ext cx="9144000" cy="5803392"/>
          </a:xfrm>
          <a:prstGeom prst="rect">
            <a:avLst/>
          </a:prstGeom>
        </p:spPr>
      </p:pic>
      <p:sp>
        <p:nvSpPr>
          <p:cNvPr id="3" name="TextBox 2"/>
          <p:cNvSpPr txBox="1"/>
          <p:nvPr/>
        </p:nvSpPr>
        <p:spPr>
          <a:xfrm>
            <a:off x="2213811" y="2540000"/>
            <a:ext cx="7579894" cy="1754326"/>
          </a:xfrm>
          <a:prstGeom prst="rect">
            <a:avLst/>
          </a:prstGeom>
          <a:noFill/>
        </p:spPr>
        <p:txBody>
          <a:bodyPr wrap="square" rtlCol="0">
            <a:spAutoFit/>
          </a:bodyPr>
          <a:lstStyle/>
          <a:p>
            <a:pPr marL="685800" indent="-685800" algn="ctr">
              <a:buFont typeface="Arial" panose="020B0604020202020204" pitchFamily="34" charset="0"/>
              <a:buChar char="•"/>
            </a:pPr>
            <a:r>
              <a:rPr lang="en-US" sz="3600" b="1" dirty="0">
                <a:solidFill>
                  <a:srgbClr val="14932B"/>
                </a:solidFill>
                <a:latin typeface="Verdana"/>
                <a:cs typeface="Verdana"/>
              </a:rPr>
              <a:t>Dress up for Digits</a:t>
            </a:r>
          </a:p>
          <a:p>
            <a:pPr marL="685800" indent="-685800" algn="ctr">
              <a:buFont typeface="Arial" panose="020B0604020202020204" pitchFamily="34" charset="0"/>
              <a:buChar char="•"/>
            </a:pPr>
            <a:r>
              <a:rPr lang="en-US" sz="3600" b="1" dirty="0">
                <a:solidFill>
                  <a:srgbClr val="14932B"/>
                </a:solidFill>
                <a:latin typeface="Verdana"/>
                <a:cs typeface="Verdana"/>
              </a:rPr>
              <a:t>Play time games</a:t>
            </a:r>
          </a:p>
          <a:p>
            <a:pPr marL="685800" indent="-685800" algn="ctr">
              <a:buFont typeface="Arial" panose="020B0604020202020204" pitchFamily="34" charset="0"/>
              <a:buChar char="•"/>
            </a:pPr>
            <a:r>
              <a:rPr lang="en-US" sz="3600" b="1" dirty="0">
                <a:solidFill>
                  <a:srgbClr val="14932B"/>
                </a:solidFill>
                <a:latin typeface="Verdana"/>
                <a:cs typeface="Verdana"/>
              </a:rPr>
              <a:t>Fun classroom activities</a:t>
            </a:r>
          </a:p>
        </p:txBody>
      </p:sp>
      <p:sp>
        <p:nvSpPr>
          <p:cNvPr id="5" name="TextBox 4"/>
          <p:cNvSpPr txBox="1"/>
          <p:nvPr/>
        </p:nvSpPr>
        <p:spPr>
          <a:xfrm>
            <a:off x="1509251" y="398216"/>
            <a:ext cx="9296400" cy="2015936"/>
          </a:xfrm>
          <a:prstGeom prst="rect">
            <a:avLst/>
          </a:prstGeom>
          <a:noFill/>
        </p:spPr>
        <p:txBody>
          <a:bodyPr wrap="square" lIns="91440" tIns="45720" rIns="91440" bIns="45720" rtlCol="0" anchor="t">
            <a:spAutoFit/>
          </a:bodyPr>
          <a:lstStyle/>
          <a:p>
            <a:pPr algn="ctr"/>
            <a:r>
              <a:rPr lang="en-GB" sz="7500" b="1" baseline="30000" dirty="0">
                <a:solidFill>
                  <a:srgbClr val="FFFFFF"/>
                </a:solidFill>
                <a:latin typeface="Verdana"/>
                <a:cs typeface="Verdana"/>
              </a:rPr>
              <a:t>Our Number Day Event</a:t>
            </a:r>
          </a:p>
          <a:p>
            <a:pPr algn="ctr"/>
            <a:r>
              <a:rPr lang="en-GB" sz="7500" b="1" baseline="30000" dirty="0">
                <a:solidFill>
                  <a:srgbClr val="14932B"/>
                </a:solidFill>
                <a:latin typeface="Verdana"/>
                <a:cs typeface="Verdana"/>
              </a:rPr>
              <a:t>Friday 6th February 2026</a:t>
            </a:r>
            <a:endParaRPr lang="en-US" sz="7500" b="1" dirty="0">
              <a:solidFill>
                <a:srgbClr val="14932B"/>
              </a:solidFill>
              <a:latin typeface="Verdana"/>
              <a:cs typeface="Verdana"/>
            </a:endParaRPr>
          </a:p>
        </p:txBody>
      </p:sp>
      <p:pic>
        <p:nvPicPr>
          <p:cNvPr id="7" name="Picture 6">
            <a:extLst>
              <a:ext uri="{FF2B5EF4-FFF2-40B4-BE49-F238E27FC236}">
                <a16:creationId xmlns:a16="http://schemas.microsoft.com/office/drawing/2014/main" id="{52B0E807-BE34-412B-A88E-695ACAC98875}"/>
              </a:ext>
            </a:extLst>
          </p:cNvPr>
          <p:cNvPicPr>
            <a:picLocks noChangeAspect="1"/>
          </p:cNvPicPr>
          <p:nvPr/>
        </p:nvPicPr>
        <p:blipFill>
          <a:blip r:embed="rId4"/>
          <a:stretch>
            <a:fillRect/>
          </a:stretch>
        </p:blipFill>
        <p:spPr>
          <a:xfrm>
            <a:off x="5620512" y="5920677"/>
            <a:ext cx="6336982" cy="949515"/>
          </a:xfrm>
          <a:prstGeom prst="rect">
            <a:avLst/>
          </a:prstGeom>
        </p:spPr>
      </p:pic>
      <p:pic>
        <p:nvPicPr>
          <p:cNvPr id="8" name="Picture 7">
            <a:extLst>
              <a:ext uri="{FF2B5EF4-FFF2-40B4-BE49-F238E27FC236}">
                <a16:creationId xmlns:a16="http://schemas.microsoft.com/office/drawing/2014/main" id="{4F44FC2C-D623-48F2-80C7-45BE6160220C}"/>
              </a:ext>
            </a:extLst>
          </p:cNvPr>
          <p:cNvPicPr>
            <a:picLocks noChangeAspect="1"/>
          </p:cNvPicPr>
          <p:nvPr/>
        </p:nvPicPr>
        <p:blipFill rotWithShape="1">
          <a:blip r:embed="rId5"/>
          <a:srcRect l="2696" r="10183"/>
          <a:stretch/>
        </p:blipFill>
        <p:spPr>
          <a:xfrm>
            <a:off x="15049" y="5920678"/>
            <a:ext cx="5605463" cy="949514"/>
          </a:xfrm>
          <a:prstGeom prst="rect">
            <a:avLst/>
          </a:prstGeom>
        </p:spPr>
      </p:pic>
    </p:spTree>
    <p:extLst>
      <p:ext uri="{BB962C8B-B14F-4D97-AF65-F5344CB8AC3E}">
        <p14:creationId xmlns:p14="http://schemas.microsoft.com/office/powerpoint/2010/main" val="4122998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1D5A2-408F-4658-BC71-E231DB93FAA7}"/>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8D39E8A4-03FA-4A68-95F9-116346F5C034}"/>
              </a:ext>
            </a:extLst>
          </p:cNvPr>
          <p:cNvPicPr>
            <a:picLocks noGrp="1" noChangeAspect="1"/>
          </p:cNvPicPr>
          <p:nvPr>
            <p:ph idx="1"/>
          </p:nvPr>
        </p:nvPicPr>
        <p:blipFill>
          <a:blip r:embed="rId2"/>
          <a:stretch>
            <a:fillRect/>
          </a:stretch>
        </p:blipFill>
        <p:spPr>
          <a:xfrm>
            <a:off x="6648556" y="276025"/>
            <a:ext cx="4197946" cy="3951009"/>
          </a:xfrm>
          <a:prstGeom prst="rect">
            <a:avLst/>
          </a:prstGeom>
        </p:spPr>
      </p:pic>
      <p:pic>
        <p:nvPicPr>
          <p:cNvPr id="5" name="Picture 4">
            <a:extLst>
              <a:ext uri="{FF2B5EF4-FFF2-40B4-BE49-F238E27FC236}">
                <a16:creationId xmlns:a16="http://schemas.microsoft.com/office/drawing/2014/main" id="{E2D558A1-9868-4E62-8918-86C193CF7B4A}"/>
              </a:ext>
            </a:extLst>
          </p:cNvPr>
          <p:cNvPicPr>
            <a:picLocks noChangeAspect="1"/>
          </p:cNvPicPr>
          <p:nvPr/>
        </p:nvPicPr>
        <p:blipFill>
          <a:blip r:embed="rId3"/>
          <a:stretch>
            <a:fillRect/>
          </a:stretch>
        </p:blipFill>
        <p:spPr>
          <a:xfrm>
            <a:off x="330901" y="839788"/>
            <a:ext cx="6298733" cy="4718801"/>
          </a:xfrm>
          <a:prstGeom prst="rect">
            <a:avLst/>
          </a:prstGeom>
        </p:spPr>
      </p:pic>
      <p:pic>
        <p:nvPicPr>
          <p:cNvPr id="6" name="Picture 5">
            <a:extLst>
              <a:ext uri="{FF2B5EF4-FFF2-40B4-BE49-F238E27FC236}">
                <a16:creationId xmlns:a16="http://schemas.microsoft.com/office/drawing/2014/main" id="{925D37C8-4055-449D-91DE-1843C396199D}"/>
              </a:ext>
            </a:extLst>
          </p:cNvPr>
          <p:cNvPicPr>
            <a:picLocks noChangeAspect="1"/>
          </p:cNvPicPr>
          <p:nvPr/>
        </p:nvPicPr>
        <p:blipFill>
          <a:blip r:embed="rId4"/>
          <a:stretch>
            <a:fillRect/>
          </a:stretch>
        </p:blipFill>
        <p:spPr>
          <a:xfrm>
            <a:off x="8886825" y="3738563"/>
            <a:ext cx="3077361" cy="2305050"/>
          </a:xfrm>
          <a:prstGeom prst="rect">
            <a:avLst/>
          </a:prstGeom>
        </p:spPr>
      </p:pic>
      <p:pic>
        <p:nvPicPr>
          <p:cNvPr id="7" name="Picture 6">
            <a:extLst>
              <a:ext uri="{FF2B5EF4-FFF2-40B4-BE49-F238E27FC236}">
                <a16:creationId xmlns:a16="http://schemas.microsoft.com/office/drawing/2014/main" id="{05AD63D3-520A-4FF8-BA4D-015F30D3AA83}"/>
              </a:ext>
            </a:extLst>
          </p:cNvPr>
          <p:cNvPicPr>
            <a:picLocks noChangeAspect="1"/>
          </p:cNvPicPr>
          <p:nvPr/>
        </p:nvPicPr>
        <p:blipFill>
          <a:blip r:embed="rId5"/>
          <a:stretch>
            <a:fillRect/>
          </a:stretch>
        </p:blipFill>
        <p:spPr>
          <a:xfrm>
            <a:off x="6583043" y="3509963"/>
            <a:ext cx="2303782" cy="3075668"/>
          </a:xfrm>
          <a:prstGeom prst="rect">
            <a:avLst/>
          </a:prstGeom>
        </p:spPr>
      </p:pic>
    </p:spTree>
    <p:extLst>
      <p:ext uri="{BB962C8B-B14F-4D97-AF65-F5344CB8AC3E}">
        <p14:creationId xmlns:p14="http://schemas.microsoft.com/office/powerpoint/2010/main" val="35866252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b="15378"/>
          <a:stretch/>
        </p:blipFill>
        <p:spPr>
          <a:xfrm>
            <a:off x="1524000" y="0"/>
            <a:ext cx="9144000" cy="5803392"/>
          </a:xfrm>
          <a:prstGeom prst="rect">
            <a:avLst/>
          </a:prstGeom>
        </p:spPr>
      </p:pic>
      <p:sp>
        <p:nvSpPr>
          <p:cNvPr id="3" name="TextBox 2"/>
          <p:cNvSpPr txBox="1"/>
          <p:nvPr/>
        </p:nvSpPr>
        <p:spPr>
          <a:xfrm>
            <a:off x="2462463" y="2585090"/>
            <a:ext cx="7267074" cy="2677656"/>
          </a:xfrm>
          <a:prstGeom prst="rect">
            <a:avLst/>
          </a:prstGeom>
          <a:noFill/>
        </p:spPr>
        <p:txBody>
          <a:bodyPr wrap="square" rtlCol="0">
            <a:spAutoFit/>
          </a:bodyPr>
          <a:lstStyle/>
          <a:p>
            <a:pPr marL="685800" indent="-685800">
              <a:buFont typeface="Arial" panose="020B0604020202020204" pitchFamily="34" charset="0"/>
              <a:buChar char="•"/>
            </a:pPr>
            <a:r>
              <a:rPr lang="en-US" sz="2400" b="1" dirty="0">
                <a:solidFill>
                  <a:srgbClr val="14932B"/>
                </a:solidFill>
                <a:latin typeface="Verdana"/>
                <a:cs typeface="Verdana"/>
              </a:rPr>
              <a:t>How many sweets in the jar?</a:t>
            </a:r>
          </a:p>
          <a:p>
            <a:pPr marL="685800" indent="-685800">
              <a:buFont typeface="Arial" panose="020B0604020202020204" pitchFamily="34" charset="0"/>
              <a:buChar char="•"/>
            </a:pPr>
            <a:r>
              <a:rPr lang="en-US" sz="2400" b="1" dirty="0">
                <a:solidFill>
                  <a:srgbClr val="14932B"/>
                </a:solidFill>
                <a:latin typeface="Verdana"/>
                <a:cs typeface="Verdana"/>
              </a:rPr>
              <a:t>How much does the treat bag weigh?</a:t>
            </a:r>
          </a:p>
          <a:p>
            <a:pPr marL="685800" indent="-685800">
              <a:buFont typeface="Arial" panose="020B0604020202020204" pitchFamily="34" charset="0"/>
              <a:buChar char="•"/>
            </a:pPr>
            <a:r>
              <a:rPr lang="en-US" sz="2400" b="1" dirty="0">
                <a:solidFill>
                  <a:srgbClr val="14932B"/>
                </a:solidFill>
                <a:latin typeface="Verdana"/>
                <a:cs typeface="Verdana"/>
              </a:rPr>
              <a:t>Choose your favorite number- will it be one of 5 winners?</a:t>
            </a:r>
          </a:p>
          <a:p>
            <a:pPr marL="685800" indent="-685800">
              <a:buFont typeface="Arial" panose="020B0604020202020204" pitchFamily="34" charset="0"/>
              <a:buChar char="•"/>
            </a:pPr>
            <a:r>
              <a:rPr lang="en-US" sz="2400" b="1" dirty="0">
                <a:solidFill>
                  <a:srgbClr val="14932B"/>
                </a:solidFill>
                <a:latin typeface="Verdana"/>
                <a:cs typeface="Verdana"/>
              </a:rPr>
              <a:t>Throw the beanbags in the hoops</a:t>
            </a:r>
          </a:p>
          <a:p>
            <a:pPr marL="685800" indent="-685800">
              <a:buFont typeface="Arial" panose="020B0604020202020204" pitchFamily="34" charset="0"/>
              <a:buChar char="•"/>
            </a:pPr>
            <a:r>
              <a:rPr lang="en-US" sz="2400" b="1" dirty="0">
                <a:solidFill>
                  <a:srgbClr val="14932B"/>
                </a:solidFill>
                <a:latin typeface="Verdana"/>
                <a:cs typeface="Verdana"/>
              </a:rPr>
              <a:t>Scoring goals against children in Y6</a:t>
            </a:r>
          </a:p>
          <a:p>
            <a:pPr marL="685800" indent="-685800">
              <a:buFont typeface="Arial" panose="020B0604020202020204" pitchFamily="34" charset="0"/>
              <a:buChar char="•"/>
            </a:pPr>
            <a:r>
              <a:rPr lang="en-US" sz="2400" b="1" dirty="0">
                <a:solidFill>
                  <a:srgbClr val="14932B"/>
                </a:solidFill>
                <a:latin typeface="Verdana"/>
                <a:cs typeface="Verdana"/>
              </a:rPr>
              <a:t>How long is the snake?</a:t>
            </a:r>
          </a:p>
        </p:txBody>
      </p:sp>
      <p:sp>
        <p:nvSpPr>
          <p:cNvPr id="5" name="TextBox 4"/>
          <p:cNvSpPr txBox="1"/>
          <p:nvPr/>
        </p:nvSpPr>
        <p:spPr>
          <a:xfrm>
            <a:off x="972312" y="476937"/>
            <a:ext cx="9296400" cy="1631216"/>
          </a:xfrm>
          <a:prstGeom prst="rect">
            <a:avLst/>
          </a:prstGeom>
          <a:noFill/>
        </p:spPr>
        <p:txBody>
          <a:bodyPr wrap="square" lIns="91440" tIns="45720" rIns="91440" bIns="45720" rtlCol="0" anchor="t">
            <a:spAutoFit/>
          </a:bodyPr>
          <a:lstStyle/>
          <a:p>
            <a:pPr algn="ctr"/>
            <a:r>
              <a:rPr lang="en-US" sz="7500" b="1" baseline="30000" dirty="0">
                <a:solidFill>
                  <a:srgbClr val="FFFFFF"/>
                </a:solidFill>
                <a:latin typeface="Verdana"/>
                <a:cs typeface="Verdana"/>
              </a:rPr>
              <a:t>P</a:t>
            </a:r>
            <a:r>
              <a:rPr lang="en-GB" sz="7500" b="1" baseline="30000" dirty="0">
                <a:solidFill>
                  <a:srgbClr val="FFFFFF"/>
                </a:solidFill>
                <a:latin typeface="Verdana"/>
                <a:cs typeface="Verdana"/>
              </a:rPr>
              <a:t>lay time competitions- 50p </a:t>
            </a:r>
          </a:p>
        </p:txBody>
      </p:sp>
      <p:pic>
        <p:nvPicPr>
          <p:cNvPr id="7" name="Picture 6">
            <a:extLst>
              <a:ext uri="{FF2B5EF4-FFF2-40B4-BE49-F238E27FC236}">
                <a16:creationId xmlns:a16="http://schemas.microsoft.com/office/drawing/2014/main" id="{52B0E807-BE34-412B-A88E-695ACAC98875}"/>
              </a:ext>
            </a:extLst>
          </p:cNvPr>
          <p:cNvPicPr>
            <a:picLocks noChangeAspect="1"/>
          </p:cNvPicPr>
          <p:nvPr/>
        </p:nvPicPr>
        <p:blipFill>
          <a:blip r:embed="rId4"/>
          <a:stretch>
            <a:fillRect/>
          </a:stretch>
        </p:blipFill>
        <p:spPr>
          <a:xfrm>
            <a:off x="5620512" y="5920677"/>
            <a:ext cx="6336982" cy="949515"/>
          </a:xfrm>
          <a:prstGeom prst="rect">
            <a:avLst/>
          </a:prstGeom>
        </p:spPr>
      </p:pic>
      <p:pic>
        <p:nvPicPr>
          <p:cNvPr id="8" name="Picture 7">
            <a:extLst>
              <a:ext uri="{FF2B5EF4-FFF2-40B4-BE49-F238E27FC236}">
                <a16:creationId xmlns:a16="http://schemas.microsoft.com/office/drawing/2014/main" id="{4F44FC2C-D623-48F2-80C7-45BE6160220C}"/>
              </a:ext>
            </a:extLst>
          </p:cNvPr>
          <p:cNvPicPr>
            <a:picLocks noChangeAspect="1"/>
          </p:cNvPicPr>
          <p:nvPr/>
        </p:nvPicPr>
        <p:blipFill rotWithShape="1">
          <a:blip r:embed="rId5"/>
          <a:srcRect l="2696" r="10183"/>
          <a:stretch/>
        </p:blipFill>
        <p:spPr>
          <a:xfrm>
            <a:off x="15049" y="5920678"/>
            <a:ext cx="5605463" cy="949514"/>
          </a:xfrm>
          <a:prstGeom prst="rect">
            <a:avLst/>
          </a:prstGeom>
        </p:spPr>
      </p:pic>
    </p:spTree>
    <p:extLst>
      <p:ext uri="{BB962C8B-B14F-4D97-AF65-F5344CB8AC3E}">
        <p14:creationId xmlns:p14="http://schemas.microsoft.com/office/powerpoint/2010/main" val="2944266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15733"/>
          <a:stretch/>
        </p:blipFill>
        <p:spPr>
          <a:xfrm>
            <a:off x="1524000" y="0"/>
            <a:ext cx="9144000" cy="5779008"/>
          </a:xfrm>
          <a:prstGeom prst="rect">
            <a:avLst/>
          </a:prstGeom>
        </p:spPr>
      </p:pic>
      <p:pic>
        <p:nvPicPr>
          <p:cNvPr id="3" name="Picture 2">
            <a:extLst>
              <a:ext uri="{FF2B5EF4-FFF2-40B4-BE49-F238E27FC236}">
                <a16:creationId xmlns:a16="http://schemas.microsoft.com/office/drawing/2014/main" id="{B379F0A4-4493-1448-97E5-DD26E0D03B64}"/>
              </a:ext>
            </a:extLst>
          </p:cNvPr>
          <p:cNvPicPr>
            <a:picLocks noChangeAspect="1"/>
          </p:cNvPicPr>
          <p:nvPr/>
        </p:nvPicPr>
        <p:blipFill>
          <a:blip r:embed="rId4"/>
          <a:stretch>
            <a:fillRect/>
          </a:stretch>
        </p:blipFill>
        <p:spPr>
          <a:xfrm>
            <a:off x="9415274" y="6135624"/>
            <a:ext cx="1192873" cy="420624"/>
          </a:xfrm>
          <a:prstGeom prst="rect">
            <a:avLst/>
          </a:prstGeom>
        </p:spPr>
      </p:pic>
      <p:pic>
        <p:nvPicPr>
          <p:cNvPr id="4" name="Picture 3">
            <a:extLst>
              <a:ext uri="{FF2B5EF4-FFF2-40B4-BE49-F238E27FC236}">
                <a16:creationId xmlns:a16="http://schemas.microsoft.com/office/drawing/2014/main" id="{031FCF11-D6DD-4C7E-B152-75C7FF3E41B6}"/>
              </a:ext>
            </a:extLst>
          </p:cNvPr>
          <p:cNvPicPr>
            <a:picLocks noChangeAspect="1"/>
          </p:cNvPicPr>
          <p:nvPr/>
        </p:nvPicPr>
        <p:blipFill>
          <a:blip r:embed="rId5"/>
          <a:stretch>
            <a:fillRect/>
          </a:stretch>
        </p:blipFill>
        <p:spPr>
          <a:xfrm>
            <a:off x="5620512" y="5908485"/>
            <a:ext cx="6336982" cy="949515"/>
          </a:xfrm>
          <a:prstGeom prst="rect">
            <a:avLst/>
          </a:prstGeom>
        </p:spPr>
      </p:pic>
      <p:pic>
        <p:nvPicPr>
          <p:cNvPr id="5" name="Picture 4">
            <a:extLst>
              <a:ext uri="{FF2B5EF4-FFF2-40B4-BE49-F238E27FC236}">
                <a16:creationId xmlns:a16="http://schemas.microsoft.com/office/drawing/2014/main" id="{53DEB340-0E67-4740-B03D-39CA89B184C7}"/>
              </a:ext>
            </a:extLst>
          </p:cNvPr>
          <p:cNvPicPr>
            <a:picLocks noChangeAspect="1"/>
          </p:cNvPicPr>
          <p:nvPr/>
        </p:nvPicPr>
        <p:blipFill rotWithShape="1">
          <a:blip r:embed="rId6"/>
          <a:srcRect l="2696" r="10183"/>
          <a:stretch/>
        </p:blipFill>
        <p:spPr>
          <a:xfrm>
            <a:off x="15049" y="5908486"/>
            <a:ext cx="5605463" cy="949514"/>
          </a:xfrm>
          <a:prstGeom prst="rect">
            <a:avLst/>
          </a:prstGeom>
        </p:spPr>
      </p:pic>
    </p:spTree>
    <p:extLst>
      <p:ext uri="{BB962C8B-B14F-4D97-AF65-F5344CB8AC3E}">
        <p14:creationId xmlns:p14="http://schemas.microsoft.com/office/powerpoint/2010/main" val="4015794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b="15378"/>
          <a:stretch/>
        </p:blipFill>
        <p:spPr>
          <a:xfrm>
            <a:off x="1524000" y="0"/>
            <a:ext cx="9144000" cy="5803392"/>
          </a:xfrm>
          <a:prstGeom prst="rect">
            <a:avLst/>
          </a:prstGeom>
        </p:spPr>
      </p:pic>
      <p:sp>
        <p:nvSpPr>
          <p:cNvPr id="5" name="TextBox 4"/>
          <p:cNvSpPr txBox="1"/>
          <p:nvPr/>
        </p:nvSpPr>
        <p:spPr>
          <a:xfrm>
            <a:off x="1971400" y="461245"/>
            <a:ext cx="7667901" cy="1631216"/>
          </a:xfrm>
          <a:prstGeom prst="rect">
            <a:avLst/>
          </a:prstGeom>
          <a:noFill/>
        </p:spPr>
        <p:txBody>
          <a:bodyPr wrap="square" rtlCol="0">
            <a:spAutoFit/>
          </a:bodyPr>
          <a:lstStyle/>
          <a:p>
            <a:r>
              <a:rPr lang="en-GB" sz="5000" b="1" dirty="0">
                <a:solidFill>
                  <a:schemeClr val="bg1"/>
                </a:solidFill>
                <a:latin typeface="Verdana"/>
                <a:cs typeface="Verdana"/>
              </a:rPr>
              <a:t>Raise money </a:t>
            </a:r>
          </a:p>
          <a:p>
            <a:r>
              <a:rPr lang="en-GB" sz="5000" b="1" dirty="0">
                <a:solidFill>
                  <a:schemeClr val="bg1"/>
                </a:solidFill>
                <a:latin typeface="Verdana"/>
                <a:cs typeface="Verdana"/>
              </a:rPr>
              <a:t>and have fun!</a:t>
            </a:r>
            <a:endParaRPr lang="en-US" sz="5000" b="1" dirty="0">
              <a:solidFill>
                <a:schemeClr val="bg1"/>
              </a:solidFill>
              <a:latin typeface="Verdana"/>
              <a:cs typeface="Verdana"/>
            </a:endParaRPr>
          </a:p>
        </p:txBody>
      </p:sp>
      <p:sp>
        <p:nvSpPr>
          <p:cNvPr id="6" name="Rectangle 5"/>
          <p:cNvSpPr/>
          <p:nvPr/>
        </p:nvSpPr>
        <p:spPr>
          <a:xfrm>
            <a:off x="2003315" y="2274795"/>
            <a:ext cx="8321785" cy="913070"/>
          </a:xfrm>
          <a:prstGeom prst="rect">
            <a:avLst/>
          </a:prstGeom>
        </p:spPr>
        <p:txBody>
          <a:bodyPr wrap="square">
            <a:spAutoFit/>
          </a:bodyPr>
          <a:lstStyle/>
          <a:p>
            <a:pPr marL="571500" indent="-571500">
              <a:buFont typeface="Arial" panose="020B0604020202020204" pitchFamily="34" charset="0"/>
              <a:buChar char="•"/>
            </a:pPr>
            <a:endParaRPr lang="en-GB" sz="4000" b="1" baseline="30000" dirty="0">
              <a:solidFill>
                <a:srgbClr val="14932B"/>
              </a:solidFill>
              <a:latin typeface="Verdana"/>
              <a:cs typeface="Verdana"/>
            </a:endParaRPr>
          </a:p>
          <a:p>
            <a:pPr marL="571500" indent="-571500">
              <a:buFont typeface="Arial" panose="020B0604020202020204" pitchFamily="34" charset="0"/>
              <a:buChar char="•"/>
            </a:pPr>
            <a:endParaRPr lang="en-GB" sz="4000" b="1" baseline="30000" dirty="0">
              <a:solidFill>
                <a:srgbClr val="14932B"/>
              </a:solidFill>
              <a:latin typeface="Verdana"/>
              <a:cs typeface="Verdana"/>
            </a:endParaRPr>
          </a:p>
        </p:txBody>
      </p:sp>
      <p:pic>
        <p:nvPicPr>
          <p:cNvPr id="8" name="Picture 7">
            <a:extLst>
              <a:ext uri="{FF2B5EF4-FFF2-40B4-BE49-F238E27FC236}">
                <a16:creationId xmlns:a16="http://schemas.microsoft.com/office/drawing/2014/main" id="{BC11F604-6B8E-4BA2-ABA2-07C31E44ECA2}"/>
              </a:ext>
            </a:extLst>
          </p:cNvPr>
          <p:cNvPicPr>
            <a:picLocks noChangeAspect="1"/>
          </p:cNvPicPr>
          <p:nvPr/>
        </p:nvPicPr>
        <p:blipFill>
          <a:blip r:embed="rId4"/>
          <a:stretch>
            <a:fillRect/>
          </a:stretch>
        </p:blipFill>
        <p:spPr>
          <a:xfrm>
            <a:off x="5620512" y="5908485"/>
            <a:ext cx="6336982" cy="949515"/>
          </a:xfrm>
          <a:prstGeom prst="rect">
            <a:avLst/>
          </a:prstGeom>
        </p:spPr>
      </p:pic>
      <p:pic>
        <p:nvPicPr>
          <p:cNvPr id="9" name="Picture 8">
            <a:extLst>
              <a:ext uri="{FF2B5EF4-FFF2-40B4-BE49-F238E27FC236}">
                <a16:creationId xmlns:a16="http://schemas.microsoft.com/office/drawing/2014/main" id="{C824B2D6-11F5-4DD6-82E6-592B14B43F9B}"/>
              </a:ext>
            </a:extLst>
          </p:cNvPr>
          <p:cNvPicPr>
            <a:picLocks noChangeAspect="1"/>
          </p:cNvPicPr>
          <p:nvPr/>
        </p:nvPicPr>
        <p:blipFill rotWithShape="1">
          <a:blip r:embed="rId5"/>
          <a:srcRect l="2696" r="10183"/>
          <a:stretch/>
        </p:blipFill>
        <p:spPr>
          <a:xfrm>
            <a:off x="15049" y="5908486"/>
            <a:ext cx="5605463" cy="949514"/>
          </a:xfrm>
          <a:prstGeom prst="rect">
            <a:avLst/>
          </a:prstGeom>
        </p:spPr>
      </p:pic>
    </p:spTree>
    <p:extLst>
      <p:ext uri="{BB962C8B-B14F-4D97-AF65-F5344CB8AC3E}">
        <p14:creationId xmlns:p14="http://schemas.microsoft.com/office/powerpoint/2010/main" val="2967165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295DB57-AD1E-F115-8F5B-890EE92104FA}"/>
              </a:ext>
              <a:ext uri="{C183D7F6-B498-43B3-948B-1728B52AA6E4}">
                <adec:decorative xmlns:adec="http://schemas.microsoft.com/office/drawing/2017/decorative" val="1"/>
              </a:ext>
            </a:extLst>
          </p:cNvPr>
          <p:cNvSpPr/>
          <p:nvPr/>
        </p:nvSpPr>
        <p:spPr>
          <a:xfrm>
            <a:off x="0" y="-5607"/>
            <a:ext cx="6108701" cy="685799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CBDD6048-6F40-403F-956C-190081B8829E}"/>
              </a:ext>
            </a:extLst>
          </p:cNvPr>
          <p:cNvPicPr>
            <a:picLocks noChangeAspect="1"/>
          </p:cNvPicPr>
          <p:nvPr/>
        </p:nvPicPr>
        <p:blipFill>
          <a:blip r:embed="rId3"/>
          <a:stretch>
            <a:fillRect/>
          </a:stretch>
        </p:blipFill>
        <p:spPr>
          <a:xfrm>
            <a:off x="0" y="-5607"/>
            <a:ext cx="12192000" cy="6857999"/>
          </a:xfrm>
          <a:prstGeom prst="rect">
            <a:avLst/>
          </a:prstGeom>
        </p:spPr>
      </p:pic>
    </p:spTree>
    <p:extLst>
      <p:ext uri="{BB962C8B-B14F-4D97-AF65-F5344CB8AC3E}">
        <p14:creationId xmlns:p14="http://schemas.microsoft.com/office/powerpoint/2010/main" val="36834405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Picture 2" descr="NSPCC logo">
            <a:extLst>
              <a:ext uri="{FF2B5EF4-FFF2-40B4-BE49-F238E27FC236}">
                <a16:creationId xmlns:a16="http://schemas.microsoft.com/office/drawing/2014/main" id="{F9E16FA5-7EBE-25B6-9A3B-CE9FBDB65E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02364" y="441325"/>
            <a:ext cx="2187273" cy="526442"/>
          </a:xfrm>
          <a:prstGeom prst="rect">
            <a:avLst/>
          </a:prstGeom>
        </p:spPr>
      </p:pic>
      <p:pic>
        <p:nvPicPr>
          <p:cNvPr id="10" name="Picture 9" descr="Handwritten 'Thank you' illustration">
            <a:extLst>
              <a:ext uri="{FF2B5EF4-FFF2-40B4-BE49-F238E27FC236}">
                <a16:creationId xmlns:a16="http://schemas.microsoft.com/office/drawing/2014/main" id="{92F99DC9-0B21-7571-DB9E-70424A2E564E}"/>
              </a:ext>
            </a:extLst>
          </p:cNvPr>
          <p:cNvPicPr>
            <a:picLocks noChangeAspect="1"/>
          </p:cNvPicPr>
          <p:nvPr/>
        </p:nvPicPr>
        <p:blipFill>
          <a:blip r:embed="rId4"/>
          <a:stretch>
            <a:fillRect/>
          </a:stretch>
        </p:blipFill>
        <p:spPr>
          <a:xfrm>
            <a:off x="2666928" y="1375825"/>
            <a:ext cx="6858143" cy="2379183"/>
          </a:xfrm>
          <a:prstGeom prst="rect">
            <a:avLst/>
          </a:prstGeom>
        </p:spPr>
      </p:pic>
      <p:pic>
        <p:nvPicPr>
          <p:cNvPr id="4" name="Picture 3" descr="Every childhood is worth fighting for">
            <a:extLst>
              <a:ext uri="{FF2B5EF4-FFF2-40B4-BE49-F238E27FC236}">
                <a16:creationId xmlns:a16="http://schemas.microsoft.com/office/drawing/2014/main" id="{E43CA744-FAC6-D035-C2B3-5E9791CB5E48}"/>
              </a:ext>
            </a:extLst>
          </p:cNvPr>
          <p:cNvPicPr>
            <a:picLocks noChangeAspect="1"/>
          </p:cNvPicPr>
          <p:nvPr/>
        </p:nvPicPr>
        <p:blipFill>
          <a:blip r:embed="rId5"/>
          <a:stretch>
            <a:fillRect/>
          </a:stretch>
        </p:blipFill>
        <p:spPr>
          <a:xfrm>
            <a:off x="3731459" y="5490891"/>
            <a:ext cx="4729082" cy="163293"/>
          </a:xfrm>
          <a:prstGeom prst="rect">
            <a:avLst/>
          </a:prstGeom>
        </p:spPr>
      </p:pic>
      <p:sp>
        <p:nvSpPr>
          <p:cNvPr id="7" name="TextBox 6">
            <a:extLst>
              <a:ext uri="{FF2B5EF4-FFF2-40B4-BE49-F238E27FC236}">
                <a16:creationId xmlns:a16="http://schemas.microsoft.com/office/drawing/2014/main" id="{D0EDA7FF-FECD-ADBF-E614-7DB091F85CAA}"/>
              </a:ext>
            </a:extLst>
          </p:cNvPr>
          <p:cNvSpPr txBox="1"/>
          <p:nvPr/>
        </p:nvSpPr>
        <p:spPr>
          <a:xfrm>
            <a:off x="2266932" y="6048547"/>
            <a:ext cx="7658137" cy="507831"/>
          </a:xfrm>
          <a:prstGeom prst="rect">
            <a:avLst/>
          </a:prstGeom>
          <a:noFill/>
        </p:spPr>
        <p:txBody>
          <a:bodyPr wrap="square">
            <a:spAutoFit/>
          </a:bodyPr>
          <a:lstStyle/>
          <a:p>
            <a:pPr marL="0" indent="0" algn="ctr">
              <a:buNone/>
            </a:pPr>
            <a:r>
              <a:rPr lang="en-GB" sz="900" dirty="0">
                <a:effectLst/>
                <a:latin typeface="NSPCC Regular" panose="02000000000000000000" pitchFamily="2" charset="77"/>
              </a:rPr>
              <a:t>©NSPCC 2023. National Society for the Prevention of Cruelty to Children. Registered charity England  and Wales 216401, </a:t>
            </a:r>
            <a:br>
              <a:rPr lang="en-GB" sz="900" dirty="0">
                <a:effectLst/>
                <a:latin typeface="NSPCC Regular" panose="02000000000000000000" pitchFamily="2" charset="77"/>
              </a:rPr>
            </a:br>
            <a:r>
              <a:rPr lang="en-GB" sz="900" dirty="0">
                <a:effectLst/>
                <a:latin typeface="NSPCC Regular" panose="02000000000000000000" pitchFamily="2" charset="77"/>
              </a:rPr>
              <a:t>Scotland SC037717 and Jersey 384. Photography by Tom Hull, Harry George Hall</a:t>
            </a:r>
            <a:r>
              <a:rPr lang="en-GB" sz="900" dirty="0">
                <a:latin typeface="NSPCC Regular" panose="02000000000000000000" pitchFamily="2" charset="77"/>
              </a:rPr>
              <a:t>,</a:t>
            </a:r>
            <a:r>
              <a:rPr lang="en-GB" sz="900" dirty="0">
                <a:effectLst/>
                <a:latin typeface="NSPCC Regular" panose="02000000000000000000" pitchFamily="2" charset="77"/>
              </a:rPr>
              <a:t> and Adrian James White. Children and adults </a:t>
            </a:r>
            <a:br>
              <a:rPr lang="en-GB" sz="900" dirty="0">
                <a:effectLst/>
                <a:latin typeface="NSPCC Regular" panose="02000000000000000000" pitchFamily="2" charset="77"/>
              </a:rPr>
            </a:br>
            <a:r>
              <a:rPr lang="en-GB" sz="900" dirty="0">
                <a:effectLst/>
                <a:latin typeface="NSPCC Regular" panose="02000000000000000000" pitchFamily="2" charset="77"/>
              </a:rPr>
              <a:t>pictured are models and volunteers. Photography includes a real-life NSPCC Childline counsellor, Sarah Murphy. J2023009.</a:t>
            </a:r>
          </a:p>
        </p:txBody>
      </p:sp>
    </p:spTree>
    <p:extLst>
      <p:ext uri="{BB962C8B-B14F-4D97-AF65-F5344CB8AC3E}">
        <p14:creationId xmlns:p14="http://schemas.microsoft.com/office/powerpoint/2010/main" val="2811265262"/>
      </p:ext>
    </p:extLst>
  </p:cSld>
  <p:clrMapOvr>
    <a:masterClrMapping/>
  </p:clrMapOvr>
</p:sld>
</file>

<file path=ppt/theme/theme1.xml><?xml version="1.0" encoding="utf-8"?>
<a:theme xmlns:a="http://schemas.openxmlformats.org/drawingml/2006/main" name="Office Theme">
  <a:themeElements>
    <a:clrScheme name="Custom 6">
      <a:dk1>
        <a:srgbClr val="000000"/>
      </a:dk1>
      <a:lt1>
        <a:srgbClr val="FFFFFF"/>
      </a:lt1>
      <a:dk2>
        <a:srgbClr val="018926"/>
      </a:dk2>
      <a:lt2>
        <a:srgbClr val="E7E6E6"/>
      </a:lt2>
      <a:accent1>
        <a:srgbClr val="CB3C7F"/>
      </a:accent1>
      <a:accent2>
        <a:srgbClr val="075470"/>
      </a:accent2>
      <a:accent3>
        <a:srgbClr val="582751"/>
      </a:accent3>
      <a:accent4>
        <a:srgbClr val="FCCE4F"/>
      </a:accent4>
      <a:accent5>
        <a:srgbClr val="F8C9DD"/>
      </a:accent5>
      <a:accent6>
        <a:srgbClr val="B1DDDE"/>
      </a:accent6>
      <a:hlink>
        <a:srgbClr val="000000"/>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F2EF9D9B408F409D3A1A63B693EA5F" ma:contentTypeVersion="18" ma:contentTypeDescription="Create a new document." ma:contentTypeScope="" ma:versionID="d5b824814e925a89fe768a73169f52b6">
  <xsd:schema xmlns:xsd="http://www.w3.org/2001/XMLSchema" xmlns:xs="http://www.w3.org/2001/XMLSchema" xmlns:p="http://schemas.microsoft.com/office/2006/metadata/properties" xmlns:ns2="9d031ff0-4dbb-48f4-aaf7-de6d814f06da" xmlns:ns3="8e4bf7f8-65f7-44f4-aac8-c09cb63d597f" targetNamespace="http://schemas.microsoft.com/office/2006/metadata/properties" ma:root="true" ma:fieldsID="77592dc8a8d9d6e0a8b6a736d2fdd11c" ns2:_="" ns3:_="">
    <xsd:import namespace="9d031ff0-4dbb-48f4-aaf7-de6d814f06da"/>
    <xsd:import namespace="8e4bf7f8-65f7-44f4-aac8-c09cb63d597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031ff0-4dbb-48f4-aaf7-de6d814f06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9f73d0f-580d-40b4-85a5-f6fbd70934c4"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e4bf7f8-65f7-44f4-aac8-c09cb63d597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2eb34bbe-3b27-4fd1-b63c-f2f0664c859b}" ma:internalName="TaxCatchAll" ma:showField="CatchAllData" ma:web="8e4bf7f8-65f7-44f4-aac8-c09cb63d59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e4bf7f8-65f7-44f4-aac8-c09cb63d597f" xsi:nil="true"/>
    <lcf76f155ced4ddcb4097134ff3c332f xmlns="9d031ff0-4dbb-48f4-aaf7-de6d814f06da">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042874-A0E7-4C88-B219-1283C962FB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031ff0-4dbb-48f4-aaf7-de6d814f06da"/>
    <ds:schemaRef ds:uri="8e4bf7f8-65f7-44f4-aac8-c09cb63d59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83C080-70AF-4008-9028-530B9993F6E1}">
  <ds:schemaRefs>
    <ds:schemaRef ds:uri="8e4bf7f8-65f7-44f4-aac8-c09cb63d597f"/>
    <ds:schemaRef ds:uri="http://schemas.openxmlformats.org/package/2006/metadata/core-properties"/>
    <ds:schemaRef ds:uri="9d031ff0-4dbb-48f4-aaf7-de6d814f06da"/>
    <ds:schemaRef ds:uri="http://purl.org/dc/terms/"/>
    <ds:schemaRef ds:uri="http://www.w3.org/XML/1998/namespace"/>
    <ds:schemaRef ds:uri="http://purl.org/dc/elements/1.1/"/>
    <ds:schemaRef ds:uri="http://schemas.microsoft.com/office/2006/documentManagement/types"/>
    <ds:schemaRef ds:uri="http://schemas.microsoft.com/office/2006/metadata/properties"/>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9BECAC19-DF6D-448B-BD54-ED777933D5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2832</TotalTime>
  <Words>1599</Words>
  <Application>Microsoft Office PowerPoint</Application>
  <PresentationFormat>Widescreen</PresentationFormat>
  <Paragraphs>130</Paragraphs>
  <Slides>17</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NSPCC</vt:lpstr>
      <vt:lpstr>Verdana</vt:lpstr>
      <vt:lpstr>Calibri Light</vt:lpstr>
      <vt:lpstr>NSPCC Headline</vt:lpstr>
      <vt:lpstr>Calibri</vt:lpstr>
      <vt:lpstr>NSPCC Regular</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Childline gives children        and young people a voice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Wilson, Beth</dc:creator>
  <cp:lastModifiedBy>Miss Morrison</cp:lastModifiedBy>
  <cp:revision>298</cp:revision>
  <dcterms:created xsi:type="dcterms:W3CDTF">2022-11-29T10:13:50Z</dcterms:created>
  <dcterms:modified xsi:type="dcterms:W3CDTF">2026-01-27T13:46:30Z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0x010100E0F2EF9D9B408F409D3A1A63B693EA5F</vt:lpwstr>
  </property>
  <property fmtid="{D5CDD505-2E9C-101B-9397-08002B2CF9AE}" pid="3" name="MediaServiceImageTags">
    <vt:lpwstr/>
  </property>
</Properties>
</file>