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2"/>
  </p:notesMasterIdLst>
  <p:handoutMasterIdLst>
    <p:handoutMasterId r:id="rId23"/>
  </p:handoutMasterIdLst>
  <p:sldIdLst>
    <p:sldId id="256" r:id="rId5"/>
    <p:sldId id="257" r:id="rId6"/>
    <p:sldId id="301" r:id="rId7"/>
    <p:sldId id="321" r:id="rId8"/>
    <p:sldId id="338" r:id="rId9"/>
    <p:sldId id="322" r:id="rId10"/>
    <p:sldId id="323" r:id="rId11"/>
    <p:sldId id="324" r:id="rId12"/>
    <p:sldId id="325" r:id="rId13"/>
    <p:sldId id="326" r:id="rId14"/>
    <p:sldId id="328" r:id="rId15"/>
    <p:sldId id="330" r:id="rId16"/>
    <p:sldId id="341" r:id="rId17"/>
    <p:sldId id="342" r:id="rId18"/>
    <p:sldId id="339" r:id="rId19"/>
    <p:sldId id="317" r:id="rId20"/>
    <p:sldId id="272" r:id="rId2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88" autoAdjust="0"/>
    <p:restoredTop sz="94712" autoAdjust="0"/>
  </p:normalViewPr>
  <p:slideViewPr>
    <p:cSldViewPr snapToGrid="0">
      <p:cViewPr varScale="1">
        <p:scale>
          <a:sx n="65" d="100"/>
          <a:sy n="65" d="100"/>
        </p:scale>
        <p:origin x="810" y="54"/>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3/6/2026</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3/6/2026</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SPRING TERM, 2026</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txBody>
          <a:bodyPr/>
          <a:lstStyle/>
          <a:p>
            <a:endParaRPr lang="en-GB"/>
          </a:p>
        </p:txBody>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a:latin typeface="Letter-join Air Plus 40" panose="02000805000000020003" pitchFamily="50" charset="0"/>
              </a:rPr>
              <a:t>Our Cygnets Hero</a:t>
            </a:r>
            <a:endParaRPr lang="en-US" sz="3200" dirty="0">
              <a:latin typeface="Letter-join Air Plus 40" panose="02000805000000020003" pitchFamily="50" charset="0"/>
            </a:endParaRP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5" name="TextBox 4">
            <a:extLst>
              <a:ext uri="{FF2B5EF4-FFF2-40B4-BE49-F238E27FC236}">
                <a16:creationId xmlns:a16="http://schemas.microsoft.com/office/drawing/2014/main" id="{B06631D7-2EA7-8350-10AA-867E500BA6C0}"/>
              </a:ext>
            </a:extLst>
          </p:cNvPr>
          <p:cNvSpPr txBox="1"/>
          <p:nvPr/>
        </p:nvSpPr>
        <p:spPr>
          <a:xfrm>
            <a:off x="250263" y="2119523"/>
            <a:ext cx="6127954" cy="1477328"/>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4" name="TextBox 3">
            <a:extLst>
              <a:ext uri="{FF2B5EF4-FFF2-40B4-BE49-F238E27FC236}">
                <a16:creationId xmlns:a16="http://schemas.microsoft.com/office/drawing/2014/main" id="{B4133F98-D0B2-98A1-0807-000A5ECD9DD1}"/>
              </a:ext>
            </a:extLst>
          </p:cNvPr>
          <p:cNvSpPr txBox="1"/>
          <p:nvPr/>
        </p:nvSpPr>
        <p:spPr>
          <a:xfrm>
            <a:off x="118290" y="2308941"/>
            <a:ext cx="7801594" cy="4955203"/>
          </a:xfrm>
          <a:prstGeom prst="rect">
            <a:avLst/>
          </a:prstGeom>
          <a:noFill/>
        </p:spPr>
        <p:txBody>
          <a:bodyPr wrap="square">
            <a:spAutoFit/>
          </a:bodyPr>
          <a:lstStyle/>
          <a:p>
            <a:pPr algn="l" fontAlgn="base">
              <a:buNone/>
            </a:pPr>
            <a:r>
              <a:rPr lang="en-GB" sz="2000" b="0" i="0" dirty="0">
                <a:solidFill>
                  <a:srgbClr val="000000"/>
                </a:solidFill>
                <a:effectLst/>
                <a:latin typeface="Letter-join Air No-lead 40" panose="02000805000000020003" pitchFamily="50" charset="0"/>
              </a:rPr>
              <a:t>What a fabulous week we have had in Cygnets.  This week, we have had some amazing writing, lots of children have even wrote sentences - well done everyone!</a:t>
            </a:r>
          </a:p>
          <a:p>
            <a:pPr algn="l" fontAlgn="base">
              <a:buNone/>
            </a:pPr>
            <a:endParaRPr lang="en-GB" sz="2000" b="0" i="0" dirty="0">
              <a:solidFill>
                <a:srgbClr val="000000"/>
              </a:solidFill>
              <a:effectLst/>
              <a:latin typeface="Letter-join Air No-lead 40" panose="02000805000000020003" pitchFamily="50" charset="0"/>
            </a:endParaRPr>
          </a:p>
          <a:p>
            <a:pPr algn="l" fontAlgn="base">
              <a:buNone/>
            </a:pPr>
            <a:r>
              <a:rPr lang="en-GB" sz="2000" b="0" i="0" dirty="0">
                <a:solidFill>
                  <a:srgbClr val="000000"/>
                </a:solidFill>
                <a:effectLst/>
                <a:latin typeface="Letter-join Air No-lead 40" panose="02000805000000020003" pitchFamily="50" charset="0"/>
              </a:rPr>
              <a:t>Our heroes this week are:</a:t>
            </a:r>
          </a:p>
          <a:p>
            <a:pPr algn="l" fontAlgn="base">
              <a:buNone/>
            </a:pPr>
            <a:endParaRPr lang="en-GB" sz="2000" dirty="0">
              <a:solidFill>
                <a:srgbClr val="000000"/>
              </a:solidFill>
              <a:latin typeface="Letter-join Air No-lead 40" panose="02000805000000020003" pitchFamily="50" charset="0"/>
            </a:endParaRPr>
          </a:p>
          <a:p>
            <a:pPr fontAlgn="base"/>
            <a:r>
              <a:rPr lang="en-GB" sz="2000" dirty="0">
                <a:solidFill>
                  <a:srgbClr val="000000"/>
                </a:solidFill>
                <a:latin typeface="Letter-join Air No-lead 40" panose="02000805000000020003" pitchFamily="50" charset="0"/>
              </a:rPr>
              <a:t>Stewart - Stewart is a very caring member of our class and loves to make sure that his friends are ok.  He sits on the carpet and is now acknowledging  his name at register time and loves to join in, in his way.  He has been working very hard with his phonics sounds and loves to listen to the phonics games.  He has particularly loved making sandcastles outside. He loves number time with number blocks. Keep up the hard work, we are super proud!</a:t>
            </a:r>
          </a:p>
          <a:p>
            <a:pPr fontAlgn="base"/>
            <a:br>
              <a:rPr lang="en-GB" dirty="0"/>
            </a:br>
            <a:endParaRPr lang="en-GB" dirty="0"/>
          </a:p>
        </p:txBody>
      </p:sp>
      <p:pic>
        <p:nvPicPr>
          <p:cNvPr id="11" name="Picture 10">
            <a:extLst>
              <a:ext uri="{FF2B5EF4-FFF2-40B4-BE49-F238E27FC236}">
                <a16:creationId xmlns:a16="http://schemas.microsoft.com/office/drawing/2014/main" id="{892F3AFC-42FA-2003-CF5A-ACD756456F49}"/>
              </a:ext>
            </a:extLst>
          </p:cNvPr>
          <p:cNvPicPr>
            <a:picLocks noChangeAspect="1"/>
          </p:cNvPicPr>
          <p:nvPr/>
        </p:nvPicPr>
        <p:blipFill>
          <a:blip r:embed="rId2"/>
          <a:stretch>
            <a:fillRect/>
          </a:stretch>
        </p:blipFill>
        <p:spPr>
          <a:xfrm>
            <a:off x="7805346" y="1195116"/>
            <a:ext cx="4303457" cy="4025814"/>
          </a:xfrm>
          <a:prstGeom prst="rect">
            <a:avLst/>
          </a:prstGeom>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5" name="TextBox 4">
            <a:extLst>
              <a:ext uri="{FF2B5EF4-FFF2-40B4-BE49-F238E27FC236}">
                <a16:creationId xmlns:a16="http://schemas.microsoft.com/office/drawing/2014/main" id="{86E933DA-B494-8F4B-6368-CE5871DCB0C8}"/>
              </a:ext>
            </a:extLst>
          </p:cNvPr>
          <p:cNvSpPr txBox="1"/>
          <p:nvPr/>
        </p:nvSpPr>
        <p:spPr>
          <a:xfrm>
            <a:off x="386000" y="2444010"/>
            <a:ext cx="6756915" cy="4708981"/>
          </a:xfrm>
          <a:prstGeom prst="rect">
            <a:avLst/>
          </a:prstGeom>
          <a:noFill/>
        </p:spPr>
        <p:txBody>
          <a:bodyPr wrap="square">
            <a:spAutoFit/>
          </a:bodyPr>
          <a:lstStyle/>
          <a:p>
            <a:pPr fontAlgn="base"/>
            <a:r>
              <a:rPr lang="en-GB" sz="2400" dirty="0">
                <a:solidFill>
                  <a:srgbClr val="000000"/>
                </a:solidFill>
                <a:latin typeface="Letter-join Air No-lead 40" panose="02000805000000020003" pitchFamily="50" charset="0"/>
              </a:rPr>
              <a:t>Willow - Willow has settled in our class so quickly and happily comes into class without her sister.  She is very independent and likes to share her ideas at circle time.  Willow loves to play in the home corner, but she is also confident to move around all the classrooms independently, playing with what she wants.  We are so pleased to have you in our class Willow, we cannot wait to see you flourish, you are already making us super proud!</a:t>
            </a:r>
          </a:p>
          <a:p>
            <a:pPr fontAlgn="base"/>
            <a:br>
              <a:rPr lang="en-GB" dirty="0"/>
            </a:br>
            <a:endParaRPr lang="en-GB" sz="1800" b="0" i="0" dirty="0">
              <a:solidFill>
                <a:srgbClr val="000000"/>
              </a:solidFill>
              <a:effectLst/>
              <a:latin typeface="Aptos" panose="020B0004020202020204" pitchFamily="34" charset="0"/>
            </a:endParaRPr>
          </a:p>
        </p:txBody>
      </p:sp>
      <p:pic>
        <p:nvPicPr>
          <p:cNvPr id="10" name="Picture 9">
            <a:extLst>
              <a:ext uri="{FF2B5EF4-FFF2-40B4-BE49-F238E27FC236}">
                <a16:creationId xmlns:a16="http://schemas.microsoft.com/office/drawing/2014/main" id="{61C1BD7A-DDAA-BAA9-0BA9-25C053A1B0D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32310" y="1826467"/>
            <a:ext cx="3720930" cy="3638218"/>
          </a:xfrm>
          <a:prstGeom prst="rect">
            <a:avLst/>
          </a:prstGeom>
          <a:noFill/>
          <a:ln>
            <a:noFill/>
          </a:ln>
        </p:spPr>
      </p:pic>
    </p:spTree>
    <p:extLst>
      <p:ext uri="{BB962C8B-B14F-4D97-AF65-F5344CB8AC3E}">
        <p14:creationId xmlns:p14="http://schemas.microsoft.com/office/powerpoint/2010/main" val="2421135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pic>
        <p:nvPicPr>
          <p:cNvPr id="4" name="Picture 3">
            <a:extLst>
              <a:ext uri="{FF2B5EF4-FFF2-40B4-BE49-F238E27FC236}">
                <a16:creationId xmlns:a16="http://schemas.microsoft.com/office/drawing/2014/main" id="{6A4045DD-4A54-1420-F593-2B9849680D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41342" y="730394"/>
            <a:ext cx="3309883" cy="5215430"/>
          </a:xfrm>
          <a:prstGeom prst="rect">
            <a:avLst/>
          </a:prstGeom>
        </p:spPr>
      </p:pic>
      <p:sp>
        <p:nvSpPr>
          <p:cNvPr id="10" name="TextBox 9">
            <a:extLst>
              <a:ext uri="{FF2B5EF4-FFF2-40B4-BE49-F238E27FC236}">
                <a16:creationId xmlns:a16="http://schemas.microsoft.com/office/drawing/2014/main" id="{98E6B7AE-E4DF-909E-1CD0-6EE4A1E499D9}"/>
              </a:ext>
            </a:extLst>
          </p:cNvPr>
          <p:cNvSpPr txBox="1"/>
          <p:nvPr/>
        </p:nvSpPr>
        <p:spPr>
          <a:xfrm>
            <a:off x="429580" y="2576336"/>
            <a:ext cx="6649645" cy="4218912"/>
          </a:xfrm>
          <a:prstGeom prst="rect">
            <a:avLst/>
          </a:prstGeom>
          <a:noFill/>
        </p:spPr>
        <p:txBody>
          <a:bodyPr wrap="square">
            <a:spAutoFit/>
          </a:bodyPr>
          <a:lstStyle/>
          <a:p>
            <a:pPr>
              <a:lnSpc>
                <a:spcPct val="115000"/>
              </a:lnSpc>
              <a:spcAft>
                <a:spcPts val="800"/>
              </a:spcAft>
              <a:buNone/>
            </a:pPr>
            <a:r>
              <a:rPr lang="en-US" sz="19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Summer is absolutely blowing us away with her phonics learning right now! </a:t>
            </a:r>
            <a:endParaRPr lang="en-GB" sz="19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a:p>
            <a:pPr>
              <a:lnSpc>
                <a:spcPct val="115000"/>
              </a:lnSpc>
              <a:spcAft>
                <a:spcPts val="800"/>
              </a:spcAft>
              <a:buNone/>
            </a:pPr>
            <a:r>
              <a:rPr lang="en-US" sz="19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She has been working so hard all year but her sound recognition, blending and segmenting skills have suddenly clicked into place. She is now flying in our phonics sessions! She is usually the first child to sound talk and blend the sounds with such confidence. Summer’s letter formation has really improved and she is now writing words more independently. Summer is such a kind and caring girl, always looking after others and making sure everyone else is ok. We are so incredibly proud of you Summer! </a:t>
            </a:r>
            <a:endParaRPr lang="en-GB" sz="19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7100776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A139EB-2DF6-4FE1-0C43-C3C6AF464D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DB9F4F6-D3C6-155A-B6A2-57C214ADA1A9}"/>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9413257D-1E3E-E59D-D8DC-94B439EE4249}"/>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7BB3AF97-E436-6339-2672-B6CFD7141E3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BED615D8-EC48-AD13-E038-79F5FFF639D1}"/>
              </a:ext>
            </a:extLst>
          </p:cNvPr>
          <p:cNvSpPr>
            <a:spLocks noGrp="1"/>
          </p:cNvSpPr>
          <p:nvPr>
            <p:ph type="pic" sz="quarter" idx="13"/>
          </p:nvPr>
        </p:nvSpPr>
        <p:spPr>
          <a:xfrm>
            <a:off x="3314240" y="815795"/>
            <a:ext cx="8877760" cy="6064783"/>
          </a:xfrm>
        </p:spPr>
        <p:txBody>
          <a:bodyPr/>
          <a:lstStyle/>
          <a:p>
            <a:endParaRPr lang="en-GB"/>
          </a:p>
        </p:txBody>
      </p:sp>
      <p:pic>
        <p:nvPicPr>
          <p:cNvPr id="3" name="Picture 2">
            <a:extLst>
              <a:ext uri="{FF2B5EF4-FFF2-40B4-BE49-F238E27FC236}">
                <a16:creationId xmlns:a16="http://schemas.microsoft.com/office/drawing/2014/main" id="{75549128-D7B2-66FD-B89D-7156ECB71A6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18310" y="1737977"/>
            <a:ext cx="3720930" cy="3638218"/>
          </a:xfrm>
          <a:prstGeom prst="rect">
            <a:avLst/>
          </a:prstGeom>
          <a:noFill/>
          <a:ln>
            <a:noFill/>
          </a:ln>
        </p:spPr>
      </p:pic>
      <p:sp>
        <p:nvSpPr>
          <p:cNvPr id="10" name="TextBox 9">
            <a:extLst>
              <a:ext uri="{FF2B5EF4-FFF2-40B4-BE49-F238E27FC236}">
                <a16:creationId xmlns:a16="http://schemas.microsoft.com/office/drawing/2014/main" id="{216FCF83-C866-CDD9-AFA0-C54BF8D1131B}"/>
              </a:ext>
            </a:extLst>
          </p:cNvPr>
          <p:cNvSpPr txBox="1"/>
          <p:nvPr/>
        </p:nvSpPr>
        <p:spPr>
          <a:xfrm>
            <a:off x="236581" y="2538753"/>
            <a:ext cx="6127954" cy="3722814"/>
          </a:xfrm>
          <a:prstGeom prst="rect">
            <a:avLst/>
          </a:prstGeom>
          <a:noFill/>
        </p:spPr>
        <p:txBody>
          <a:bodyPr wrap="square">
            <a:spAutoFit/>
          </a:bodyPr>
          <a:lstStyle/>
          <a:p>
            <a:pPr>
              <a:lnSpc>
                <a:spcPct val="115000"/>
              </a:lnSpc>
              <a:spcAft>
                <a:spcPts val="800"/>
              </a:spcAft>
              <a:buNone/>
            </a:pPr>
            <a:r>
              <a:rPr lang="en-US"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Violet is a new member of the Cygnets and she has settled into life at Holly Hill so brilliantly. She has quickly made new friends and she has got used to new routines. </a:t>
            </a:r>
            <a:endParaRPr lang="en-GB"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a:p>
            <a:pPr>
              <a:lnSpc>
                <a:spcPct val="115000"/>
              </a:lnSpc>
              <a:spcAft>
                <a:spcPts val="800"/>
              </a:spcAft>
              <a:buNone/>
            </a:pPr>
            <a:r>
              <a:rPr lang="en-US"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Violet listens so well during our phonics and </a:t>
            </a:r>
            <a:r>
              <a:rPr lang="en-US" sz="2000" kern="100" dirty="0" err="1">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maths</a:t>
            </a:r>
            <a:r>
              <a:rPr lang="en-US"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 sessions and she is now growing in confidence to share her ideas with the group. Violet uses her imagination when playing and she explores the whole environment. We are so happy that you have joined us, Violet! </a:t>
            </a:r>
            <a:endParaRPr lang="en-GB"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8232754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3138C709-159A-3B9F-AE97-34799E5D0D61}"/>
              </a:ext>
            </a:extLst>
          </p:cNvPr>
          <p:cNvSpPr txBox="1"/>
          <p:nvPr/>
        </p:nvSpPr>
        <p:spPr>
          <a:xfrm>
            <a:off x="319473" y="2354854"/>
            <a:ext cx="6228811" cy="5539978"/>
          </a:xfrm>
          <a:prstGeom prst="rect">
            <a:avLst/>
          </a:prstGeom>
          <a:noFill/>
        </p:spPr>
        <p:txBody>
          <a:bodyPr wrap="square">
            <a:spAutoFit/>
          </a:bodyPr>
          <a:lstStyle/>
          <a:p>
            <a:pPr fontAlgn="base"/>
            <a:r>
              <a:rPr lang="en-GB" sz="2200" dirty="0">
                <a:solidFill>
                  <a:srgbClr val="000000"/>
                </a:solidFill>
                <a:latin typeface="Letter-join Air No-lead 40" panose="02000805000000020003" pitchFamily="50" charset="0"/>
              </a:rPr>
              <a:t>Halley is a Puffin class hero this week. Since half term she has been trying incredibly hard with her writing and phonics, trying really hard to remember her phonemes and use them in her writing. Most importantly, however, Halley always comes into school with a massive smile on her face and she was an incredibly cute (if wriggly) Stitch on World Book Day. Well done Halley, Mrs Cottee and Mrs Cooper are really proud of you. You are most definitely a Perfect Puffin!</a:t>
            </a:r>
          </a:p>
          <a:p>
            <a:pPr fontAlgn="base"/>
            <a:r>
              <a:rPr lang="en-GB" dirty="0"/>
              <a:t> </a:t>
            </a:r>
          </a:p>
          <a:p>
            <a:pPr fontAlgn="base"/>
            <a:br>
              <a:rPr lang="en-GB" dirty="0"/>
            </a:br>
            <a:endParaRPr lang="en-GB" dirty="0"/>
          </a:p>
          <a:p>
            <a:pPr fontAlgn="base"/>
            <a:br>
              <a:rPr lang="en-GB" dirty="0"/>
            </a:br>
            <a:endParaRPr lang="en-GB" dirty="0"/>
          </a:p>
        </p:txBody>
      </p:sp>
      <p:pic>
        <p:nvPicPr>
          <p:cNvPr id="7" name="Picture 6">
            <a:extLst>
              <a:ext uri="{FF2B5EF4-FFF2-40B4-BE49-F238E27FC236}">
                <a16:creationId xmlns:a16="http://schemas.microsoft.com/office/drawing/2014/main" id="{92B74B24-43EC-1403-C8AA-96773790ED80}"/>
              </a:ext>
            </a:extLst>
          </p:cNvPr>
          <p:cNvPicPr>
            <a:picLocks noChangeAspect="1"/>
          </p:cNvPicPr>
          <p:nvPr/>
        </p:nvPicPr>
        <p:blipFill>
          <a:blip r:embed="rId2"/>
          <a:stretch>
            <a:fillRect/>
          </a:stretch>
        </p:blipFill>
        <p:spPr>
          <a:xfrm>
            <a:off x="7536509" y="411963"/>
            <a:ext cx="4119816" cy="5716423"/>
          </a:xfrm>
          <a:prstGeom prst="rect">
            <a:avLst/>
          </a:prstGeom>
        </p:spPr>
      </p:pic>
    </p:spTree>
    <p:extLst>
      <p:ext uri="{BB962C8B-B14F-4D97-AF65-F5344CB8AC3E}">
        <p14:creationId xmlns:p14="http://schemas.microsoft.com/office/powerpoint/2010/main" val="6641224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5" name="TextBox 4">
            <a:extLst>
              <a:ext uri="{FF2B5EF4-FFF2-40B4-BE49-F238E27FC236}">
                <a16:creationId xmlns:a16="http://schemas.microsoft.com/office/drawing/2014/main" id="{A51558E9-519D-E9E4-CB3D-C0039D63A665}"/>
              </a:ext>
            </a:extLst>
          </p:cNvPr>
          <p:cNvSpPr txBox="1"/>
          <p:nvPr/>
        </p:nvSpPr>
        <p:spPr>
          <a:xfrm>
            <a:off x="86337" y="2284551"/>
            <a:ext cx="8144214" cy="4524315"/>
          </a:xfrm>
          <a:prstGeom prst="rect">
            <a:avLst/>
          </a:prstGeom>
          <a:noFill/>
        </p:spPr>
        <p:txBody>
          <a:bodyPr wrap="square">
            <a:spAutoFit/>
          </a:bodyPr>
          <a:lstStyle/>
          <a:p>
            <a:pPr fontAlgn="base"/>
            <a:r>
              <a:rPr lang="en-GB" sz="2400" dirty="0">
                <a:solidFill>
                  <a:srgbClr val="000000"/>
                </a:solidFill>
                <a:latin typeface="Letter-join Air No-lead 40" panose="02000805000000020003" pitchFamily="50" charset="0"/>
              </a:rPr>
              <a:t>Ava has got to be a Puffin class hero this week. Like many adults and children, she worries a little bit about new experiences. However, despite feeling anxious about World Book Day ,Ava came into school with a tentative smile but within minutes she was her usual smiley self who fully embraced the day. Well done Ava, Mrs Cottee and Mrs Cooper are so proud of how you took part in every activity during World Book Day including reading with a KS2 child who you did not know during our Reading Class Buddy session. You are most definitely a Perfect Puffin!</a:t>
            </a:r>
          </a:p>
        </p:txBody>
      </p:sp>
      <p:pic>
        <p:nvPicPr>
          <p:cNvPr id="11" name="Picture 10">
            <a:extLst>
              <a:ext uri="{FF2B5EF4-FFF2-40B4-BE49-F238E27FC236}">
                <a16:creationId xmlns:a16="http://schemas.microsoft.com/office/drawing/2014/main" id="{FA7125A3-117C-B3D8-7E7A-02A2D151491D}"/>
              </a:ext>
            </a:extLst>
          </p:cNvPr>
          <p:cNvPicPr>
            <a:picLocks noChangeAspect="1"/>
          </p:cNvPicPr>
          <p:nvPr/>
        </p:nvPicPr>
        <p:blipFill>
          <a:blip r:embed="rId2"/>
          <a:stretch>
            <a:fillRect/>
          </a:stretch>
        </p:blipFill>
        <p:spPr>
          <a:xfrm>
            <a:off x="8230551" y="258369"/>
            <a:ext cx="3254320" cy="5687455"/>
          </a:xfrm>
          <a:prstGeom prst="rect">
            <a:avLst/>
          </a:prstGeom>
        </p:spPr>
      </p:pic>
    </p:spTree>
    <p:extLst>
      <p:ext uri="{BB962C8B-B14F-4D97-AF65-F5344CB8AC3E}">
        <p14:creationId xmlns:p14="http://schemas.microsoft.com/office/powerpoint/2010/main" val="838383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26684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endParaRPr lang="en-GB" sz="2800" dirty="0">
              <a:solidFill>
                <a:srgbClr val="000000"/>
              </a:solidFill>
              <a:latin typeface="Letter-join Air No-lead 40" panose="02000805000000020003" pitchFamily="50"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2D2F7FB2-7B97-5C25-DCD1-1516616FBC27}"/>
              </a:ext>
            </a:extLst>
          </p:cNvPr>
          <p:cNvSpPr txBox="1"/>
          <p:nvPr/>
        </p:nvSpPr>
        <p:spPr>
          <a:xfrm>
            <a:off x="266840" y="2561331"/>
            <a:ext cx="6532166" cy="4339650"/>
          </a:xfrm>
          <a:prstGeom prst="rect">
            <a:avLst/>
          </a:prstGeom>
          <a:noFill/>
        </p:spPr>
        <p:txBody>
          <a:bodyPr wrap="square">
            <a:spAutoFit/>
          </a:bodyPr>
          <a:lstStyle/>
          <a:p>
            <a:pPr fontAlgn="base"/>
            <a:r>
              <a:rPr lang="en-GB" sz="2400" dirty="0">
                <a:solidFill>
                  <a:srgbClr val="000000"/>
                </a:solidFill>
                <a:latin typeface="Letter-join Air No-lead 40" panose="02000805000000020003" pitchFamily="50" charset="0"/>
              </a:rPr>
              <a:t>Oscar brought his own book from home for World Book Day and thoroughly enjoyed taking time throughout the day to read it! He enjoyed sharing it with a buddy from Falcon class and even spent his own time during active 15 to sit and read his book on the tree stump. What a fabulous reader and truly showing we can read anywhere, at any time! It was wonderful to witness. </a:t>
            </a:r>
          </a:p>
          <a:p>
            <a:pPr fontAlgn="base"/>
            <a:br>
              <a:rPr lang="en-GB" dirty="0"/>
            </a:br>
            <a:endParaRPr lang="en-GB" dirty="0"/>
          </a:p>
        </p:txBody>
      </p:sp>
      <p:pic>
        <p:nvPicPr>
          <p:cNvPr id="7" name="Picture 6">
            <a:extLst>
              <a:ext uri="{FF2B5EF4-FFF2-40B4-BE49-F238E27FC236}">
                <a16:creationId xmlns:a16="http://schemas.microsoft.com/office/drawing/2014/main" id="{3046DF54-8F4D-82E6-A651-6095BEEC2D7C}"/>
              </a:ext>
            </a:extLst>
          </p:cNvPr>
          <p:cNvPicPr>
            <a:picLocks noChangeAspect="1"/>
          </p:cNvPicPr>
          <p:nvPr/>
        </p:nvPicPr>
        <p:blipFill>
          <a:blip r:embed="rId2"/>
          <a:stretch>
            <a:fillRect/>
          </a:stretch>
        </p:blipFill>
        <p:spPr>
          <a:xfrm>
            <a:off x="6463744" y="6966"/>
            <a:ext cx="3215031" cy="4105068"/>
          </a:xfrm>
          <a:prstGeom prst="rect">
            <a:avLst/>
          </a:prstGeom>
        </p:spPr>
      </p:pic>
      <p:pic>
        <p:nvPicPr>
          <p:cNvPr id="11" name="Picture 10">
            <a:extLst>
              <a:ext uri="{FF2B5EF4-FFF2-40B4-BE49-F238E27FC236}">
                <a16:creationId xmlns:a16="http://schemas.microsoft.com/office/drawing/2014/main" id="{EFD85DFA-68AE-FCE4-51B8-CC970F6D7D19}"/>
              </a:ext>
            </a:extLst>
          </p:cNvPr>
          <p:cNvPicPr>
            <a:picLocks noChangeAspect="1"/>
          </p:cNvPicPr>
          <p:nvPr/>
        </p:nvPicPr>
        <p:blipFill>
          <a:blip r:embed="rId3"/>
          <a:stretch>
            <a:fillRect/>
          </a:stretch>
        </p:blipFill>
        <p:spPr>
          <a:xfrm>
            <a:off x="9247735" y="2492622"/>
            <a:ext cx="3362136" cy="4408360"/>
          </a:xfrm>
          <a:prstGeom prst="rect">
            <a:avLst/>
          </a:prstGeom>
        </p:spPr>
      </p:pic>
    </p:spTree>
    <p:extLst>
      <p:ext uri="{BB962C8B-B14F-4D97-AF65-F5344CB8AC3E}">
        <p14:creationId xmlns:p14="http://schemas.microsoft.com/office/powerpoint/2010/main" val="6038990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7" name="TextBox 6">
            <a:extLst>
              <a:ext uri="{FF2B5EF4-FFF2-40B4-BE49-F238E27FC236}">
                <a16:creationId xmlns:a16="http://schemas.microsoft.com/office/drawing/2014/main" id="{AB1AD722-6944-2E9E-7BAE-8DF2C5BBEDE1}"/>
              </a:ext>
            </a:extLst>
          </p:cNvPr>
          <p:cNvSpPr txBox="1"/>
          <p:nvPr/>
        </p:nvSpPr>
        <p:spPr>
          <a:xfrm>
            <a:off x="266840" y="2424233"/>
            <a:ext cx="6127954" cy="3970318"/>
          </a:xfrm>
          <a:prstGeom prst="rect">
            <a:avLst/>
          </a:prstGeom>
          <a:noFill/>
        </p:spPr>
        <p:txBody>
          <a:bodyPr wrap="square">
            <a:spAutoFit/>
          </a:bodyPr>
          <a:lstStyle/>
          <a:p>
            <a:pPr fontAlgn="base"/>
            <a:r>
              <a:rPr lang="en-GB" sz="2800" dirty="0">
                <a:solidFill>
                  <a:srgbClr val="000000"/>
                </a:solidFill>
                <a:latin typeface="Letter-join Air No-lead 40" panose="02000805000000020003" pitchFamily="50" charset="0"/>
              </a:rPr>
              <a:t>Seth has been a maths whizz this week, we have started our new unit, numbers to 50. He has been amazing at recalling his numbers, focusing carefully on recording them the correct way and also working with the numbers going backwards! What a superstar, keep it up Seth! </a:t>
            </a:r>
          </a:p>
        </p:txBody>
      </p:sp>
      <p:pic>
        <p:nvPicPr>
          <p:cNvPr id="11" name="Picture 10">
            <a:extLst>
              <a:ext uri="{FF2B5EF4-FFF2-40B4-BE49-F238E27FC236}">
                <a16:creationId xmlns:a16="http://schemas.microsoft.com/office/drawing/2014/main" id="{90656007-C609-0318-87EB-95A3AD8604BB}"/>
              </a:ext>
            </a:extLst>
          </p:cNvPr>
          <p:cNvPicPr>
            <a:picLocks noChangeAspect="1"/>
          </p:cNvPicPr>
          <p:nvPr/>
        </p:nvPicPr>
        <p:blipFill>
          <a:blip r:embed="rId2"/>
          <a:stretch>
            <a:fillRect/>
          </a:stretch>
        </p:blipFill>
        <p:spPr>
          <a:xfrm>
            <a:off x="6721214" y="815795"/>
            <a:ext cx="4116109" cy="5129685"/>
          </a:xfrm>
          <a:prstGeom prst="rect">
            <a:avLst/>
          </a:prstGeom>
        </p:spPr>
      </p:pic>
    </p:spTree>
    <p:extLst>
      <p:ext uri="{BB962C8B-B14F-4D97-AF65-F5344CB8AC3E}">
        <p14:creationId xmlns:p14="http://schemas.microsoft.com/office/powerpoint/2010/main" val="10065412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C62A5142-3443-BC70-4A3C-85E419C461D9}"/>
              </a:ext>
            </a:extLst>
          </p:cNvPr>
          <p:cNvSpPr txBox="1"/>
          <p:nvPr/>
        </p:nvSpPr>
        <p:spPr>
          <a:xfrm>
            <a:off x="556022" y="2302649"/>
            <a:ext cx="6127954" cy="646331"/>
          </a:xfrm>
          <a:prstGeom prst="rect">
            <a:avLst/>
          </a:prstGeom>
          <a:noFill/>
        </p:spPr>
        <p:txBody>
          <a:bodyPr wrap="square">
            <a:spAutoFit/>
          </a:bodyPr>
          <a:lstStyle/>
          <a:p>
            <a:pPr algn="l" fontAlgn="base">
              <a:buNone/>
            </a:pPr>
            <a:br>
              <a:rPr lang="en-GB" sz="1800" b="0" i="0" dirty="0">
                <a:solidFill>
                  <a:srgbClr val="000000"/>
                </a:solidFill>
                <a:effectLst/>
                <a:latin typeface="Lucida Handwriting" panose="03010101010101010101" pitchFamily="66" charset="0"/>
              </a:rPr>
            </a:br>
            <a:endParaRPr lang="en-GB" sz="1800" b="0" i="0" dirty="0">
              <a:solidFill>
                <a:srgbClr val="000000"/>
              </a:solidFill>
              <a:effectLst/>
              <a:latin typeface="Aptos" panose="020B0004020202020204" pitchFamily="34" charset="0"/>
            </a:endParaRPr>
          </a:p>
        </p:txBody>
      </p:sp>
      <p:sp>
        <p:nvSpPr>
          <p:cNvPr id="7" name="TextBox 6">
            <a:extLst>
              <a:ext uri="{FF2B5EF4-FFF2-40B4-BE49-F238E27FC236}">
                <a16:creationId xmlns:a16="http://schemas.microsoft.com/office/drawing/2014/main" id="{5451F428-B9C1-D6DA-A022-BEF282A211E0}"/>
              </a:ext>
            </a:extLst>
          </p:cNvPr>
          <p:cNvSpPr txBox="1"/>
          <p:nvPr/>
        </p:nvSpPr>
        <p:spPr>
          <a:xfrm>
            <a:off x="266840" y="2538753"/>
            <a:ext cx="5859021" cy="4708981"/>
          </a:xfrm>
          <a:prstGeom prst="rect">
            <a:avLst/>
          </a:prstGeom>
          <a:noFill/>
        </p:spPr>
        <p:txBody>
          <a:bodyPr wrap="square">
            <a:spAutoFit/>
          </a:bodyPr>
          <a:lstStyle/>
          <a:p>
            <a:pPr algn="l" fontAlgn="base">
              <a:buNone/>
            </a:pPr>
            <a:r>
              <a:rPr lang="en-GB" sz="2400" b="0" i="0" dirty="0">
                <a:solidFill>
                  <a:srgbClr val="000000"/>
                </a:solidFill>
                <a:effectLst/>
                <a:latin typeface="Letter-join Air No-lead 40" panose="02000805000000020003" pitchFamily="50" charset="0"/>
              </a:rPr>
              <a:t>Our Woodpecker heroes this week are Chester, David and Georgia. They were all fantastic in P.E. and helped me to demonstrate different skills to the rest of Woodpecker. Georgia was absolutely brilliant at aiming carefully to hit a target and manged to hit it lots of times. David and Chester were great at throwing and catching accurately with the large and small balls. Well done you three!</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12" name="Picture 11">
            <a:extLst>
              <a:ext uri="{FF2B5EF4-FFF2-40B4-BE49-F238E27FC236}">
                <a16:creationId xmlns:a16="http://schemas.microsoft.com/office/drawing/2014/main" id="{8C59B87D-5463-2143-BC99-3678EB76562B}"/>
              </a:ext>
            </a:extLst>
          </p:cNvPr>
          <p:cNvPicPr>
            <a:picLocks noChangeAspect="1"/>
          </p:cNvPicPr>
          <p:nvPr/>
        </p:nvPicPr>
        <p:blipFill>
          <a:blip r:embed="rId2"/>
          <a:stretch>
            <a:fillRect/>
          </a:stretch>
        </p:blipFill>
        <p:spPr>
          <a:xfrm>
            <a:off x="6291387" y="2122023"/>
            <a:ext cx="2848373" cy="3600953"/>
          </a:xfrm>
          <a:prstGeom prst="rect">
            <a:avLst/>
          </a:prstGeom>
        </p:spPr>
      </p:pic>
      <p:pic>
        <p:nvPicPr>
          <p:cNvPr id="14" name="Picture 13">
            <a:extLst>
              <a:ext uri="{FF2B5EF4-FFF2-40B4-BE49-F238E27FC236}">
                <a16:creationId xmlns:a16="http://schemas.microsoft.com/office/drawing/2014/main" id="{68D77F6B-8C45-782F-6F1D-679BAD4CE329}"/>
              </a:ext>
            </a:extLst>
          </p:cNvPr>
          <p:cNvPicPr>
            <a:picLocks noChangeAspect="1"/>
          </p:cNvPicPr>
          <p:nvPr/>
        </p:nvPicPr>
        <p:blipFill>
          <a:blip r:embed="rId3"/>
          <a:stretch>
            <a:fillRect/>
          </a:stretch>
        </p:blipFill>
        <p:spPr>
          <a:xfrm>
            <a:off x="8835237" y="43813"/>
            <a:ext cx="2800741" cy="3620005"/>
          </a:xfrm>
          <a:prstGeom prst="rect">
            <a:avLst/>
          </a:prstGeom>
        </p:spPr>
      </p:pic>
      <p:pic>
        <p:nvPicPr>
          <p:cNvPr id="16" name="Picture 15">
            <a:extLst>
              <a:ext uri="{FF2B5EF4-FFF2-40B4-BE49-F238E27FC236}">
                <a16:creationId xmlns:a16="http://schemas.microsoft.com/office/drawing/2014/main" id="{47000CD9-2AD1-268E-660A-FB7EBC071B35}"/>
              </a:ext>
            </a:extLst>
          </p:cNvPr>
          <p:cNvPicPr>
            <a:picLocks noChangeAspect="1"/>
          </p:cNvPicPr>
          <p:nvPr/>
        </p:nvPicPr>
        <p:blipFill>
          <a:blip r:embed="rId4"/>
          <a:stretch>
            <a:fillRect/>
          </a:stretch>
        </p:blipFill>
        <p:spPr>
          <a:xfrm>
            <a:off x="9094682" y="3545812"/>
            <a:ext cx="2959519" cy="3452772"/>
          </a:xfrm>
          <a:prstGeom prst="rect">
            <a:avLst/>
          </a:prstGeom>
        </p:spPr>
      </p:pic>
    </p:spTree>
    <p:extLst>
      <p:ext uri="{BB962C8B-B14F-4D97-AF65-F5344CB8AC3E}">
        <p14:creationId xmlns:p14="http://schemas.microsoft.com/office/powerpoint/2010/main" val="27851763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4" name="AutoShape 4" descr="Image preview">
            <a:extLst>
              <a:ext uri="{FF2B5EF4-FFF2-40B4-BE49-F238E27FC236}">
                <a16:creationId xmlns:a16="http://schemas.microsoft.com/office/drawing/2014/main" id="{FF2191A7-4521-4908-9B2F-5384B592589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Image preview">
            <a:extLst>
              <a:ext uri="{FF2B5EF4-FFF2-40B4-BE49-F238E27FC236}">
                <a16:creationId xmlns:a16="http://schemas.microsoft.com/office/drawing/2014/main" id="{9B96CB5C-3793-4A27-A7AD-E77E151AF3B7}"/>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descr="IMG_0930.jpg">
            <a:extLst>
              <a:ext uri="{FF2B5EF4-FFF2-40B4-BE49-F238E27FC236}">
                <a16:creationId xmlns:a16="http://schemas.microsoft.com/office/drawing/2014/main" id="{94ED9BBC-BCB5-422C-B143-C62A2A6CF6D2}"/>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0" descr="IMG_0930.jpg">
            <a:extLst>
              <a:ext uri="{FF2B5EF4-FFF2-40B4-BE49-F238E27FC236}">
                <a16:creationId xmlns:a16="http://schemas.microsoft.com/office/drawing/2014/main" id="{3436C03D-E2C9-4DE6-9D7C-5D0B4D446332}"/>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Picture Placeholder 10">
            <a:extLst>
              <a:ext uri="{FF2B5EF4-FFF2-40B4-BE49-F238E27FC236}">
                <a16:creationId xmlns:a16="http://schemas.microsoft.com/office/drawing/2014/main" id="{AF49C058-7B87-4D16-9D70-0A60D8EEBA3E}"/>
              </a:ext>
            </a:extLst>
          </p:cNvPr>
          <p:cNvSpPr>
            <a:spLocks noGrp="1"/>
          </p:cNvSpPr>
          <p:nvPr>
            <p:ph type="pic" sz="quarter" idx="13"/>
          </p:nvPr>
        </p:nvSpPr>
        <p:spPr/>
        <p:txBody>
          <a:bodyPr/>
          <a:lstStyle/>
          <a:p>
            <a:endParaRPr lang="en-GB"/>
          </a:p>
        </p:txBody>
      </p:sp>
      <p:sp>
        <p:nvSpPr>
          <p:cNvPr id="13" name="TextBox 12">
            <a:extLst>
              <a:ext uri="{FF2B5EF4-FFF2-40B4-BE49-F238E27FC236}">
                <a16:creationId xmlns:a16="http://schemas.microsoft.com/office/drawing/2014/main" id="{F5537BD3-2EC6-1DF1-9450-7297B162061B}"/>
              </a:ext>
            </a:extLst>
          </p:cNvPr>
          <p:cNvSpPr txBox="1"/>
          <p:nvPr/>
        </p:nvSpPr>
        <p:spPr>
          <a:xfrm>
            <a:off x="102313" y="2142101"/>
            <a:ext cx="6680101" cy="646331"/>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sp>
        <p:nvSpPr>
          <p:cNvPr id="12" name="TextBox 11">
            <a:extLst>
              <a:ext uri="{FF2B5EF4-FFF2-40B4-BE49-F238E27FC236}">
                <a16:creationId xmlns:a16="http://schemas.microsoft.com/office/drawing/2014/main" id="{5D381B1E-5853-5DB2-3F3A-2EAF3645E953}"/>
              </a:ext>
            </a:extLst>
          </p:cNvPr>
          <p:cNvSpPr txBox="1"/>
          <p:nvPr/>
        </p:nvSpPr>
        <p:spPr>
          <a:xfrm>
            <a:off x="73150" y="2374985"/>
            <a:ext cx="5252875" cy="4524315"/>
          </a:xfrm>
          <a:prstGeom prst="rect">
            <a:avLst/>
          </a:prstGeom>
          <a:noFill/>
        </p:spPr>
        <p:txBody>
          <a:bodyPr wrap="square">
            <a:spAutoFit/>
          </a:bodyPr>
          <a:lstStyle/>
          <a:p>
            <a:pPr algn="l" rtl="0" fontAlgn="base">
              <a:buNone/>
            </a:pPr>
            <a:r>
              <a:rPr lang="en-GB" sz="2400" b="0" i="0" dirty="0">
                <a:solidFill>
                  <a:srgbClr val="000000"/>
                </a:solidFill>
                <a:effectLst/>
                <a:latin typeface="Letter-join Air No-lead 40" panose="02000805000000020003" pitchFamily="50" charset="0"/>
              </a:rPr>
              <a:t>Kingfisher Heroes this week are our fabulous pen writers ✍️ </a:t>
            </a:r>
          </a:p>
          <a:p>
            <a:pPr algn="l" rtl="0" fontAlgn="base">
              <a:buNone/>
            </a:pPr>
            <a:r>
              <a:rPr lang="en-GB" sz="2400" b="0" i="0" dirty="0">
                <a:solidFill>
                  <a:srgbClr val="000000"/>
                </a:solidFill>
                <a:effectLst/>
                <a:latin typeface="Letter-join Air No-lead 40" panose="02000805000000020003" pitchFamily="50" charset="0"/>
              </a:rPr>
              <a:t>Congratulations to: Donald, Carson, Olivia, Bonnie and Hettie for consistently writing beautifully. They have earned their handwriting pen and have wowed us with their beautiful handwriting. </a:t>
            </a:r>
            <a:br>
              <a:rPr lang="en-GB" sz="2400" b="0" i="0" dirty="0">
                <a:solidFill>
                  <a:srgbClr val="000000"/>
                </a:solidFill>
                <a:effectLst/>
                <a:latin typeface="Letter-join Air No-lead 40" panose="02000805000000020003" pitchFamily="50" charset="0"/>
              </a:rPr>
            </a:br>
            <a:endParaRPr lang="en-GB" sz="2400" b="0" i="0" dirty="0">
              <a:solidFill>
                <a:srgbClr val="000000"/>
              </a:solidFill>
              <a:effectLst/>
              <a:latin typeface="Letter-join Air No-lead 40" panose="02000805000000020003" pitchFamily="50" charset="0"/>
            </a:endParaRPr>
          </a:p>
          <a:p>
            <a:pPr algn="l" rtl="0" fontAlgn="base">
              <a:buNone/>
            </a:pPr>
            <a:r>
              <a:rPr lang="en-GB" sz="2400" b="0" i="0" dirty="0">
                <a:solidFill>
                  <a:srgbClr val="000000"/>
                </a:solidFill>
                <a:effectLst/>
                <a:latin typeface="Letter-join Air No-lead 40" panose="02000805000000020003" pitchFamily="50" charset="0"/>
              </a:rPr>
              <a:t>Keep up the amazing work 🌟 </a:t>
            </a:r>
          </a:p>
          <a:p>
            <a:pPr algn="l" rtl="0" fontAlgn="base">
              <a:buNone/>
            </a:pPr>
            <a:br>
              <a:rPr lang="en-GB" sz="1200" b="0" i="0" dirty="0">
                <a:solidFill>
                  <a:srgbClr val="242424"/>
                </a:solidFill>
                <a:effectLst/>
                <a:latin typeface="Aptos" panose="020B0004020202020204" pitchFamily="34" charset="0"/>
              </a:rPr>
            </a:br>
            <a:endParaRPr lang="en-GB" sz="1200" b="0" i="0" dirty="0">
              <a:solidFill>
                <a:srgbClr val="242424"/>
              </a:solidFill>
              <a:effectLst/>
              <a:latin typeface="Aptos" panose="020B0004020202020204" pitchFamily="34" charset="0"/>
            </a:endParaRPr>
          </a:p>
        </p:txBody>
      </p:sp>
      <p:pic>
        <p:nvPicPr>
          <p:cNvPr id="17" name="Picture 16">
            <a:extLst>
              <a:ext uri="{FF2B5EF4-FFF2-40B4-BE49-F238E27FC236}">
                <a16:creationId xmlns:a16="http://schemas.microsoft.com/office/drawing/2014/main" id="{A6C9285D-150A-F464-9633-2B4D277246F1}"/>
              </a:ext>
            </a:extLst>
          </p:cNvPr>
          <p:cNvPicPr>
            <a:picLocks noChangeAspect="1"/>
          </p:cNvPicPr>
          <p:nvPr/>
        </p:nvPicPr>
        <p:blipFill>
          <a:blip r:embed="rId2"/>
          <a:stretch>
            <a:fillRect/>
          </a:stretch>
        </p:blipFill>
        <p:spPr>
          <a:xfrm>
            <a:off x="5354111" y="2775263"/>
            <a:ext cx="1652536" cy="4082737"/>
          </a:xfrm>
          <a:prstGeom prst="rect">
            <a:avLst/>
          </a:prstGeom>
        </p:spPr>
      </p:pic>
      <p:pic>
        <p:nvPicPr>
          <p:cNvPr id="19" name="Picture 18">
            <a:extLst>
              <a:ext uri="{FF2B5EF4-FFF2-40B4-BE49-F238E27FC236}">
                <a16:creationId xmlns:a16="http://schemas.microsoft.com/office/drawing/2014/main" id="{19E94B0C-C299-A153-00B0-F9EC5BE454AC}"/>
              </a:ext>
            </a:extLst>
          </p:cNvPr>
          <p:cNvPicPr>
            <a:picLocks noChangeAspect="1"/>
          </p:cNvPicPr>
          <p:nvPr/>
        </p:nvPicPr>
        <p:blipFill>
          <a:blip r:embed="rId3"/>
          <a:stretch>
            <a:fillRect/>
          </a:stretch>
        </p:blipFill>
        <p:spPr>
          <a:xfrm>
            <a:off x="9025600" y="2811572"/>
            <a:ext cx="2192126" cy="3984799"/>
          </a:xfrm>
          <a:prstGeom prst="rect">
            <a:avLst/>
          </a:prstGeom>
        </p:spPr>
      </p:pic>
      <p:pic>
        <p:nvPicPr>
          <p:cNvPr id="21" name="Picture 20">
            <a:extLst>
              <a:ext uri="{FF2B5EF4-FFF2-40B4-BE49-F238E27FC236}">
                <a16:creationId xmlns:a16="http://schemas.microsoft.com/office/drawing/2014/main" id="{AAB7B968-210B-8D13-BEF6-23BD7AB87D22}"/>
              </a:ext>
            </a:extLst>
          </p:cNvPr>
          <p:cNvPicPr>
            <a:picLocks noChangeAspect="1"/>
          </p:cNvPicPr>
          <p:nvPr/>
        </p:nvPicPr>
        <p:blipFill>
          <a:blip r:embed="rId4"/>
          <a:stretch>
            <a:fillRect/>
          </a:stretch>
        </p:blipFill>
        <p:spPr>
          <a:xfrm>
            <a:off x="6582852" y="100212"/>
            <a:ext cx="1318084" cy="3785988"/>
          </a:xfrm>
          <a:prstGeom prst="rect">
            <a:avLst/>
          </a:prstGeom>
        </p:spPr>
      </p:pic>
      <p:pic>
        <p:nvPicPr>
          <p:cNvPr id="23" name="Picture 22">
            <a:extLst>
              <a:ext uri="{FF2B5EF4-FFF2-40B4-BE49-F238E27FC236}">
                <a16:creationId xmlns:a16="http://schemas.microsoft.com/office/drawing/2014/main" id="{7DDD4D15-755F-403F-FED9-1E8A722B9D7B}"/>
              </a:ext>
            </a:extLst>
          </p:cNvPr>
          <p:cNvPicPr>
            <a:picLocks noChangeAspect="1"/>
          </p:cNvPicPr>
          <p:nvPr/>
        </p:nvPicPr>
        <p:blipFill>
          <a:blip r:embed="rId5"/>
          <a:stretch>
            <a:fillRect/>
          </a:stretch>
        </p:blipFill>
        <p:spPr>
          <a:xfrm>
            <a:off x="8131311" y="22571"/>
            <a:ext cx="1520617" cy="4010755"/>
          </a:xfrm>
          <a:prstGeom prst="rect">
            <a:avLst/>
          </a:prstGeom>
        </p:spPr>
      </p:pic>
      <p:pic>
        <p:nvPicPr>
          <p:cNvPr id="25" name="Picture 24">
            <a:extLst>
              <a:ext uri="{FF2B5EF4-FFF2-40B4-BE49-F238E27FC236}">
                <a16:creationId xmlns:a16="http://schemas.microsoft.com/office/drawing/2014/main" id="{4EAEC76B-4843-0273-13C7-9B1757AF1408}"/>
              </a:ext>
            </a:extLst>
          </p:cNvPr>
          <p:cNvPicPr>
            <a:picLocks noChangeAspect="1"/>
          </p:cNvPicPr>
          <p:nvPr/>
        </p:nvPicPr>
        <p:blipFill>
          <a:blip r:embed="rId6"/>
          <a:stretch>
            <a:fillRect/>
          </a:stretch>
        </p:blipFill>
        <p:spPr>
          <a:xfrm>
            <a:off x="10628652" y="17034"/>
            <a:ext cx="1562844" cy="3716766"/>
          </a:xfrm>
          <a:prstGeom prst="rect">
            <a:avLst/>
          </a:prstGeom>
        </p:spPr>
      </p:pic>
    </p:spTree>
    <p:extLst>
      <p:ext uri="{BB962C8B-B14F-4D97-AF65-F5344CB8AC3E}">
        <p14:creationId xmlns:p14="http://schemas.microsoft.com/office/powerpoint/2010/main" val="36489125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4FB860E8-0A16-B641-6D36-669FBC8580C7}"/>
              </a:ext>
            </a:extLst>
          </p:cNvPr>
          <p:cNvSpPr txBox="1"/>
          <p:nvPr/>
        </p:nvSpPr>
        <p:spPr>
          <a:xfrm>
            <a:off x="266840" y="2512374"/>
            <a:ext cx="6127954" cy="646331"/>
          </a:xfrm>
          <a:prstGeom prst="rect">
            <a:avLst/>
          </a:prstGeom>
          <a:noFill/>
        </p:spPr>
        <p:txBody>
          <a:bodyPr wrap="square">
            <a:spAutoFit/>
          </a:bodyPr>
          <a:lstStyle/>
          <a:p>
            <a:pPr algn="l"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5" name="TextBox 4">
            <a:extLst>
              <a:ext uri="{FF2B5EF4-FFF2-40B4-BE49-F238E27FC236}">
                <a16:creationId xmlns:a16="http://schemas.microsoft.com/office/drawing/2014/main" id="{3392DC00-28A0-50B5-0F05-2FA839205A8B}"/>
              </a:ext>
            </a:extLst>
          </p:cNvPr>
          <p:cNvSpPr txBox="1"/>
          <p:nvPr/>
        </p:nvSpPr>
        <p:spPr>
          <a:xfrm>
            <a:off x="266840" y="2512374"/>
            <a:ext cx="7313831" cy="4247317"/>
          </a:xfrm>
          <a:prstGeom prst="rect">
            <a:avLst/>
          </a:prstGeom>
          <a:noFill/>
        </p:spPr>
        <p:txBody>
          <a:bodyPr wrap="square">
            <a:spAutoFit/>
          </a:bodyPr>
          <a:lstStyle/>
          <a:p>
            <a:pPr algn="l" fontAlgn="base">
              <a:buNone/>
            </a:pPr>
            <a:r>
              <a:rPr lang="en-GB" sz="2600" b="0" i="0" dirty="0">
                <a:solidFill>
                  <a:srgbClr val="000000"/>
                </a:solidFill>
                <a:effectLst/>
                <a:latin typeface="Letter-join Air No-lead 40" panose="02000805000000020003" pitchFamily="50" charset="0"/>
              </a:rPr>
              <a:t>Dove's first hero this week is Ava. Ava has been really applying herself across the whole curriculum. She has been raising her hand to answer lots of questions, trying her very best to doing everything that has been asked of her and generally been a super star. This is having a huge impact on the level of her work. Well don Ava - keep it up!</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12" name="Picture 11">
            <a:extLst>
              <a:ext uri="{FF2B5EF4-FFF2-40B4-BE49-F238E27FC236}">
                <a16:creationId xmlns:a16="http://schemas.microsoft.com/office/drawing/2014/main" id="{FD75B219-6DC9-DEBA-A2A2-81306C694BCD}"/>
              </a:ext>
            </a:extLst>
          </p:cNvPr>
          <p:cNvPicPr>
            <a:picLocks noChangeAspect="1"/>
          </p:cNvPicPr>
          <p:nvPr/>
        </p:nvPicPr>
        <p:blipFill>
          <a:blip r:embed="rId2"/>
          <a:stretch>
            <a:fillRect/>
          </a:stretch>
        </p:blipFill>
        <p:spPr>
          <a:xfrm>
            <a:off x="7885105" y="1751205"/>
            <a:ext cx="3114178" cy="3355589"/>
          </a:xfrm>
          <a:prstGeom prst="rect">
            <a:avLst/>
          </a:prstGeom>
        </p:spPr>
      </p:pic>
    </p:spTree>
    <p:extLst>
      <p:ext uri="{BB962C8B-B14F-4D97-AF65-F5344CB8AC3E}">
        <p14:creationId xmlns:p14="http://schemas.microsoft.com/office/powerpoint/2010/main" val="40874443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9386E1-46C2-7A2F-F111-B41E94FA4FC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0B9599-5662-01D0-01FE-E42521D862B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A459B48B-73A1-C030-52BA-B2D3722B2848}"/>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126B8C04-7A8F-5B17-8067-F524E2AEE549}"/>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522F4F28-C0B3-8FB9-567F-4470D134F9E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44D778A0-E00B-B990-3062-605C815037D0}"/>
              </a:ext>
            </a:extLst>
          </p:cNvPr>
          <p:cNvSpPr txBox="1"/>
          <p:nvPr/>
        </p:nvSpPr>
        <p:spPr>
          <a:xfrm>
            <a:off x="250263" y="2173628"/>
            <a:ext cx="6127954" cy="4401205"/>
          </a:xfrm>
          <a:prstGeom prst="rect">
            <a:avLst/>
          </a:prstGeom>
          <a:noFill/>
        </p:spPr>
        <p:txBody>
          <a:bodyPr wrap="square">
            <a:spAutoFit/>
          </a:bodyPr>
          <a:lstStyle/>
          <a:p>
            <a:pPr fontAlgn="base"/>
            <a:r>
              <a:rPr lang="en-GB" sz="2800" dirty="0">
                <a:solidFill>
                  <a:srgbClr val="000000"/>
                </a:solidFill>
                <a:latin typeface="Letter-join Air No-lead 40" panose="02000805000000020003" pitchFamily="50" charset="0"/>
              </a:rPr>
              <a:t>Dove's second hero this week is Vanessa. Vanessa is one of those children we could put in any and every week. She is a fantastic member of Dove Class who always tries her best, is always doing the right thing and is a brilliant friend to all. What more could we ask for? Well done Vanessa!</a:t>
            </a:r>
          </a:p>
        </p:txBody>
      </p:sp>
      <p:pic>
        <p:nvPicPr>
          <p:cNvPr id="5" name="Picture 4">
            <a:extLst>
              <a:ext uri="{FF2B5EF4-FFF2-40B4-BE49-F238E27FC236}">
                <a16:creationId xmlns:a16="http://schemas.microsoft.com/office/drawing/2014/main" id="{2E0C1EAE-1B90-3138-F620-B65488FE81F8}"/>
              </a:ext>
            </a:extLst>
          </p:cNvPr>
          <p:cNvPicPr>
            <a:picLocks noChangeAspect="1"/>
          </p:cNvPicPr>
          <p:nvPr/>
        </p:nvPicPr>
        <p:blipFill>
          <a:blip r:embed="rId2"/>
          <a:stretch>
            <a:fillRect/>
          </a:stretch>
        </p:blipFill>
        <p:spPr>
          <a:xfrm>
            <a:off x="7049237" y="1889866"/>
            <a:ext cx="3443485" cy="3078268"/>
          </a:xfrm>
          <a:prstGeom prst="rect">
            <a:avLst/>
          </a:prstGeom>
        </p:spPr>
      </p:pic>
    </p:spTree>
    <p:extLst>
      <p:ext uri="{BB962C8B-B14F-4D97-AF65-F5344CB8AC3E}">
        <p14:creationId xmlns:p14="http://schemas.microsoft.com/office/powerpoint/2010/main" val="4898081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40DFEE-FACC-D2A5-E757-B5F5257EDE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FD43C0-CAD7-DA0F-6190-257E02BD1C89}"/>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A888B2E-A9DE-94F7-5918-B2E838B6B3A7}"/>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4F2F5314-798E-2D6A-9090-F8A94770C9F6}"/>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5EB85AFF-9F94-D3AB-F781-98A2CCBA274D}"/>
              </a:ext>
            </a:extLst>
          </p:cNvPr>
          <p:cNvSpPr>
            <a:spLocks noGrp="1"/>
          </p:cNvSpPr>
          <p:nvPr>
            <p:ph type="pic" sz="quarter" idx="13"/>
          </p:nvPr>
        </p:nvSpPr>
        <p:spPr>
          <a:xfrm>
            <a:off x="3314240" y="815795"/>
            <a:ext cx="8877760" cy="6064783"/>
          </a:xfrm>
        </p:spPr>
        <p:txBody>
          <a:bodyPr/>
          <a:lstStyle/>
          <a:p>
            <a:endParaRPr lang="en-GB"/>
          </a:p>
        </p:txBody>
      </p:sp>
      <p:sp>
        <p:nvSpPr>
          <p:cNvPr id="7" name="TextBox 6">
            <a:extLst>
              <a:ext uri="{FF2B5EF4-FFF2-40B4-BE49-F238E27FC236}">
                <a16:creationId xmlns:a16="http://schemas.microsoft.com/office/drawing/2014/main" id="{1584E6B4-E45A-EDE0-D50C-569B248335E9}"/>
              </a:ext>
            </a:extLst>
          </p:cNvPr>
          <p:cNvSpPr txBox="1"/>
          <p:nvPr/>
        </p:nvSpPr>
        <p:spPr>
          <a:xfrm>
            <a:off x="314692" y="2329422"/>
            <a:ext cx="7221734" cy="4493538"/>
          </a:xfrm>
          <a:prstGeom prst="rect">
            <a:avLst/>
          </a:prstGeom>
          <a:noFill/>
        </p:spPr>
        <p:txBody>
          <a:bodyPr wrap="square">
            <a:spAutoFit/>
          </a:bodyPr>
          <a:lstStyle/>
          <a:p>
            <a:pPr algn="l" fontAlgn="base">
              <a:buNone/>
            </a:pPr>
            <a:r>
              <a:rPr lang="en-GB" sz="2200" b="0" i="0" dirty="0">
                <a:solidFill>
                  <a:srgbClr val="000000"/>
                </a:solidFill>
                <a:effectLst/>
                <a:latin typeface="Letter-join Air No-lead 40" panose="02000805000000020003" pitchFamily="50" charset="0"/>
              </a:rPr>
              <a:t>My heroes this week are Imogen and </a:t>
            </a:r>
            <a:r>
              <a:rPr lang="en-GB" sz="2200" b="0" i="0" dirty="0" err="1">
                <a:solidFill>
                  <a:srgbClr val="000000"/>
                </a:solidFill>
                <a:effectLst/>
                <a:latin typeface="Letter-join Air No-lead 40" panose="02000805000000020003" pitchFamily="50" charset="0"/>
              </a:rPr>
              <a:t>Pelumi</a:t>
            </a:r>
            <a:r>
              <a:rPr lang="en-GB" sz="2200" b="0" i="0" dirty="0">
                <a:solidFill>
                  <a:srgbClr val="000000"/>
                </a:solidFill>
                <a:effectLst/>
                <a:latin typeface="Letter-join Air No-lead 40" panose="02000805000000020003" pitchFamily="50" charset="0"/>
              </a:rPr>
              <a:t>.</a:t>
            </a:r>
            <a:br>
              <a:rPr lang="en-GB" sz="2200" b="0" i="0" dirty="0">
                <a:solidFill>
                  <a:srgbClr val="000000"/>
                </a:solidFill>
                <a:effectLst/>
                <a:latin typeface="Letter-join Air No-lead 40" panose="02000805000000020003" pitchFamily="50" charset="0"/>
              </a:rPr>
            </a:br>
            <a:endParaRPr lang="en-GB" sz="2200" b="0" i="0" dirty="0">
              <a:solidFill>
                <a:srgbClr val="000000"/>
              </a:solidFill>
              <a:effectLst/>
              <a:latin typeface="Letter-join Air No-lead 40" panose="02000805000000020003" pitchFamily="50" charset="0"/>
            </a:endParaRPr>
          </a:p>
          <a:p>
            <a:pPr algn="l" fontAlgn="base">
              <a:buNone/>
            </a:pPr>
            <a:r>
              <a:rPr lang="en-GB" sz="2200" b="0" i="0" dirty="0">
                <a:solidFill>
                  <a:srgbClr val="000000"/>
                </a:solidFill>
                <a:effectLst/>
                <a:latin typeface="Letter-join Air No-lead 40" panose="02000805000000020003" pitchFamily="50" charset="0"/>
              </a:rPr>
              <a:t>Not only have they both worked EXTREMELY hard over the past two weeks with our assessment preparation, but I was also really proud with the maturity and sensitivity they showed during World Book Day when Wren class came to visit us and read! </a:t>
            </a:r>
            <a:r>
              <a:rPr lang="en-GB" sz="2200" b="0" i="0" dirty="0" err="1">
                <a:solidFill>
                  <a:srgbClr val="000000"/>
                </a:solidFill>
                <a:effectLst/>
                <a:latin typeface="Letter-join Air No-lead 40" panose="02000805000000020003" pitchFamily="50" charset="0"/>
              </a:rPr>
              <a:t>Pelumi</a:t>
            </a:r>
            <a:r>
              <a:rPr lang="en-GB" sz="2200" b="0" i="0" dirty="0">
                <a:solidFill>
                  <a:srgbClr val="000000"/>
                </a:solidFill>
                <a:effectLst/>
                <a:latin typeface="Letter-join Air No-lead 40" panose="02000805000000020003" pitchFamily="50" charset="0"/>
              </a:rPr>
              <a:t> really seemed to captivate his reading partner with his story telling capabilities, whilst Imogen did an amazing job of comforting one of our younger reading partners who was a bit upset. They should both be extremely proud of themselves - well done Imogen and </a:t>
            </a:r>
            <a:r>
              <a:rPr lang="en-GB" sz="2200" b="0" i="0" dirty="0" err="1">
                <a:solidFill>
                  <a:srgbClr val="000000"/>
                </a:solidFill>
                <a:effectLst/>
                <a:latin typeface="Letter-join Air No-lead 40" panose="02000805000000020003" pitchFamily="50" charset="0"/>
              </a:rPr>
              <a:t>Pelumi</a:t>
            </a:r>
            <a:r>
              <a:rPr lang="en-GB" sz="2200" b="0" i="0" dirty="0">
                <a:solidFill>
                  <a:srgbClr val="000000"/>
                </a:solidFill>
                <a:effectLst/>
                <a:latin typeface="Letter-join Air No-lead 40" panose="02000805000000020003" pitchFamily="50" charset="0"/>
              </a:rPr>
              <a:t>!</a:t>
            </a:r>
          </a:p>
        </p:txBody>
      </p:sp>
      <p:pic>
        <p:nvPicPr>
          <p:cNvPr id="11" name="Picture 10">
            <a:extLst>
              <a:ext uri="{FF2B5EF4-FFF2-40B4-BE49-F238E27FC236}">
                <a16:creationId xmlns:a16="http://schemas.microsoft.com/office/drawing/2014/main" id="{B456BF9B-1B2A-4CF5-CC64-A658B9F90462}"/>
              </a:ext>
            </a:extLst>
          </p:cNvPr>
          <p:cNvPicPr>
            <a:picLocks noChangeAspect="1"/>
          </p:cNvPicPr>
          <p:nvPr/>
        </p:nvPicPr>
        <p:blipFill>
          <a:blip r:embed="rId2"/>
          <a:stretch>
            <a:fillRect/>
          </a:stretch>
        </p:blipFill>
        <p:spPr>
          <a:xfrm>
            <a:off x="7386204" y="203263"/>
            <a:ext cx="3645772" cy="3504036"/>
          </a:xfrm>
          <a:prstGeom prst="rect">
            <a:avLst/>
          </a:prstGeom>
        </p:spPr>
      </p:pic>
      <p:pic>
        <p:nvPicPr>
          <p:cNvPr id="13" name="Picture 12">
            <a:extLst>
              <a:ext uri="{FF2B5EF4-FFF2-40B4-BE49-F238E27FC236}">
                <a16:creationId xmlns:a16="http://schemas.microsoft.com/office/drawing/2014/main" id="{22B2A80F-D7EF-C163-60E7-3846E3949961}"/>
              </a:ext>
            </a:extLst>
          </p:cNvPr>
          <p:cNvPicPr>
            <a:picLocks noChangeAspect="1"/>
          </p:cNvPicPr>
          <p:nvPr/>
        </p:nvPicPr>
        <p:blipFill>
          <a:blip r:embed="rId3"/>
          <a:stretch>
            <a:fillRect/>
          </a:stretch>
        </p:blipFill>
        <p:spPr>
          <a:xfrm>
            <a:off x="8245626" y="3429000"/>
            <a:ext cx="3808019" cy="3371927"/>
          </a:xfrm>
          <a:prstGeom prst="rect">
            <a:avLst/>
          </a:prstGeom>
        </p:spPr>
      </p:pic>
    </p:spTree>
    <p:extLst>
      <p:ext uri="{BB962C8B-B14F-4D97-AF65-F5344CB8AC3E}">
        <p14:creationId xmlns:p14="http://schemas.microsoft.com/office/powerpoint/2010/main" val="26449877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C47E0-3059-6866-2511-E08F7BE24C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AEC116-E0D0-D456-F4D4-EB833B458602}"/>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RE Heroes</a:t>
            </a:r>
          </a:p>
        </p:txBody>
      </p:sp>
      <p:sp>
        <p:nvSpPr>
          <p:cNvPr id="9" name="Slide Number Placeholder 8">
            <a:extLst>
              <a:ext uri="{FF2B5EF4-FFF2-40B4-BE49-F238E27FC236}">
                <a16:creationId xmlns:a16="http://schemas.microsoft.com/office/drawing/2014/main" id="{C8168206-3680-2848-A30A-38A5D13D7313}"/>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2C945B50-B37B-1AFD-DB8E-4A0AFCC56F9C}"/>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666803C5-86E0-298F-7458-883A6B885ACF}"/>
              </a:ext>
            </a:extLst>
          </p:cNvPr>
          <p:cNvSpPr>
            <a:spLocks noGrp="1"/>
          </p:cNvSpPr>
          <p:nvPr>
            <p:ph type="pic" sz="quarter" idx="13"/>
          </p:nvPr>
        </p:nvSpPr>
        <p:spPr>
          <a:xfrm>
            <a:off x="1082477" y="1456370"/>
            <a:ext cx="8877760" cy="6064783"/>
          </a:xfrm>
        </p:spPr>
        <p:txBody>
          <a:bodyPr/>
          <a:lstStyle/>
          <a:p>
            <a:endParaRPr lang="en-GB"/>
          </a:p>
        </p:txBody>
      </p:sp>
      <p:sp>
        <p:nvSpPr>
          <p:cNvPr id="3" name="Rectangle 2">
            <a:extLst>
              <a:ext uri="{FF2B5EF4-FFF2-40B4-BE49-F238E27FC236}">
                <a16:creationId xmlns:a16="http://schemas.microsoft.com/office/drawing/2014/main" id="{21CA68AF-6011-9674-1890-A9245F7CA9CC}"/>
              </a:ext>
            </a:extLst>
          </p:cNvPr>
          <p:cNvSpPr/>
          <p:nvPr/>
        </p:nvSpPr>
        <p:spPr>
          <a:xfrm>
            <a:off x="266840" y="2564868"/>
            <a:ext cx="6096000" cy="646331"/>
          </a:xfrm>
          <a:prstGeom prst="rect">
            <a:avLst/>
          </a:prstGeom>
        </p:spPr>
        <p:txBody>
          <a:bodyPr>
            <a:spAutoFit/>
          </a:bodyPr>
          <a:lstStyle/>
          <a:p>
            <a:br>
              <a:rPr lang="en-GB" dirty="0"/>
            </a:br>
            <a:endParaRPr lang="en-GB" dirty="0"/>
          </a:p>
        </p:txBody>
      </p:sp>
      <p:sp>
        <p:nvSpPr>
          <p:cNvPr id="10" name="TextBox 9">
            <a:extLst>
              <a:ext uri="{FF2B5EF4-FFF2-40B4-BE49-F238E27FC236}">
                <a16:creationId xmlns:a16="http://schemas.microsoft.com/office/drawing/2014/main" id="{1BEED537-7373-BB89-A6FB-97CC52E5EE8B}"/>
              </a:ext>
            </a:extLst>
          </p:cNvPr>
          <p:cNvSpPr txBox="1"/>
          <p:nvPr/>
        </p:nvSpPr>
        <p:spPr>
          <a:xfrm>
            <a:off x="125862" y="2073374"/>
            <a:ext cx="5846366" cy="4955203"/>
          </a:xfrm>
          <a:prstGeom prst="rect">
            <a:avLst/>
          </a:prstGeom>
          <a:noFill/>
        </p:spPr>
        <p:txBody>
          <a:bodyPr wrap="square">
            <a:spAutoFit/>
          </a:bodyPr>
          <a:lstStyle/>
          <a:p>
            <a:pPr algn="l" rtl="0" fontAlgn="base">
              <a:buNone/>
            </a:pPr>
            <a:r>
              <a:rPr lang="en-GB" sz="2000" b="0" i="0" dirty="0">
                <a:solidFill>
                  <a:srgbClr val="000000"/>
                </a:solidFill>
                <a:effectLst/>
                <a:latin typeface="Letter-join Air No-lead 40" panose="02000805000000020003" pitchFamily="50" charset="0"/>
              </a:rPr>
              <a:t>A special group of Heroes this week...</a:t>
            </a:r>
            <a:br>
              <a:rPr lang="en-GB" sz="2000" b="0" i="0" dirty="0">
                <a:solidFill>
                  <a:srgbClr val="000000"/>
                </a:solidFill>
                <a:effectLst/>
                <a:latin typeface="Letter-join Air No-lead 40" panose="02000805000000020003" pitchFamily="50" charset="0"/>
              </a:rPr>
            </a:br>
            <a:endParaRPr lang="en-GB" sz="2000" b="0" i="0" dirty="0">
              <a:solidFill>
                <a:srgbClr val="000000"/>
              </a:solidFill>
              <a:effectLst/>
              <a:latin typeface="Letter-join Air No-lead 40" panose="02000805000000020003" pitchFamily="50" charset="0"/>
            </a:endParaRPr>
          </a:p>
          <a:p>
            <a:pPr algn="l" rtl="0" fontAlgn="base">
              <a:buNone/>
            </a:pPr>
            <a:r>
              <a:rPr lang="en-GB" sz="2000" b="0" i="0" dirty="0">
                <a:solidFill>
                  <a:srgbClr val="000000"/>
                </a:solidFill>
                <a:effectLst/>
                <a:latin typeface="Letter-join Air No-lead 40" panose="02000805000000020003" pitchFamily="50" charset="0"/>
              </a:rPr>
              <a:t>A big thank you to everyone who designed a cover for the R.E Syllabus.</a:t>
            </a:r>
          </a:p>
          <a:p>
            <a:pPr algn="l" rtl="0" fontAlgn="base">
              <a:buNone/>
            </a:pPr>
            <a:endParaRPr lang="en-GB" sz="2000" b="0" i="0" dirty="0">
              <a:solidFill>
                <a:srgbClr val="000000"/>
              </a:solidFill>
              <a:effectLst/>
              <a:latin typeface="Letter-join Air No-lead 40" panose="02000805000000020003" pitchFamily="50" charset="0"/>
            </a:endParaRPr>
          </a:p>
          <a:p>
            <a:pPr algn="l" rtl="0" fontAlgn="base">
              <a:buNone/>
            </a:pPr>
            <a:r>
              <a:rPr lang="en-GB" sz="2000" b="0" i="0" dirty="0">
                <a:solidFill>
                  <a:srgbClr val="000000"/>
                </a:solidFill>
                <a:effectLst/>
                <a:latin typeface="Letter-join Air No-lead 40" panose="02000805000000020003" pitchFamily="50" charset="0"/>
              </a:rPr>
              <a:t>It was so hard trying to pick six finalists, but these children made it to final stage and their designs have been sent to Nottinghamshire County Council where they will be judged with all the other school entries (including high schools!) </a:t>
            </a:r>
          </a:p>
          <a:p>
            <a:pPr algn="l" rtl="0" fontAlgn="base">
              <a:buNone/>
            </a:pPr>
            <a:r>
              <a:rPr lang="en-GB" sz="2000" b="0" i="0" dirty="0">
                <a:solidFill>
                  <a:srgbClr val="000000"/>
                </a:solidFill>
                <a:effectLst/>
                <a:latin typeface="Letter-join Air No-lead 40" panose="02000805000000020003" pitchFamily="50" charset="0"/>
              </a:rPr>
              <a:t>Here they are with their prize, which got eaten seconds later 😋 </a:t>
            </a:r>
          </a:p>
          <a:p>
            <a:pPr algn="l" rtl="0" fontAlgn="base">
              <a:buNone/>
            </a:pPr>
            <a:r>
              <a:rPr lang="en-GB" sz="2000" b="0" i="0" dirty="0">
                <a:solidFill>
                  <a:srgbClr val="000000"/>
                </a:solidFill>
                <a:effectLst/>
                <a:latin typeface="Letter-join Air No-lead 40" panose="02000805000000020003" pitchFamily="50" charset="0"/>
              </a:rPr>
              <a:t>We wish them all the best. Congratulations 🌟 </a:t>
            </a:r>
          </a:p>
          <a:p>
            <a:pPr algn="l" rtl="0"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12" name="Picture 11">
            <a:extLst>
              <a:ext uri="{FF2B5EF4-FFF2-40B4-BE49-F238E27FC236}">
                <a16:creationId xmlns:a16="http://schemas.microsoft.com/office/drawing/2014/main" id="{85F65028-EF59-47EB-EC33-08EA55417C15}"/>
              </a:ext>
            </a:extLst>
          </p:cNvPr>
          <p:cNvPicPr>
            <a:picLocks noChangeAspect="1"/>
          </p:cNvPicPr>
          <p:nvPr/>
        </p:nvPicPr>
        <p:blipFill>
          <a:blip r:embed="rId2"/>
          <a:stretch>
            <a:fillRect/>
          </a:stretch>
        </p:blipFill>
        <p:spPr>
          <a:xfrm>
            <a:off x="6000546" y="1873667"/>
            <a:ext cx="5805453" cy="3712459"/>
          </a:xfrm>
          <a:prstGeom prst="rect">
            <a:avLst/>
          </a:prstGeom>
        </p:spPr>
      </p:pic>
    </p:spTree>
    <p:extLst>
      <p:ext uri="{BB962C8B-B14F-4D97-AF65-F5344CB8AC3E}">
        <p14:creationId xmlns:p14="http://schemas.microsoft.com/office/powerpoint/2010/main" val="28438219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113">
            <a:off x="166606" y="1079440"/>
            <a:ext cx="4593077" cy="734415"/>
          </a:xfrm>
        </p:spPr>
        <p:txBody>
          <a:bodyPr>
            <a:noAutofit/>
          </a:bodyPr>
          <a:lstStyle/>
          <a:p>
            <a:pPr algn="ctr"/>
            <a:r>
              <a:rPr lang="en-US" sz="2800" dirty="0">
                <a:latin typeface="Letter-join Air Plus 40" panose="02000805000000020003" pitchFamily="50" charset="0"/>
              </a:rPr>
              <a:t>Class Attendance winners</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81145" y="2258595"/>
            <a:ext cx="5710582" cy="3561695"/>
          </a:xfrm>
        </p:spPr>
        <p:txBody>
          <a:bodyPr>
            <a:noAutofit/>
          </a:bodyPr>
          <a:lstStyle/>
          <a:p>
            <a:pPr marL="0" indent="0">
              <a:buNone/>
            </a:pPr>
            <a:endParaRPr lang="en-US" sz="2800" dirty="0">
              <a:latin typeface="Letter-join Air Plus 40" panose="02000805000000020003" pitchFamily="50" charset="0"/>
            </a:endParaRPr>
          </a:p>
        </p:txBody>
      </p:sp>
      <p:sp>
        <p:nvSpPr>
          <p:cNvPr id="3" name="Footer Placeholder 2">
            <a:extLst>
              <a:ext uri="{FF2B5EF4-FFF2-40B4-BE49-F238E27FC236}">
                <a16:creationId xmlns:a16="http://schemas.microsoft.com/office/drawing/2014/main" id="{576FC602-D83F-41B2-AE0B-E9BF4B9D7335}"/>
              </a:ext>
            </a:extLst>
          </p:cNvPr>
          <p:cNvSpPr>
            <a:spLocks noGrp="1"/>
          </p:cNvSpPr>
          <p:nvPr>
            <p:ph type="ftr" sz="quarter" idx="11"/>
          </p:nvPr>
        </p:nvSpPr>
        <p:spPr/>
        <p:txBody>
          <a:bodyPr/>
          <a:lstStyle/>
          <a:p>
            <a:endParaRPr lang="en-US" dirty="0"/>
          </a:p>
        </p:txBody>
      </p:sp>
      <p:sp>
        <p:nvSpPr>
          <p:cNvPr id="7" name="TextBox 6">
            <a:extLst>
              <a:ext uri="{FF2B5EF4-FFF2-40B4-BE49-F238E27FC236}">
                <a16:creationId xmlns:a16="http://schemas.microsoft.com/office/drawing/2014/main" id="{242F8F39-3AEE-4C44-9249-CC2056223162}"/>
              </a:ext>
            </a:extLst>
          </p:cNvPr>
          <p:cNvSpPr txBox="1"/>
          <p:nvPr/>
        </p:nvSpPr>
        <p:spPr>
          <a:xfrm>
            <a:off x="6398723" y="487025"/>
            <a:ext cx="5353876" cy="4893647"/>
          </a:xfrm>
          <a:prstGeom prst="rect">
            <a:avLst/>
          </a:prstGeom>
          <a:noFill/>
        </p:spPr>
        <p:txBody>
          <a:bodyPr wrap="square" rtlCol="0">
            <a:spAutoFit/>
          </a:bodyPr>
          <a:lstStyle/>
          <a:p>
            <a:pPr algn="ctr"/>
            <a:r>
              <a:rPr lang="en-GB" sz="2400" dirty="0">
                <a:latin typeface="Letter-join Air No-lead 40" panose="02000805000000020003" pitchFamily="50" charset="0"/>
              </a:rPr>
              <a:t>Last week’s winners with 97% were Wrens. Well done Wren class!</a:t>
            </a:r>
          </a:p>
          <a:p>
            <a:pPr algn="ctr"/>
            <a:endParaRPr lang="en-GB" sz="2400" dirty="0">
              <a:latin typeface="Letter-join Air No-lead 40" panose="02000805000000020003" pitchFamily="50" charset="0"/>
            </a:endParaRPr>
          </a:p>
          <a:p>
            <a:pPr algn="ctr"/>
            <a:r>
              <a:rPr lang="en-GB" sz="2400" dirty="0">
                <a:latin typeface="Letter-join Air No-lead 40" panose="02000805000000020003" pitchFamily="50" charset="0"/>
              </a:rPr>
              <a:t>This week’s winners with 96.7% are Dove class. Well done Doves!</a:t>
            </a:r>
          </a:p>
          <a:p>
            <a:pPr algn="ctr"/>
            <a:endParaRPr lang="en-GB" sz="2400" dirty="0">
              <a:latin typeface="Letter-join Air No-lead 40" panose="02000805000000020003" pitchFamily="50" charset="0"/>
            </a:endParaRPr>
          </a:p>
          <a:p>
            <a:pPr algn="ctr"/>
            <a:r>
              <a:rPr lang="en-GB" sz="2400" dirty="0">
                <a:latin typeface="Letter-join Air No-lead 40" panose="02000805000000020003" pitchFamily="50" charset="0"/>
              </a:rPr>
              <a:t>Remember, when you reach 3 wins, your class will get £25 to spend on books and 15 minutes extra play! Try to come to school every day to help your class be the winners!</a:t>
            </a:r>
          </a:p>
        </p:txBody>
      </p:sp>
      <p:graphicFrame>
        <p:nvGraphicFramePr>
          <p:cNvPr id="8" name="Table 7">
            <a:extLst>
              <a:ext uri="{FF2B5EF4-FFF2-40B4-BE49-F238E27FC236}">
                <a16:creationId xmlns:a16="http://schemas.microsoft.com/office/drawing/2014/main" id="{69DA3586-E2B1-A057-7D95-987F21C999AB}"/>
              </a:ext>
            </a:extLst>
          </p:cNvPr>
          <p:cNvGraphicFramePr>
            <a:graphicFrameLocks noGrp="1"/>
          </p:cNvGraphicFramePr>
          <p:nvPr>
            <p:extLst>
              <p:ext uri="{D42A27DB-BD31-4B8C-83A1-F6EECF244321}">
                <p14:modId xmlns:p14="http://schemas.microsoft.com/office/powerpoint/2010/main" val="2072317284"/>
              </p:ext>
            </p:extLst>
          </p:nvPr>
        </p:nvGraphicFramePr>
        <p:xfrm>
          <a:off x="233485" y="2258595"/>
          <a:ext cx="5758242" cy="4455318"/>
        </p:xfrm>
        <a:graphic>
          <a:graphicData uri="http://schemas.openxmlformats.org/drawingml/2006/table">
            <a:tbl>
              <a:tblPr firstRow="1" bandRow="1">
                <a:tableStyleId>{B301B821-A1FF-4177-AEE7-76D212191A09}</a:tableStyleId>
              </a:tblPr>
              <a:tblGrid>
                <a:gridCol w="2032000">
                  <a:extLst>
                    <a:ext uri="{9D8B030D-6E8A-4147-A177-3AD203B41FA5}">
                      <a16:colId xmlns:a16="http://schemas.microsoft.com/office/drawing/2014/main" val="2953995850"/>
                    </a:ext>
                  </a:extLst>
                </a:gridCol>
                <a:gridCol w="1221582">
                  <a:extLst>
                    <a:ext uri="{9D8B030D-6E8A-4147-A177-3AD203B41FA5}">
                      <a16:colId xmlns:a16="http://schemas.microsoft.com/office/drawing/2014/main" val="2980578511"/>
                    </a:ext>
                  </a:extLst>
                </a:gridCol>
                <a:gridCol w="1285460">
                  <a:extLst>
                    <a:ext uri="{9D8B030D-6E8A-4147-A177-3AD203B41FA5}">
                      <a16:colId xmlns:a16="http://schemas.microsoft.com/office/drawing/2014/main" val="643472185"/>
                    </a:ext>
                  </a:extLst>
                </a:gridCol>
                <a:gridCol w="1219200">
                  <a:extLst>
                    <a:ext uri="{9D8B030D-6E8A-4147-A177-3AD203B41FA5}">
                      <a16:colId xmlns:a16="http://schemas.microsoft.com/office/drawing/2014/main" val="2939070934"/>
                    </a:ext>
                  </a:extLst>
                </a:gridCol>
              </a:tblGrid>
              <a:tr h="370840">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70840">
                <a:tc>
                  <a:txBody>
                    <a:bodyPr/>
                    <a:lstStyle/>
                    <a:p>
                      <a:r>
                        <a:rPr lang="en-GB" dirty="0">
                          <a:latin typeface="Letter-join Air No-lead 40" panose="02000805000000020003" pitchFamily="50" charset="0"/>
                        </a:rPr>
                        <a:t>Cygnets 1</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3207299042"/>
                  </a:ext>
                </a:extLst>
              </a:tr>
              <a:tr h="370840">
                <a:tc>
                  <a:txBody>
                    <a:bodyPr/>
                    <a:lstStyle/>
                    <a:p>
                      <a:r>
                        <a:rPr lang="en-GB" dirty="0">
                          <a:latin typeface="Letter-join Air No-lead 40" panose="02000805000000020003" pitchFamily="50" charset="0"/>
                        </a:rPr>
                        <a:t>Cygnets 2</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2308017329"/>
                  </a:ext>
                </a:extLst>
              </a:tr>
              <a:tr h="370840">
                <a:tc>
                  <a:txBody>
                    <a:bodyPr/>
                    <a:lstStyle/>
                    <a:p>
                      <a:r>
                        <a:rPr lang="en-GB" dirty="0">
                          <a:latin typeface="Letter-join Air No-lead 40" panose="02000805000000020003" pitchFamily="50" charset="0"/>
                        </a:rPr>
                        <a:t>Puffin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extLst>
                  <a:ext uri="{0D108BD9-81ED-4DB2-BD59-A6C34878D82A}">
                    <a16:rowId xmlns:a16="http://schemas.microsoft.com/office/drawing/2014/main" val="1601104392"/>
                  </a:ext>
                </a:extLst>
              </a:tr>
              <a:tr h="370840">
                <a:tc>
                  <a:txBody>
                    <a:bodyPr/>
                    <a:lstStyle/>
                    <a:p>
                      <a:r>
                        <a:rPr lang="en-GB" dirty="0">
                          <a:latin typeface="Letter-join Air No-lead 40" panose="02000805000000020003" pitchFamily="50" charset="0"/>
                        </a:rPr>
                        <a:t>Wren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bg1"/>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4217962237"/>
                  </a:ext>
                </a:extLst>
              </a:tr>
              <a:tr h="376078">
                <a:tc>
                  <a:txBody>
                    <a:bodyPr/>
                    <a:lstStyle/>
                    <a:p>
                      <a:r>
                        <a:rPr lang="en-GB" dirty="0">
                          <a:latin typeface="Letter-join Air No-lead 40" panose="02000805000000020003" pitchFamily="50" charset="0"/>
                        </a:rPr>
                        <a:t>Woodpecker</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1108524256"/>
                  </a:ext>
                </a:extLst>
              </a:tr>
              <a:tr h="370840">
                <a:tc>
                  <a:txBody>
                    <a:bodyPr/>
                    <a:lstStyle/>
                    <a:p>
                      <a:r>
                        <a:rPr lang="en-GB" dirty="0">
                          <a:latin typeface="Letter-join Air No-lead 40" panose="02000805000000020003" pitchFamily="50" charset="0"/>
                        </a:rPr>
                        <a:t>Kingfisher</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4028313913"/>
                  </a:ext>
                </a:extLst>
              </a:tr>
              <a:tr h="370840">
                <a:tc>
                  <a:txBody>
                    <a:bodyPr/>
                    <a:lstStyle/>
                    <a:p>
                      <a:r>
                        <a:rPr lang="en-GB" dirty="0">
                          <a:latin typeface="Letter-join Air No-lead 40" panose="02000805000000020003" pitchFamily="50" charset="0"/>
                        </a:rPr>
                        <a:t>Dove</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2532652448"/>
                  </a:ext>
                </a:extLst>
              </a:tr>
              <a:tr h="370840">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1380777550"/>
                  </a:ext>
                </a:extLst>
              </a:tr>
              <a:tr h="370840">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3980680832"/>
                  </a:ext>
                </a:extLst>
              </a:tr>
              <a:tr h="370840">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876381729"/>
                  </a:ext>
                </a:extLst>
              </a:tr>
              <a:tr h="370840">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rgbClr val="0070C0"/>
                    </a:solidFill>
                  </a:tcPr>
                </a:tc>
                <a:extLst>
                  <a:ext uri="{0D108BD9-81ED-4DB2-BD59-A6C34878D82A}">
                    <a16:rowId xmlns:a16="http://schemas.microsoft.com/office/drawing/2014/main" val="2670552645"/>
                  </a:ext>
                </a:extLst>
              </a:tr>
            </a:tbl>
          </a:graphicData>
        </a:graphic>
      </p:graphicFrame>
    </p:spTree>
    <p:extLst>
      <p:ext uri="{BB962C8B-B14F-4D97-AF65-F5344CB8AC3E}">
        <p14:creationId xmlns:p14="http://schemas.microsoft.com/office/powerpoint/2010/main" val="40925165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141050" y="581103"/>
            <a:ext cx="5675393" cy="5345486"/>
          </a:xfrm>
        </p:spPr>
        <p:txBody>
          <a:bodyPr>
            <a:noAutofit/>
          </a:bodyPr>
          <a:lstStyle/>
          <a:p>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What a fabulous week!</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 We had such a lovely World Book Day yesterday and absolutely loved looking at all of your costumes. </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Have a wonderful weekend everyone!</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Love, </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txBody>
          <a:bodyPr/>
          <a:lstStyle/>
          <a:p>
            <a:endParaRPr lang="en-GB"/>
          </a:p>
        </p:txBody>
      </p:sp>
      <p:pic>
        <p:nvPicPr>
          <p:cNvPr id="6" name="Picture 5">
            <a:extLst>
              <a:ext uri="{FF2B5EF4-FFF2-40B4-BE49-F238E27FC236}">
                <a16:creationId xmlns:a16="http://schemas.microsoft.com/office/drawing/2014/main" id="{884E0F2D-F90B-190E-B5CE-D18B0234BEDB}"/>
              </a:ext>
            </a:extLst>
          </p:cNvPr>
          <p:cNvPicPr>
            <a:picLocks noChangeAspect="1"/>
          </p:cNvPicPr>
          <p:nvPr/>
        </p:nvPicPr>
        <p:blipFill>
          <a:blip r:embed="rId2"/>
          <a:stretch>
            <a:fillRect/>
          </a:stretch>
        </p:blipFill>
        <p:spPr>
          <a:xfrm>
            <a:off x="766022" y="1844505"/>
            <a:ext cx="4740811" cy="3168990"/>
          </a:xfrm>
          <a:prstGeom prst="rect">
            <a:avLst/>
          </a:prstGeom>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2.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EF6C8FF-3D90-457B-9108-406F928CD7CB}">
  <ds:schemaRefs>
    <ds:schemaRef ds:uri="http://www.w3.org/XML/1998/namespace"/>
    <ds:schemaRef ds:uri="http://schemas.microsoft.com/office/2006/documentManagement/types"/>
    <ds:schemaRef ds:uri="http://purl.org/dc/dcmitype/"/>
    <ds:schemaRef ds:uri="http://schemas.microsoft.com/office/2006/metadata/properties"/>
    <ds:schemaRef ds:uri="http://purl.org/dc/terms/"/>
    <ds:schemaRef ds:uri="16c05727-aa75-4e4a-9b5f-8a80a1165891"/>
    <ds:schemaRef ds:uri="http://schemas.openxmlformats.org/package/2006/metadata/core-properties"/>
    <ds:schemaRef ds:uri="http://schemas.microsoft.com/office/infopath/2007/PartnerControls"/>
    <ds:schemaRef ds:uri="71af3243-3dd4-4a8d-8c0d-dd76da1f02a5"/>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1406</Words>
  <Application>Microsoft Office PowerPoint</Application>
  <PresentationFormat>Widescreen</PresentationFormat>
  <Paragraphs>84</Paragraphs>
  <Slides>17</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17</vt:i4>
      </vt:variant>
    </vt:vector>
  </HeadingPairs>
  <TitlesOfParts>
    <vt:vector size="29" baseType="lpstr">
      <vt:lpstr>Aptos</vt:lpstr>
      <vt:lpstr>Arial</vt:lpstr>
      <vt:lpstr>Calibri</vt:lpstr>
      <vt:lpstr>Comic Sans MS</vt:lpstr>
      <vt:lpstr>Franklin Gothic Book</vt:lpstr>
      <vt:lpstr>Letter-join Air No-lead 40</vt:lpstr>
      <vt:lpstr>Letter-join Air Plus 40</vt:lpstr>
      <vt:lpstr>Letterjoin-Air Plus 40</vt:lpstr>
      <vt:lpstr>Lucida Handwriting</vt:lpstr>
      <vt:lpstr>Segoe UI</vt:lpstr>
      <vt:lpstr>Twinkl Precursive</vt:lpstr>
      <vt:lpstr>Office Theme</vt:lpstr>
      <vt:lpstr>Holly Hill Heroes Assembly </vt:lpstr>
      <vt:lpstr>Our Cygnets Hero</vt:lpstr>
      <vt:lpstr>Our Cygnets Hero</vt:lpstr>
      <vt:lpstr>Our Cygnets Hero</vt:lpstr>
      <vt:lpstr>Our Cygnets Hero</vt:lpstr>
      <vt:lpstr>Our Puffin Hero</vt:lpstr>
      <vt:lpstr>Our Puffin Hero</vt:lpstr>
      <vt:lpstr>Our Wren Hero</vt:lpstr>
      <vt:lpstr>Our Wren Hero</vt:lpstr>
      <vt:lpstr>Our Woodpecker Hero</vt:lpstr>
      <vt:lpstr>Our Kingfisher Heroes</vt:lpstr>
      <vt:lpstr>Our Dove Hero</vt:lpstr>
      <vt:lpstr>Our Dove Hero</vt:lpstr>
      <vt:lpstr>Our Falcon Hero</vt:lpstr>
      <vt:lpstr>Our RE Heroes</vt:lpstr>
      <vt:lpstr>Class Attendance winners</vt:lpstr>
      <vt:lpstr> What a fabulous week!   We had such a lovely World Book Day yesterday and absolutely loved looking at all of your costumes.   Have a wonderful weekend everyone!  Love,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2026-03-06T14:42:34Z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