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handoutMasterIdLst>
    <p:handoutMasterId r:id="rId22"/>
  </p:handoutMasterIdLst>
  <p:sldIdLst>
    <p:sldId id="256" r:id="rId2"/>
    <p:sldId id="302" r:id="rId3"/>
    <p:sldId id="303" r:id="rId4"/>
    <p:sldId id="257" r:id="rId5"/>
    <p:sldId id="289" r:id="rId6"/>
    <p:sldId id="291" r:id="rId7"/>
    <p:sldId id="298" r:id="rId8"/>
    <p:sldId id="299" r:id="rId9"/>
    <p:sldId id="301" r:id="rId10"/>
    <p:sldId id="300" r:id="rId11"/>
    <p:sldId id="290" r:id="rId12"/>
    <p:sldId id="296" r:id="rId13"/>
    <p:sldId id="268" r:id="rId14"/>
    <p:sldId id="295" r:id="rId15"/>
    <p:sldId id="285" r:id="rId16"/>
    <p:sldId id="293" r:id="rId17"/>
    <p:sldId id="286" r:id="rId18"/>
    <p:sldId id="288" r:id="rId19"/>
    <p:sldId id="28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24473D2-B92A-4896-98EB-E4F97D1539F8}">
          <p14:sldIdLst>
            <p14:sldId id="256"/>
            <p14:sldId id="302"/>
            <p14:sldId id="303"/>
            <p14:sldId id="257"/>
            <p14:sldId id="289"/>
            <p14:sldId id="291"/>
            <p14:sldId id="298"/>
            <p14:sldId id="299"/>
            <p14:sldId id="301"/>
            <p14:sldId id="300"/>
            <p14:sldId id="290"/>
            <p14:sldId id="296"/>
            <p14:sldId id="268"/>
            <p14:sldId id="295"/>
            <p14:sldId id="285"/>
            <p14:sldId id="293"/>
            <p14:sldId id="286"/>
            <p14:sldId id="288"/>
          </p14:sldIdLst>
        </p14:section>
        <p14:section name="Untitled Section" id="{667B3A4F-0EA1-4C11-A7AF-4DC3D5515A78}">
          <p14:sldIdLst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10/1/2025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10/1/2025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FDBFFB2-86D9-4B8F-A59A-553A60B94B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35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32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65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94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 smtClean="0"/>
              <a:t>10/1/2025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2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 smtClean="0"/>
              <a:t>10/1/2025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77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 smtClean="0"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887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782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62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3599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605735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80823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905461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69734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839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770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330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1" y="670560"/>
            <a:ext cx="10568540" cy="4113549"/>
          </a:xfrm>
        </p:spPr>
        <p:txBody>
          <a:bodyPr>
            <a:normAutofit/>
          </a:bodyPr>
          <a:lstStyle/>
          <a:p>
            <a:r>
              <a:rPr lang="en-US" b="1" dirty="0">
                <a:latin typeface="Twinkl Precursive Light" panose="02000000000000000000" pitchFamily="2" charset="0"/>
              </a:rPr>
              <a:t>Reading at </a:t>
            </a:r>
            <a:br>
              <a:rPr lang="en-US" b="1" dirty="0">
                <a:latin typeface="Twinkl Precursive Light" panose="02000000000000000000" pitchFamily="2" charset="0"/>
              </a:rPr>
            </a:br>
            <a:r>
              <a:rPr lang="en-US" b="1" dirty="0">
                <a:latin typeface="Twinkl Precursive Light" panose="02000000000000000000" pitchFamily="2" charset="0"/>
              </a:rPr>
              <a:t>Holly Hill and</a:t>
            </a:r>
            <a:br>
              <a:rPr lang="en-US" b="1" dirty="0">
                <a:latin typeface="Twinkl Precursive Light" panose="02000000000000000000" pitchFamily="2" charset="0"/>
              </a:rPr>
            </a:br>
            <a:r>
              <a:rPr lang="en-US" b="1" dirty="0">
                <a:latin typeface="Twinkl Precursive Light" panose="02000000000000000000" pitchFamily="2" charset="0"/>
              </a:rPr>
              <a:t>Home</a:t>
            </a:r>
            <a:br>
              <a:rPr lang="en-US" b="1" dirty="0">
                <a:latin typeface="Twinkl Precursive Light" panose="02000000000000000000" pitchFamily="2" charset="0"/>
              </a:rPr>
            </a:br>
            <a:endParaRPr lang="en-US" b="1" dirty="0">
              <a:latin typeface="Twinkl Precursive Light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627" y="4797435"/>
            <a:ext cx="6068653" cy="1819809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endParaRPr lang="en-US" sz="4000" b="1" u="sng" dirty="0">
              <a:solidFill>
                <a:schemeClr val="tx1"/>
              </a:solidFill>
              <a:latin typeface="Twinkl Precursive Light" panose="02000000000000000000" pitchFamily="2" charset="0"/>
            </a:endParaRPr>
          </a:p>
          <a:p>
            <a:r>
              <a:rPr lang="en-US" sz="55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Mrs Watson</a:t>
            </a:r>
          </a:p>
          <a:p>
            <a:r>
              <a:rPr lang="en-US" sz="55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Wednesday 1</a:t>
            </a:r>
            <a:r>
              <a:rPr lang="en-US" sz="5500" b="1" u="sng" baseline="30000" dirty="0">
                <a:solidFill>
                  <a:schemeClr val="tx1"/>
                </a:solidFill>
                <a:latin typeface="Twinkl Precursive Light" panose="02000000000000000000" pitchFamily="2" charset="0"/>
              </a:rPr>
              <a:t>st</a:t>
            </a:r>
            <a:r>
              <a:rPr lang="en-US" sz="5500" b="1" u="sng" dirty="0">
                <a:solidFill>
                  <a:schemeClr val="tx1"/>
                </a:solidFill>
                <a:latin typeface="Twinkl Precursive Light" panose="02000000000000000000" pitchFamily="2" charset="0"/>
              </a:rPr>
              <a:t> October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706631"/>
            <a:ext cx="2614118" cy="19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9047" y="4051049"/>
            <a:ext cx="3462828" cy="30360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262946-CBC4-4374-9101-3F314253C1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6286" y="193353"/>
            <a:ext cx="2548349" cy="37188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BAD7A6-394D-4BD7-921E-0F297E0FEB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739" y="203388"/>
            <a:ext cx="2097127" cy="303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9C256-E2AD-4ACD-8861-DEDD3458C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GB" sz="54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EFC3A-038E-407E-ACD6-A37995BFD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2696" y="2133600"/>
            <a:ext cx="10311916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8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US" sz="6000" b="1" dirty="0">
                <a:latin typeface="Twinkl Precursive" panose="02000000000000000000" pitchFamily="2" charset="0"/>
              </a:rPr>
              <a:t>Are you a reader?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2306410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45C48-116A-4B91-AF99-BD1BA6AD5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395" y="107275"/>
            <a:ext cx="8911687" cy="1280890"/>
          </a:xfrm>
        </p:spPr>
        <p:txBody>
          <a:bodyPr/>
          <a:lstStyle/>
          <a:p>
            <a:r>
              <a:rPr lang="en-US" b="1" u="sng" dirty="0">
                <a:latin typeface="Twinkl Precursive" panose="02000000000000000000" pitchFamily="2" charset="0"/>
              </a:rPr>
              <a:t>Reading Journey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D5C42AD-29B8-47DE-B286-D54476E6D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73582"/>
            <a:ext cx="12192000" cy="645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359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" y="304800"/>
            <a:ext cx="11519853" cy="748937"/>
          </a:xfrm>
        </p:spPr>
        <p:txBody>
          <a:bodyPr>
            <a:normAutofit/>
          </a:bodyPr>
          <a:lstStyle/>
          <a:p>
            <a:pPr algn="ctr"/>
            <a:r>
              <a:rPr lang="en-US" sz="2800" b="1" u="sng" dirty="0">
                <a:latin typeface="Twinkl Precursive Light" panose="02000000000000000000" pitchFamily="2" charset="0"/>
              </a:rPr>
              <a:t>What do we do in KS1 and Foundation Stage?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457" y="1053737"/>
            <a:ext cx="10650583" cy="41148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winkl Precursive Light" panose="02000000000000000000" pitchFamily="2" charset="0"/>
              </a:rPr>
              <a:t>Phonics daily Little </a:t>
            </a:r>
            <a:r>
              <a:rPr lang="en-US" sz="2800" dirty="0" err="1">
                <a:latin typeface="Twinkl Precursive Light" panose="02000000000000000000" pitchFamily="2" charset="0"/>
              </a:rPr>
              <a:t>Wandle</a:t>
            </a:r>
            <a:endParaRPr lang="en-US" sz="2800" dirty="0">
              <a:latin typeface="Twinkl Precursive Light" panose="02000000000000000000" pitchFamily="2" charset="0"/>
            </a:endParaRPr>
          </a:p>
          <a:p>
            <a:r>
              <a:rPr lang="en-US" sz="2800" dirty="0">
                <a:latin typeface="Twinkl Precursive Light" panose="02000000000000000000" pitchFamily="2" charset="0"/>
              </a:rPr>
              <a:t>Younger children- Little </a:t>
            </a:r>
            <a:r>
              <a:rPr lang="en-US" sz="2800" dirty="0" err="1">
                <a:latin typeface="Twinkl Precursive Light" panose="02000000000000000000" pitchFamily="2" charset="0"/>
              </a:rPr>
              <a:t>Wandle</a:t>
            </a:r>
            <a:r>
              <a:rPr lang="en-US" sz="2800" dirty="0">
                <a:latin typeface="Twinkl Precursive Light" panose="02000000000000000000" pitchFamily="2" charset="0"/>
              </a:rPr>
              <a:t> Foundations for Phonics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3 x Group Reads per week (Foundation/ KS1) 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Story time daily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English with core books</a:t>
            </a:r>
          </a:p>
          <a:p>
            <a:r>
              <a:rPr lang="en-US" sz="2800" dirty="0">
                <a:latin typeface="Twinkl Precursive Light" panose="02000000000000000000" pitchFamily="2" charset="0"/>
              </a:rPr>
              <a:t>New </a:t>
            </a:r>
            <a:r>
              <a:rPr lang="en-US" sz="2800">
                <a:latin typeface="Twinkl Precursive Light" panose="02000000000000000000" pitchFamily="2" charset="0"/>
              </a:rPr>
              <a:t>Writing Sequence </a:t>
            </a:r>
            <a:endParaRPr lang="en-US" sz="2800" dirty="0">
              <a:latin typeface="Twinkl Precursive Light" panose="02000000000000000000" pitchFamily="2" charset="0"/>
            </a:endParaRPr>
          </a:p>
          <a:p>
            <a:pPr marL="0" indent="0">
              <a:buNone/>
            </a:pPr>
            <a:endParaRPr lang="en-US" sz="2800" dirty="0">
              <a:latin typeface="Twinkl Precursive Light" panose="02000000000000000000" pitchFamily="2" charset="0"/>
            </a:endParaRPr>
          </a:p>
          <a:p>
            <a:pPr marL="45720" indent="0">
              <a:buNone/>
            </a:pPr>
            <a:endParaRPr lang="en-US" sz="2800" dirty="0">
              <a:latin typeface="Twinkl Precursive Light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857" y="4238803"/>
            <a:ext cx="2904531" cy="2464443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17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119921"/>
            <a:ext cx="11032173" cy="749509"/>
          </a:xfrm>
        </p:spPr>
        <p:txBody>
          <a:bodyPr>
            <a:normAutofit/>
          </a:bodyPr>
          <a:lstStyle/>
          <a:p>
            <a:r>
              <a:rPr lang="en-US" b="1" u="sng" dirty="0">
                <a:latin typeface="Twinkl Precursive" panose="02000000000000000000" pitchFamily="2" charset="0"/>
              </a:rPr>
              <a:t>Reception and KS1 Reading Groups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640" y="1505216"/>
            <a:ext cx="10698290" cy="3390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9582" y="4076456"/>
            <a:ext cx="3462828" cy="303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85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-103820"/>
            <a:ext cx="12192000" cy="1200416"/>
          </a:xfrm>
        </p:spPr>
        <p:txBody>
          <a:bodyPr>
            <a:normAutofit/>
          </a:bodyPr>
          <a:lstStyle/>
          <a:p>
            <a:r>
              <a:rPr lang="en-US" b="1" u="sng" dirty="0">
                <a:latin typeface="Twinkl Precursive" panose="02000000000000000000" pitchFamily="2" charset="0"/>
              </a:rPr>
              <a:t>The structure of each reading session..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1245" y="757019"/>
            <a:ext cx="10753000" cy="45676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6433" y="4793504"/>
            <a:ext cx="2649056" cy="232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45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2DC33-F4CB-4238-B951-19F839B32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KS2</a:t>
            </a:r>
            <a:endParaRPr lang="en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A1DE9-A34C-47DB-83AC-EE1866BC0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9428" y="1540189"/>
            <a:ext cx="8915400" cy="3777622"/>
          </a:xfrm>
        </p:spPr>
        <p:txBody>
          <a:bodyPr/>
          <a:lstStyle/>
          <a:p>
            <a:r>
              <a:rPr lang="en-US" sz="2400" dirty="0">
                <a:latin typeface="Twinkl Precursive Light" panose="02000000000000000000" pitchFamily="2" charset="0"/>
              </a:rPr>
              <a:t>Story time daily</a:t>
            </a:r>
          </a:p>
          <a:p>
            <a:r>
              <a:rPr lang="en-US" sz="2400" dirty="0">
                <a:latin typeface="Twinkl Precursive Light" panose="02000000000000000000" pitchFamily="2" charset="0"/>
              </a:rPr>
              <a:t>Story assembly weekly </a:t>
            </a:r>
          </a:p>
          <a:p>
            <a:r>
              <a:rPr lang="en-US" sz="2400" dirty="0">
                <a:latin typeface="Twinkl Precursive Light" panose="02000000000000000000" pitchFamily="2" charset="0"/>
              </a:rPr>
              <a:t>English lessons with lots of reading</a:t>
            </a:r>
          </a:p>
          <a:p>
            <a:r>
              <a:rPr lang="en-US" sz="2400" dirty="0">
                <a:latin typeface="Twinkl Precursive Light" panose="02000000000000000000" pitchFamily="2" charset="0"/>
              </a:rPr>
              <a:t>Whole class reading KS2</a:t>
            </a:r>
          </a:p>
          <a:p>
            <a:r>
              <a:rPr lang="en-US" sz="2400" dirty="0">
                <a:latin typeface="Twinkl Precursive Light" panose="02000000000000000000" pitchFamily="2" charset="0"/>
              </a:rPr>
              <a:t>Phonics catch up interventions for those who need it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229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8E25C-7106-4E99-A544-2C50ADF75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7252" y="198931"/>
            <a:ext cx="10654748" cy="1280890"/>
          </a:xfrm>
        </p:spPr>
        <p:txBody>
          <a:bodyPr/>
          <a:lstStyle/>
          <a:p>
            <a:r>
              <a:rPr lang="en-US" b="1" u="sng" dirty="0">
                <a:latin typeface="Twinkl Precursive" panose="02000000000000000000" pitchFamily="2" charset="0"/>
              </a:rPr>
              <a:t>KS2 Whole Class Reading Lesson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90180-FBF3-44EF-9790-459F765021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4817" y="1603513"/>
            <a:ext cx="9569795" cy="430770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Twinkl Precursive" panose="02000000000000000000" pitchFamily="2" charset="0"/>
              </a:rPr>
              <a:t>Whole class novel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Whole class reading at the same time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Vocabulary check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Quick start quiz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Partnered talk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Individual thinking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Solo work</a:t>
            </a:r>
          </a:p>
          <a:p>
            <a:r>
              <a:rPr lang="en-US" sz="2400" dirty="0">
                <a:latin typeface="Twinkl Precursive" panose="02000000000000000000" pitchFamily="2" charset="0"/>
              </a:rPr>
              <a:t>Class novel sessions</a:t>
            </a:r>
            <a:endParaRPr lang="en-GB" sz="24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5BF4DD-CAA9-4062-A5C3-109A0ADB98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3868" y="2602221"/>
            <a:ext cx="4948132" cy="425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05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AAD3B-F80C-4EEE-A487-84E196400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aim: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3D5CC-D483-4526-844C-6CA5159F3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Learn to e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3A5A85-F683-406C-B74E-CE70AAA5F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212" y="1905000"/>
            <a:ext cx="7508945" cy="363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75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46EF5-26B8-4DF2-AB82-133B001B8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2108" y="190722"/>
            <a:ext cx="8911687" cy="1280890"/>
          </a:xfrm>
        </p:spPr>
        <p:txBody>
          <a:bodyPr/>
          <a:lstStyle/>
          <a:p>
            <a:r>
              <a:rPr lang="en-US" b="1" u="sng" dirty="0">
                <a:latin typeface="Twinkl Precursive" panose="02000000000000000000" pitchFamily="2" charset="0"/>
              </a:rPr>
              <a:t>The Simple View of Reading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209A6E7-5740-45F9-8832-6EAEBF4B49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593" y="2171645"/>
            <a:ext cx="5973823" cy="27218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571853-EA61-46D1-A8D7-0CF4C2187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0416" y="1471612"/>
            <a:ext cx="5972291" cy="430633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CB685C-22FA-4836-AF2D-A6F7AE957E91}"/>
              </a:ext>
            </a:extLst>
          </p:cNvPr>
          <p:cNvSpPr/>
          <p:nvPr/>
        </p:nvSpPr>
        <p:spPr>
          <a:xfrm>
            <a:off x="1870862" y="3350328"/>
            <a:ext cx="488025" cy="15431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ross 5">
            <a:extLst>
              <a:ext uri="{FF2B5EF4-FFF2-40B4-BE49-F238E27FC236}">
                <a16:creationId xmlns:a16="http://schemas.microsoft.com/office/drawing/2014/main" id="{32A2EC5B-A824-49D7-BB61-3D9D18AF8485}"/>
              </a:ext>
            </a:extLst>
          </p:cNvPr>
          <p:cNvSpPr/>
          <p:nvPr/>
        </p:nvSpPr>
        <p:spPr>
          <a:xfrm>
            <a:off x="1922717" y="3916479"/>
            <a:ext cx="384313" cy="410816"/>
          </a:xfrm>
          <a:prstGeom prst="plus">
            <a:avLst>
              <a:gd name="adj" fmla="val 412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015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086" y="228350"/>
            <a:ext cx="11573240" cy="6629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1638" y="4826883"/>
            <a:ext cx="2291688" cy="194445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17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5611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5281" y="348972"/>
            <a:ext cx="8915399" cy="983717"/>
          </a:xfrm>
        </p:spPr>
        <p:txBody>
          <a:bodyPr/>
          <a:lstStyle/>
          <a:p>
            <a:r>
              <a:rPr lang="en-US" dirty="0">
                <a:latin typeface="Twinkl Precursive" panose="02000000000000000000" pitchFamily="2" charset="0"/>
              </a:rPr>
              <a:t>Why read at home?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4118" y="4777379"/>
            <a:ext cx="2516255" cy="2206153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602" y="1802414"/>
            <a:ext cx="6754657" cy="473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355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1419226"/>
            <a:ext cx="4929187" cy="681038"/>
          </a:xfrm>
        </p:spPr>
        <p:txBody>
          <a:bodyPr>
            <a:normAutofit/>
          </a:bodyPr>
          <a:lstStyle/>
          <a:p>
            <a:endParaRPr lang="en-GB" dirty="0">
              <a:latin typeface="Twinkl Precursive Light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7180" y="905560"/>
            <a:ext cx="27289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winkl Precursive Light" panose="02000000000000000000" pitchFamily="2" charset="0"/>
              </a:rPr>
              <a:t>Why do we need to read to our children and hear them read?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E385EB-9FB5-4C4F-994D-9BEAD8A28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8804" y="498806"/>
            <a:ext cx="8735179" cy="616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601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4439" y="-1247002"/>
            <a:ext cx="14221122" cy="78839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635" y="4953001"/>
            <a:ext cx="1920693" cy="168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56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8705" y="0"/>
            <a:ext cx="9372600" cy="714103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Twinkl Precursive" panose="02000000000000000000" pitchFamily="2" charset="0"/>
              </a:rPr>
              <a:t>Supporting your child with reading at home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2218" y="1497732"/>
            <a:ext cx="11869782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latin typeface="Twinkl Precursive" panose="02000000000000000000" pitchFamily="2" charset="0"/>
            </a:endParaRPr>
          </a:p>
          <a:p>
            <a:r>
              <a:rPr lang="en-US" sz="2000" dirty="0">
                <a:latin typeface="Twinkl Precursive" panose="02000000000000000000" pitchFamily="2" charset="0"/>
              </a:rPr>
              <a:t>Although your child will be taught to read at school, you can have a huge impact on their reading journey by continuing their practice at home.</a:t>
            </a:r>
          </a:p>
          <a:p>
            <a:endParaRPr lang="en-US" sz="2000" dirty="0">
              <a:latin typeface="Twinkl Precursive" panose="02000000000000000000" pitchFamily="2" charset="0"/>
            </a:endParaRPr>
          </a:p>
          <a:p>
            <a:r>
              <a:rPr lang="en-US" sz="2000" dirty="0">
                <a:latin typeface="Twinkl Precursive" panose="02000000000000000000" pitchFamily="2" charset="0"/>
              </a:rPr>
              <a:t>There are two types of reading book that your child may bring home:</a:t>
            </a:r>
          </a:p>
          <a:p>
            <a:endParaRPr lang="en-US" sz="2000" dirty="0">
              <a:latin typeface="Twinkl Precursive" panose="02000000000000000000" pitchFamily="2" charset="0"/>
            </a:endParaRPr>
          </a:p>
          <a:p>
            <a:r>
              <a:rPr lang="en-US" sz="2000" b="1" u="sng" dirty="0">
                <a:latin typeface="Twinkl Precursive" panose="02000000000000000000" pitchFamily="2" charset="0"/>
              </a:rPr>
              <a:t>A reading practice book</a:t>
            </a:r>
            <a:r>
              <a:rPr lang="en-US" sz="2000" dirty="0">
                <a:latin typeface="Twinkl Precursive" panose="02000000000000000000" pitchFamily="2" charset="0"/>
              </a:rPr>
              <a:t>. This will be at the correct phonic stage for your child. Some children will have a wordless book. Some Key Stage Two children will be reading book banded books. Some KS2 children will be Free Readers and at a point where they can select from age appropriate books. </a:t>
            </a:r>
          </a:p>
          <a:p>
            <a:endParaRPr lang="en-US" sz="2000" dirty="0">
              <a:latin typeface="Twinkl Precursive" panose="02000000000000000000" pitchFamily="2" charset="0"/>
            </a:endParaRPr>
          </a:p>
          <a:p>
            <a:r>
              <a:rPr lang="en-US" sz="2000" b="1" u="sng" dirty="0">
                <a:latin typeface="Twinkl Precursive" panose="02000000000000000000" pitchFamily="2" charset="0"/>
              </a:rPr>
              <a:t>A Reading for Pleasure Book.  </a:t>
            </a:r>
            <a:r>
              <a:rPr lang="en-US" sz="2000" dirty="0">
                <a:latin typeface="Twinkl Precursive" panose="02000000000000000000" pitchFamily="2" charset="0"/>
              </a:rPr>
              <a:t>Your child will not be able to read this on their own. This book is for you both to read and enjoy together.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2670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03" y="304800"/>
            <a:ext cx="11171510" cy="4841966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winkl Precursive" panose="02000000000000000000" pitchFamily="2" charset="0"/>
              </a:rPr>
              <a:t>Reading practice book</a:t>
            </a:r>
            <a:br>
              <a:rPr lang="en-US" b="1" dirty="0">
                <a:latin typeface="Twinkl Precursive" panose="02000000000000000000" pitchFamily="2" charset="0"/>
              </a:rPr>
            </a:br>
            <a:br>
              <a:rPr lang="en-US" b="1" dirty="0">
                <a:latin typeface="Twinkl Precursive" panose="02000000000000000000" pitchFamily="2" charset="0"/>
              </a:rPr>
            </a:br>
            <a:br>
              <a:rPr lang="en-US" b="1" dirty="0">
                <a:latin typeface="Twinkl Precursive" panose="02000000000000000000" pitchFamily="2" charset="0"/>
              </a:rPr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b="1" dirty="0">
                <a:latin typeface="Twinkl Precursive" panose="02000000000000000000" pitchFamily="2" charset="0"/>
              </a:rPr>
            </a:br>
            <a:r>
              <a:rPr lang="en-US" b="1" dirty="0">
                <a:latin typeface="Twinkl Precursive" panose="02000000000000000000" pitchFamily="2" charset="0"/>
              </a:rPr>
              <a:t>Reading for Pleasure book</a:t>
            </a:r>
            <a:br>
              <a:rPr lang="en-US" b="1" dirty="0">
                <a:latin typeface="Twinkl Precursive" panose="02000000000000000000" pitchFamily="2" charset="0"/>
              </a:rPr>
            </a:br>
            <a:endParaRPr lang="en-GB" b="1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30" y="1035504"/>
            <a:ext cx="2996293" cy="2837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0528" y="3306535"/>
            <a:ext cx="3533095" cy="348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90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0349" y="0"/>
            <a:ext cx="9372600" cy="1200416"/>
          </a:xfrm>
        </p:spPr>
        <p:txBody>
          <a:bodyPr/>
          <a:lstStyle/>
          <a:p>
            <a:r>
              <a:rPr lang="en-US" b="1" u="sng" dirty="0">
                <a:latin typeface="Twinkl Precursive" panose="02000000000000000000" pitchFamily="2" charset="0"/>
              </a:rPr>
              <a:t>Reading Practice Book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4911" y="1200416"/>
            <a:ext cx="1205708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This book has been carefully matched to your child’s current reading level. 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If your child is reading it with little help, please don’t worry that it’s too easy – your child needs to develop fluency and confidence in reading.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u="sng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>
                <a:highlight>
                  <a:srgbClr val="FFFF00"/>
                </a:highlight>
                <a:latin typeface="Twinkl Precursive" panose="02000000000000000000" pitchFamily="2" charset="0"/>
              </a:rPr>
              <a:t>We are aiming for 95% fluency </a:t>
            </a:r>
            <a:r>
              <a:rPr lang="en-US" dirty="0">
                <a:latin typeface="Twinkl Precursive" panose="02000000000000000000" pitchFamily="2" charset="0"/>
              </a:rPr>
              <a:t>(this means children can decode familiar words without effort allowing them to concentrate on comprehension and prosody)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Listen to them read the book. 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Remember to give them lots of praise – celebrate their success! 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If they can’t read a word, read it to them. 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After they have finished, talk about the book together.</a:t>
            </a:r>
          </a:p>
          <a:p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We aim for our children to read 5 times a week in total.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Twinkl Precursive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winkl Precursive" panose="02000000000000000000" pitchFamily="2" charset="0"/>
              </a:rPr>
              <a:t>Children will get a treat for reading 5 times. 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385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0090" y="169888"/>
            <a:ext cx="10561910" cy="644434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Twinkl Precursive" panose="02000000000000000000" pitchFamily="2" charset="0"/>
              </a:rPr>
              <a:t>Reading for Pleasure Book (Sharing Book)</a:t>
            </a:r>
            <a:endParaRPr lang="en-GB" b="1" u="sng" dirty="0">
              <a:latin typeface="Twinkl Precursive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6834" y="1299258"/>
            <a:ext cx="1167516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In order to encourage your child to become a lifelong reader, it is important that they learn to read for pleasure.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The Reading for Pleasure Book is a book they have chosen for you to enjoy together.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Please remember that you shouldn’t expect your child to read this alone.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Read it to or with them.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Discuss the pictures although avoid any over-reliance on these.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Enjoy the story together and get comfy!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Stop the children at points throughout the read and model predicting what might happen next. Get the children to do this.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Use different voices for the characters.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Explore the facts in a non-fiction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Discuss new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Ask questions at the end.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winkl Precursive" panose="02000000000000000000" pitchFamily="2" charset="0"/>
              </a:rPr>
              <a:t>The main thing is that you have fun!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09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00063"/>
            <a:ext cx="10952163" cy="5214937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  <a:p>
            <a:pPr marL="45720" indent="0" algn="ctr">
              <a:buNone/>
            </a:pPr>
            <a:r>
              <a:rPr lang="en-GB" sz="6600" dirty="0">
                <a:latin typeface="Twinkl Precursive Light" panose="02000000000000000000" pitchFamily="2" charset="0"/>
              </a:rPr>
              <a:t>Thank you so much for listening. </a:t>
            </a:r>
          </a:p>
          <a:p>
            <a:pPr marL="45720" indent="0">
              <a:buNone/>
            </a:pPr>
            <a:endParaRPr lang="en-GB" sz="6600" dirty="0">
              <a:latin typeface="Twinkl Precursive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3807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2173</TotalTime>
  <Words>601</Words>
  <Application>Microsoft Office PowerPoint</Application>
  <PresentationFormat>Widescreen</PresentationFormat>
  <Paragraphs>83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Century Gothic</vt:lpstr>
      <vt:lpstr>Euphemia</vt:lpstr>
      <vt:lpstr>Twinkl Precursive</vt:lpstr>
      <vt:lpstr>Twinkl Precursive Light</vt:lpstr>
      <vt:lpstr>Wingdings 3</vt:lpstr>
      <vt:lpstr>Wisp</vt:lpstr>
      <vt:lpstr>Reading at  Holly Hill and Home </vt:lpstr>
      <vt:lpstr>PowerPoint Presentation</vt:lpstr>
      <vt:lpstr>Reading Journey</vt:lpstr>
      <vt:lpstr>What do we do in KS1 and Foundation Stage?</vt:lpstr>
      <vt:lpstr>Reception and KS1 Reading Groups</vt:lpstr>
      <vt:lpstr>The structure of each reading session..</vt:lpstr>
      <vt:lpstr>KS2</vt:lpstr>
      <vt:lpstr>KS2 Whole Class Reading Lesson</vt:lpstr>
      <vt:lpstr>Our aim:</vt:lpstr>
      <vt:lpstr>The Simple View of Reading</vt:lpstr>
      <vt:lpstr>PowerPoint Presentation</vt:lpstr>
      <vt:lpstr>Why read at home?</vt:lpstr>
      <vt:lpstr>PowerPoint Presentation</vt:lpstr>
      <vt:lpstr>PowerPoint Presentation</vt:lpstr>
      <vt:lpstr>Supporting your child with reading at home</vt:lpstr>
      <vt:lpstr>Reading practice book        Reading for Pleasure book </vt:lpstr>
      <vt:lpstr>Reading Practice Book</vt:lpstr>
      <vt:lpstr>Reading for Pleasure Book (Sharing Book)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 Holly Hill</dc:title>
  <dc:creator>Tia WATSON</dc:creator>
  <cp:lastModifiedBy>Mrs Watson</cp:lastModifiedBy>
  <cp:revision>59</cp:revision>
  <dcterms:created xsi:type="dcterms:W3CDTF">2018-09-19T09:45:48Z</dcterms:created>
  <dcterms:modified xsi:type="dcterms:W3CDTF">2025-10-01T11:07:09Z</dcterms:modified>
</cp:coreProperties>
</file>