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6"/>
  </p:notesMasterIdLst>
  <p:handoutMasterIdLst>
    <p:handoutMasterId r:id="rId27"/>
  </p:handoutMasterIdLst>
  <p:sldIdLst>
    <p:sldId id="256" r:id="rId5"/>
    <p:sldId id="257" r:id="rId6"/>
    <p:sldId id="335" r:id="rId7"/>
    <p:sldId id="301" r:id="rId8"/>
    <p:sldId id="321" r:id="rId9"/>
    <p:sldId id="322" r:id="rId10"/>
    <p:sldId id="323" r:id="rId11"/>
    <p:sldId id="324" r:id="rId12"/>
    <p:sldId id="325" r:id="rId13"/>
    <p:sldId id="326" r:id="rId14"/>
    <p:sldId id="336" r:id="rId15"/>
    <p:sldId id="338" r:id="rId16"/>
    <p:sldId id="330" r:id="rId17"/>
    <p:sldId id="332" r:id="rId18"/>
    <p:sldId id="292" r:id="rId19"/>
    <p:sldId id="339" r:id="rId20"/>
    <p:sldId id="278" r:id="rId21"/>
    <p:sldId id="312" r:id="rId22"/>
    <p:sldId id="281" r:id="rId23"/>
    <p:sldId id="317" r:id="rId24"/>
    <p:sldId id="337"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88" autoAdjust="0"/>
    <p:restoredTop sz="94712" autoAdjust="0"/>
  </p:normalViewPr>
  <p:slideViewPr>
    <p:cSldViewPr snapToGrid="0">
      <p:cViewPr varScale="1">
        <p:scale>
          <a:sx n="72" d="100"/>
          <a:sy n="72" d="100"/>
        </p:scale>
        <p:origin x="534" y="54"/>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9/26/2025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9/26/2025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AUTUMN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177748" y="1467659"/>
            <a:ext cx="63774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sz="2400" dirty="0">
              <a:latin typeface="Twinkl Precursive" panose="02000000000000000000" pitchFamily="2" charset="0"/>
            </a:endParaRPr>
          </a:p>
          <a:p>
            <a:endParaRPr lang="en-GB" sz="2400" b="1" dirty="0">
              <a:latin typeface="Twinkl Precursive" panose="02000000000000000000" pitchFamily="2" charset="0"/>
            </a:endParaRPr>
          </a:p>
          <a:p>
            <a:r>
              <a:rPr lang="en-GB" sz="2000" b="1" dirty="0">
                <a:latin typeface="Twinkl Precursive" panose="02000000000000000000" pitchFamily="2" charset="0"/>
              </a:rPr>
              <a:t>Hallie is a shining star and we can’t believe the progress she is making already! Her attitude to learning is great and she is certainly ready for F2! She has really impressed us in phonics this week as she trying hard to listen and concentrate carefully. Hallie is the loveliest friend to others and she is so caring. She always uses kind words and is a big comfort to her friends. We are so lucky to have you in our class Hallie</a:t>
            </a:r>
            <a:r>
              <a:rPr lang="en-GB" sz="2400" b="1" dirty="0">
                <a:latin typeface="Twinkl Precursive" panose="02000000000000000000" pitchFamily="2" charset="0"/>
              </a:rPr>
              <a:t>!</a:t>
            </a:r>
            <a:endParaRPr lang="en-US" sz="2400" b="1" dirty="0">
              <a:latin typeface="Twinkl Precursive" panose="02000000000000000000" pitchFamily="2" charset="0"/>
            </a:endParaRPr>
          </a:p>
        </p:txBody>
      </p:sp>
      <p:sp>
        <p:nvSpPr>
          <p:cNvPr id="5" name="Picture Placeholder 4">
            <a:extLst>
              <a:ext uri="{FF2B5EF4-FFF2-40B4-BE49-F238E27FC236}">
                <a16:creationId xmlns:a16="http://schemas.microsoft.com/office/drawing/2014/main" id="{A5541F9E-C603-4F8F-82C9-4EE2AA9DFE99}"/>
              </a:ext>
            </a:extLst>
          </p:cNvPr>
          <p:cNvSpPr>
            <a:spLocks noGrp="1"/>
          </p:cNvSpPr>
          <p:nvPr>
            <p:ph type="pic" sz="quarter" idx="13"/>
          </p:nvPr>
        </p:nvSpPr>
        <p:spPr>
          <a:xfrm>
            <a:off x="3366466" y="63603"/>
            <a:ext cx="8877760" cy="6064783"/>
          </a:xfrm>
        </p:spPr>
      </p:sp>
      <p:pic>
        <p:nvPicPr>
          <p:cNvPr id="7" name="Picture 6">
            <a:extLst>
              <a:ext uri="{FF2B5EF4-FFF2-40B4-BE49-F238E27FC236}">
                <a16:creationId xmlns:a16="http://schemas.microsoft.com/office/drawing/2014/main" id="{7802C9E5-1915-4A80-AD4B-A9002FFA67D9}"/>
              </a:ext>
            </a:extLst>
          </p:cNvPr>
          <p:cNvPicPr>
            <a:picLocks noChangeAspect="1"/>
          </p:cNvPicPr>
          <p:nvPr/>
        </p:nvPicPr>
        <p:blipFill>
          <a:blip r:embed="rId2"/>
          <a:stretch>
            <a:fillRect/>
          </a:stretch>
        </p:blipFill>
        <p:spPr>
          <a:xfrm rot="20767999">
            <a:off x="6530843" y="1303752"/>
            <a:ext cx="4612792" cy="6308035"/>
          </a:xfrm>
          <a:prstGeom prst="rect">
            <a:avLst/>
          </a:prstGeom>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58D49467-BD18-42C3-B9ED-1B39F0DEA8BC}"/>
              </a:ext>
            </a:extLst>
          </p:cNvPr>
          <p:cNvSpPr>
            <a:spLocks noGrp="1"/>
          </p:cNvSpPr>
          <p:nvPr>
            <p:ph type="ftr" sz="quarter" idx="11"/>
          </p:nvPr>
        </p:nvSpPr>
        <p:spPr/>
        <p:txBody>
          <a:bodyPr/>
          <a:lstStyle/>
          <a:p>
            <a:endParaRPr lang="en-US" noProof="0" dirty="0"/>
          </a:p>
        </p:txBody>
      </p:sp>
      <p:sp>
        <p:nvSpPr>
          <p:cNvPr id="4" name="Slide Number Placeholder 3">
            <a:extLst>
              <a:ext uri="{FF2B5EF4-FFF2-40B4-BE49-F238E27FC236}">
                <a16:creationId xmlns:a16="http://schemas.microsoft.com/office/drawing/2014/main" id="{023F6B2F-8000-4088-9CB3-82833CEEA378}"/>
              </a:ext>
            </a:extLst>
          </p:cNvPr>
          <p:cNvSpPr>
            <a:spLocks noGrp="1"/>
          </p:cNvSpPr>
          <p:nvPr>
            <p:ph type="sldNum" sz="quarter" idx="12"/>
          </p:nvPr>
        </p:nvSpPr>
        <p:spPr/>
        <p:txBody>
          <a:bodyPr/>
          <a:lstStyle/>
          <a:p>
            <a:fld id="{98C0CDE5-970C-4CC4-BF43-0DA127E73E82}" type="slidenum">
              <a:rPr lang="en-US" noProof="0" smtClean="0"/>
              <a:t>3</a:t>
            </a:fld>
            <a:endParaRPr lang="en-US" noProof="0" dirty="0"/>
          </a:p>
        </p:txBody>
      </p:sp>
      <p:sp>
        <p:nvSpPr>
          <p:cNvPr id="5" name="Title 4">
            <a:extLst>
              <a:ext uri="{FF2B5EF4-FFF2-40B4-BE49-F238E27FC236}">
                <a16:creationId xmlns:a16="http://schemas.microsoft.com/office/drawing/2014/main" id="{77458322-32C1-4E40-83E2-B40051E47139}"/>
              </a:ext>
            </a:extLst>
          </p:cNvPr>
          <p:cNvSpPr>
            <a:spLocks noGrp="1"/>
          </p:cNvSpPr>
          <p:nvPr>
            <p:ph type="title"/>
          </p:nvPr>
        </p:nvSpPr>
        <p:spPr>
          <a:xfrm rot="-360000">
            <a:off x="380575" y="1054819"/>
            <a:ext cx="4557945" cy="734415"/>
          </a:xfrm>
        </p:spPr>
        <p:txBody>
          <a:bodyPr>
            <a:normAutofit fontScale="90000"/>
          </a:bodyPr>
          <a:lstStyle/>
          <a:p>
            <a:r>
              <a:rPr lang="en-US" dirty="0">
                <a:latin typeface="Twinkl Precursive" panose="02000000000000000000" pitchFamily="2" charset="0"/>
              </a:rPr>
              <a:t>Cygnets hero</a:t>
            </a:r>
            <a:endParaRPr lang="en-GB" dirty="0">
              <a:latin typeface="Twinkl Precursive" panose="02000000000000000000" pitchFamily="2" charset="0"/>
            </a:endParaRPr>
          </a:p>
        </p:txBody>
      </p:sp>
      <p:sp>
        <p:nvSpPr>
          <p:cNvPr id="6" name="Text Placeholder 5">
            <a:extLst>
              <a:ext uri="{FF2B5EF4-FFF2-40B4-BE49-F238E27FC236}">
                <a16:creationId xmlns:a16="http://schemas.microsoft.com/office/drawing/2014/main" id="{5FECAF68-C654-4F38-A695-68BEFE555D0A}"/>
              </a:ext>
            </a:extLst>
          </p:cNvPr>
          <p:cNvSpPr>
            <a:spLocks noGrp="1"/>
          </p:cNvSpPr>
          <p:nvPr>
            <p:ph type="body" sz="quarter" idx="13"/>
          </p:nvPr>
        </p:nvSpPr>
        <p:spPr>
          <a:xfrm>
            <a:off x="1" y="2220404"/>
            <a:ext cx="5866112" cy="3530456"/>
          </a:xfrm>
        </p:spPr>
        <p:txBody>
          <a:bodyPr>
            <a:normAutofit fontScale="77500" lnSpcReduction="20000"/>
          </a:bodyPr>
          <a:lstStyle/>
          <a:p>
            <a:pPr marL="0" indent="0">
              <a:buNone/>
            </a:pPr>
            <a:r>
              <a:rPr lang="en-GB" sz="2300" b="1" dirty="0">
                <a:latin typeface="Twinkl Precursive" panose="02000000000000000000" pitchFamily="2" charset="0"/>
              </a:rPr>
              <a:t>Summer is a little ray of sunshine and she lights up our classroom when she walks in each morning. She is always so cheerful and greets everyone with a big smile!</a:t>
            </a:r>
          </a:p>
          <a:p>
            <a:pPr marL="0" indent="0">
              <a:buNone/>
            </a:pPr>
            <a:r>
              <a:rPr lang="en-GB" sz="2300" b="1" dirty="0">
                <a:latin typeface="Twinkl Precursive" panose="02000000000000000000" pitchFamily="2" charset="0"/>
              </a:rPr>
              <a:t>Summer is listening well during our carpet times and she is developing a positive ‘can do’ attitude. She has been trying so hard to hold her pencil correctly and write letters.</a:t>
            </a:r>
          </a:p>
          <a:p>
            <a:pPr marL="0" indent="0">
              <a:buNone/>
            </a:pPr>
            <a:r>
              <a:rPr lang="en-GB" sz="2300" b="1" dirty="0">
                <a:latin typeface="Twinkl Precursive" panose="02000000000000000000" pitchFamily="2" charset="0"/>
              </a:rPr>
              <a:t>Summer has really impressed us with her number skills. She can confidently recognise, order and count quantities to 10.</a:t>
            </a:r>
          </a:p>
          <a:p>
            <a:pPr marL="0" indent="0">
              <a:buNone/>
            </a:pPr>
            <a:r>
              <a:rPr lang="en-GB" sz="2300" b="1" dirty="0">
                <a:latin typeface="Twinkl Precursive" panose="02000000000000000000" pitchFamily="2" charset="0"/>
              </a:rPr>
              <a:t>Well done Summer, you make us so proud every day!</a:t>
            </a:r>
          </a:p>
          <a:p>
            <a:endParaRPr lang="en-GB" dirty="0"/>
          </a:p>
        </p:txBody>
      </p:sp>
      <p:pic>
        <p:nvPicPr>
          <p:cNvPr id="8" name="Picture Placeholder 7">
            <a:extLst>
              <a:ext uri="{FF2B5EF4-FFF2-40B4-BE49-F238E27FC236}">
                <a16:creationId xmlns:a16="http://schemas.microsoft.com/office/drawing/2014/main" id="{3BAEBAF3-70F2-41B6-8695-4CB02E6E1CED}"/>
              </a:ext>
            </a:extLst>
          </p:cNvPr>
          <p:cNvPicPr>
            <a:picLocks noGrp="1" noChangeAspect="1"/>
          </p:cNvPicPr>
          <p:nvPr>
            <p:ph type="pic" sz="quarter" idx="14"/>
          </p:nvPr>
        </p:nvPicPr>
        <p:blipFill>
          <a:blip r:embed="rId2"/>
          <a:srcRect t="9347" b="9347"/>
          <a:stretch>
            <a:fillRect/>
          </a:stretch>
        </p:blipFill>
        <p:spPr>
          <a:xfrm rot="720000">
            <a:off x="6384189" y="220517"/>
            <a:ext cx="4647699" cy="5472101"/>
          </a:xfrm>
          <a:prstGeom prst="rect">
            <a:avLst/>
          </a:prstGeom>
        </p:spPr>
      </p:pic>
    </p:spTree>
    <p:extLst>
      <p:ext uri="{BB962C8B-B14F-4D97-AF65-F5344CB8AC3E}">
        <p14:creationId xmlns:p14="http://schemas.microsoft.com/office/powerpoint/2010/main" val="33432331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2731145" y="63603"/>
            <a:ext cx="8877760" cy="6064783"/>
          </a:xfrm>
        </p:spPr>
      </p:sp>
      <p:sp>
        <p:nvSpPr>
          <p:cNvPr id="3" name="Rectangle 2">
            <a:extLst>
              <a:ext uri="{FF2B5EF4-FFF2-40B4-BE49-F238E27FC236}">
                <a16:creationId xmlns:a16="http://schemas.microsoft.com/office/drawing/2014/main" id="{91B6ACA7-83E4-4D74-A595-70923145F939}"/>
              </a:ext>
            </a:extLst>
          </p:cNvPr>
          <p:cNvSpPr/>
          <p:nvPr/>
        </p:nvSpPr>
        <p:spPr>
          <a:xfrm>
            <a:off x="4912941" y="1166191"/>
            <a:ext cx="7279059" cy="5940088"/>
          </a:xfrm>
          <a:prstGeom prst="rect">
            <a:avLst/>
          </a:prstGeom>
        </p:spPr>
        <p:txBody>
          <a:bodyPr wrap="square">
            <a:spAutoFit/>
          </a:bodyPr>
          <a:lstStyle/>
          <a:p>
            <a:endParaRPr lang="en-GB" sz="2400" b="1" dirty="0">
              <a:solidFill>
                <a:srgbClr val="000000"/>
              </a:solidFill>
              <a:latin typeface="Twinkl Precursive" panose="02000000000000000000" pitchFamily="2" charset="0"/>
            </a:endParaRPr>
          </a:p>
          <a:p>
            <a:r>
              <a:rPr lang="en-GB" sz="2400" b="1" dirty="0" err="1">
                <a:solidFill>
                  <a:srgbClr val="000000"/>
                </a:solidFill>
                <a:latin typeface="Twinkl Precursive" panose="02000000000000000000" pitchFamily="2" charset="0"/>
              </a:rPr>
              <a:t>Blayke</a:t>
            </a:r>
            <a:r>
              <a:rPr lang="en-GB" sz="2400" b="1" dirty="0">
                <a:solidFill>
                  <a:srgbClr val="000000"/>
                </a:solidFill>
                <a:latin typeface="Twinkl Precursive" panose="02000000000000000000" pitchFamily="2" charset="0"/>
              </a:rPr>
              <a:t> Simpson</a:t>
            </a:r>
          </a:p>
          <a:p>
            <a:r>
              <a:rPr lang="en-GB" sz="2400" b="1" dirty="0" err="1">
                <a:solidFill>
                  <a:srgbClr val="000000"/>
                </a:solidFill>
                <a:latin typeface="Twinkl Precursive" panose="02000000000000000000" pitchFamily="2" charset="0"/>
              </a:rPr>
              <a:t>Blayke</a:t>
            </a:r>
            <a:r>
              <a:rPr lang="en-GB" sz="2400" b="1" dirty="0">
                <a:solidFill>
                  <a:srgbClr val="000000"/>
                </a:solidFill>
                <a:latin typeface="Twinkl Precursive" panose="02000000000000000000" pitchFamily="2" charset="0"/>
              </a:rPr>
              <a:t> has so many positive attributes we could fill a page with them.  She just sits and listens attentively and always wants to add to our conversations positively. She already knows and follows our class rules and is such an eager learner, participating fully. She has taken to phonics and is already orally blending and segmenting. We love having you in our class </a:t>
            </a:r>
            <a:r>
              <a:rPr lang="en-GB" sz="2400" b="1" dirty="0" err="1">
                <a:solidFill>
                  <a:srgbClr val="000000"/>
                </a:solidFill>
                <a:latin typeface="Twinkl Precursive" panose="02000000000000000000" pitchFamily="2" charset="0"/>
              </a:rPr>
              <a:t>Blayke</a:t>
            </a:r>
            <a:r>
              <a:rPr lang="en-GB" sz="2400" b="1" dirty="0">
                <a:solidFill>
                  <a:srgbClr val="000000"/>
                </a:solidFill>
                <a:latin typeface="Twinkl Precursive" panose="02000000000000000000" pitchFamily="2" charset="0"/>
              </a:rPr>
              <a:t> - you make us so proud!</a:t>
            </a:r>
          </a:p>
          <a:p>
            <a:endParaRPr lang="en-GB" sz="2000" dirty="0">
              <a:solidFill>
                <a:srgbClr val="000000"/>
              </a:solidFill>
              <a:latin typeface="Letter-join Print Plus 4" panose="02000805000000020003" pitchFamily="50" charset="0"/>
            </a:endParaRPr>
          </a:p>
        </p:txBody>
      </p:sp>
      <p:sp>
        <p:nvSpPr>
          <p:cNvPr id="4" name="TextBox 3">
            <a:extLst>
              <a:ext uri="{FF2B5EF4-FFF2-40B4-BE49-F238E27FC236}">
                <a16:creationId xmlns:a16="http://schemas.microsoft.com/office/drawing/2014/main" id="{F58C0DCC-05FE-4601-A455-B708A721379B}"/>
              </a:ext>
            </a:extLst>
          </p:cNvPr>
          <p:cNvSpPr txBox="1"/>
          <p:nvPr/>
        </p:nvSpPr>
        <p:spPr>
          <a:xfrm>
            <a:off x="386000" y="2561331"/>
            <a:ext cx="2940296" cy="1200329"/>
          </a:xfrm>
          <a:prstGeom prst="rect">
            <a:avLst/>
          </a:prstGeom>
          <a:noFill/>
        </p:spPr>
        <p:txBody>
          <a:bodyPr wrap="square" rtlCol="0">
            <a:spAutoFit/>
          </a:bodyPr>
          <a:lstStyle/>
          <a:p>
            <a:r>
              <a:rPr lang="en-GB" b="1" dirty="0">
                <a:solidFill>
                  <a:srgbClr val="000000"/>
                </a:solidFill>
                <a:latin typeface="Twinkl Precursive" panose="02000000000000000000" pitchFamily="2" charset="0"/>
              </a:rPr>
              <a:t>Cygnets have all settled so well, they have made us all so proud. </a:t>
            </a:r>
          </a:p>
        </p:txBody>
      </p:sp>
    </p:spTree>
    <p:extLst>
      <p:ext uri="{BB962C8B-B14F-4D97-AF65-F5344CB8AC3E}">
        <p14:creationId xmlns:p14="http://schemas.microsoft.com/office/powerpoint/2010/main" val="2421135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Cygnets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3" name="Picture Placeholder 2">
            <a:extLst>
              <a:ext uri="{FF2B5EF4-FFF2-40B4-BE49-F238E27FC236}">
                <a16:creationId xmlns:a16="http://schemas.microsoft.com/office/drawing/2014/main" id="{12F27026-77B5-47E9-B71F-30CB5109E24E}"/>
              </a:ext>
            </a:extLst>
          </p:cNvPr>
          <p:cNvPicPr>
            <a:picLocks noGrp="1" noChangeAspect="1"/>
          </p:cNvPicPr>
          <p:nvPr>
            <p:ph type="pic" sz="quarter" idx="13"/>
          </p:nvPr>
        </p:nvPicPr>
        <p:blipFill>
          <a:blip r:embed="rId2"/>
          <a:srcRect t="19" b="19"/>
          <a:stretch>
            <a:fillRect/>
          </a:stretch>
        </p:blipFill>
        <p:spPr>
          <a:xfrm>
            <a:off x="6246303" y="266779"/>
            <a:ext cx="7509454" cy="5129849"/>
          </a:xfrm>
          <a:prstGeom prst="rect">
            <a:avLst/>
          </a:prstGeom>
        </p:spPr>
      </p:pic>
      <p:sp>
        <p:nvSpPr>
          <p:cNvPr id="5" name="Rectangle 4">
            <a:extLst>
              <a:ext uri="{FF2B5EF4-FFF2-40B4-BE49-F238E27FC236}">
                <a16:creationId xmlns:a16="http://schemas.microsoft.com/office/drawing/2014/main" id="{5D3B1395-E160-4140-966F-4951CE05F6B9}"/>
              </a:ext>
            </a:extLst>
          </p:cNvPr>
          <p:cNvSpPr/>
          <p:nvPr/>
        </p:nvSpPr>
        <p:spPr>
          <a:xfrm>
            <a:off x="4469455" y="875818"/>
            <a:ext cx="7509454" cy="6001643"/>
          </a:xfrm>
          <a:prstGeom prst="rect">
            <a:avLst/>
          </a:prstGeom>
        </p:spPr>
        <p:txBody>
          <a:bodyPr wrap="square">
            <a:spAutoFit/>
          </a:bodyPr>
          <a:lstStyle/>
          <a:p>
            <a:r>
              <a:rPr lang="en-GB" sz="2400" b="1" dirty="0">
                <a:solidFill>
                  <a:srgbClr val="000000"/>
                </a:solidFill>
                <a:latin typeface="Twinkl Precursive" panose="02000000000000000000" pitchFamily="2" charset="0"/>
              </a:rPr>
              <a:t>Flynn Smith-Bowater</a:t>
            </a:r>
          </a:p>
          <a:p>
            <a:r>
              <a:rPr lang="en-GB" sz="2400" b="1" dirty="0">
                <a:solidFill>
                  <a:srgbClr val="000000"/>
                </a:solidFill>
                <a:latin typeface="Twinkl Precursive" panose="02000000000000000000" pitchFamily="2" charset="0"/>
              </a:rPr>
              <a:t>Flynn is a very big character in our class and has already made lots of friends.  He is very caring and likes to give out hugs and will make his friends laugh.  When walking around School you can hear other children talking to him and saying hello, which just illustrates how much of an impact he has had.  He loves to play creative games and always asks people to play with him, he makes us all smile so much on a daily basis. We are so glad you are in our class and make us so proud.</a:t>
            </a:r>
          </a:p>
        </p:txBody>
      </p:sp>
    </p:spTree>
    <p:extLst>
      <p:ext uri="{BB962C8B-B14F-4D97-AF65-F5344CB8AC3E}">
        <p14:creationId xmlns:p14="http://schemas.microsoft.com/office/powerpoint/2010/main" val="27100776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10" name="Picture 9">
            <a:extLst>
              <a:ext uri="{FF2B5EF4-FFF2-40B4-BE49-F238E27FC236}">
                <a16:creationId xmlns:a16="http://schemas.microsoft.com/office/drawing/2014/main" id="{A9260C9B-FA58-428E-8912-6840F5E72A7A}"/>
              </a:ext>
            </a:extLst>
          </p:cNvPr>
          <p:cNvPicPr>
            <a:picLocks noChangeAspect="1"/>
          </p:cNvPicPr>
          <p:nvPr/>
        </p:nvPicPr>
        <p:blipFill>
          <a:blip r:embed="rId2"/>
          <a:stretch>
            <a:fillRect/>
          </a:stretch>
        </p:blipFill>
        <p:spPr>
          <a:xfrm>
            <a:off x="6518511" y="696177"/>
            <a:ext cx="4495231" cy="5775849"/>
          </a:xfrm>
          <a:prstGeom prst="rect">
            <a:avLst/>
          </a:prstGeom>
        </p:spPr>
      </p:pic>
      <p:sp>
        <p:nvSpPr>
          <p:cNvPr id="12" name="Picture Placeholder 11">
            <a:extLst>
              <a:ext uri="{FF2B5EF4-FFF2-40B4-BE49-F238E27FC236}">
                <a16:creationId xmlns:a16="http://schemas.microsoft.com/office/drawing/2014/main" id="{23297940-B581-480A-AB81-8A62CC2DF4D7}"/>
              </a:ext>
            </a:extLst>
          </p:cNvPr>
          <p:cNvSpPr>
            <a:spLocks noGrp="1"/>
          </p:cNvSpPr>
          <p:nvPr>
            <p:ph type="pic" sz="quarter" idx="13"/>
          </p:nvPr>
        </p:nvSpPr>
        <p:spPr>
          <a:xfrm>
            <a:off x="6364535" y="396608"/>
            <a:ext cx="8877760" cy="6064783"/>
          </a:xfrm>
        </p:spPr>
      </p:sp>
      <p:sp>
        <p:nvSpPr>
          <p:cNvPr id="13" name="Rectangle 12">
            <a:extLst>
              <a:ext uri="{FF2B5EF4-FFF2-40B4-BE49-F238E27FC236}">
                <a16:creationId xmlns:a16="http://schemas.microsoft.com/office/drawing/2014/main" id="{825E224B-C2B9-456E-9D2F-FED844C9D49E}"/>
              </a:ext>
            </a:extLst>
          </p:cNvPr>
          <p:cNvSpPr/>
          <p:nvPr/>
        </p:nvSpPr>
        <p:spPr>
          <a:xfrm>
            <a:off x="-1" y="2274838"/>
            <a:ext cx="6096001" cy="3416320"/>
          </a:xfrm>
          <a:prstGeom prst="rect">
            <a:avLst/>
          </a:prstGeom>
        </p:spPr>
        <p:txBody>
          <a:bodyPr wrap="square">
            <a:spAutoFit/>
          </a:bodyPr>
          <a:lstStyle/>
          <a:p>
            <a:r>
              <a:rPr lang="en-GB" b="1" dirty="0">
                <a:solidFill>
                  <a:srgbClr val="000000"/>
                </a:solidFill>
                <a:latin typeface="Twinkl Precursive" panose="02000000000000000000" pitchFamily="2" charset="0"/>
              </a:rPr>
              <a:t>Wow, what a super start Agnes has had in Year One. She always sits beautifully on the carpet and listens carefully. She tries really hard at everything she does and has really embraced the new challenges of the change in curriculum. This week Agnes has worked particularly hard to write the Little Red Riding story over several days and has produced a fabulous piece of work. Well done, Agnes, you are a PERFECT PUFFIN!</a:t>
            </a:r>
          </a:p>
        </p:txBody>
      </p:sp>
    </p:spTree>
    <p:extLst>
      <p:ext uri="{BB962C8B-B14F-4D97-AF65-F5344CB8AC3E}">
        <p14:creationId xmlns:p14="http://schemas.microsoft.com/office/powerpoint/2010/main" val="6641224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3" name="Picture Placeholder 2">
            <a:extLst>
              <a:ext uri="{FF2B5EF4-FFF2-40B4-BE49-F238E27FC236}">
                <a16:creationId xmlns:a16="http://schemas.microsoft.com/office/drawing/2014/main" id="{917441E7-6EBC-449B-8915-8047B4B9AE67}"/>
              </a:ext>
            </a:extLst>
          </p:cNvPr>
          <p:cNvPicPr>
            <a:picLocks noGrp="1" noChangeAspect="1"/>
          </p:cNvPicPr>
          <p:nvPr>
            <p:ph type="pic" sz="quarter" idx="13"/>
          </p:nvPr>
        </p:nvPicPr>
        <p:blipFill>
          <a:blip r:embed="rId2"/>
          <a:srcRect t="22105" b="22105"/>
          <a:stretch>
            <a:fillRect/>
          </a:stretch>
        </p:blipFill>
        <p:spPr>
          <a:xfrm rot="20711183">
            <a:off x="6540748" y="1279717"/>
            <a:ext cx="6289783" cy="4296669"/>
          </a:xfrm>
          <a:prstGeom prst="rect">
            <a:avLst/>
          </a:prstGeom>
        </p:spPr>
      </p:pic>
      <p:sp>
        <p:nvSpPr>
          <p:cNvPr id="7" name="Rectangle 6">
            <a:extLst>
              <a:ext uri="{FF2B5EF4-FFF2-40B4-BE49-F238E27FC236}">
                <a16:creationId xmlns:a16="http://schemas.microsoft.com/office/drawing/2014/main" id="{0F4580F5-5167-4FE7-8459-FDBDF7E8EB64}"/>
              </a:ext>
            </a:extLst>
          </p:cNvPr>
          <p:cNvSpPr/>
          <p:nvPr/>
        </p:nvSpPr>
        <p:spPr>
          <a:xfrm>
            <a:off x="145012" y="2268838"/>
            <a:ext cx="6812379" cy="4401205"/>
          </a:xfrm>
          <a:prstGeom prst="rect">
            <a:avLst/>
          </a:prstGeom>
        </p:spPr>
        <p:txBody>
          <a:bodyPr wrap="square">
            <a:spAutoFit/>
          </a:bodyPr>
          <a:lstStyle/>
          <a:p>
            <a:r>
              <a:rPr lang="en-GB" sz="2000" b="1" dirty="0">
                <a:solidFill>
                  <a:srgbClr val="002060"/>
                </a:solidFill>
                <a:latin typeface="Twinkl Precursive" panose="02000000000000000000" pitchFamily="2" charset="0"/>
              </a:rPr>
              <a:t>Wow, Freya has had an amazing start to Year One. She always comes into school with a big smile on her face ready to take on a new day. She is so enthusiastic and eager to learn which is a fabulous attitude to have. This week she has made some excellent contributions to our discussions and was able to explain the concept of comparing groups to the other children, speaking clearly and confidently. Well done, Freya, you bring so much life and positivity to our class. You really are a PERFECT PUFFIN!</a:t>
            </a:r>
          </a:p>
        </p:txBody>
      </p:sp>
    </p:spTree>
    <p:extLst>
      <p:ext uri="{BB962C8B-B14F-4D97-AF65-F5344CB8AC3E}">
        <p14:creationId xmlns:p14="http://schemas.microsoft.com/office/powerpoint/2010/main" val="838383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3" name="Picture Placeholder 2">
            <a:extLst>
              <a:ext uri="{FF2B5EF4-FFF2-40B4-BE49-F238E27FC236}">
                <a16:creationId xmlns:a16="http://schemas.microsoft.com/office/drawing/2014/main" id="{4FB7ED8D-E64B-4CD5-8FBD-E4AA94E74034}"/>
              </a:ext>
            </a:extLst>
          </p:cNvPr>
          <p:cNvPicPr>
            <a:picLocks noGrp="1" noChangeAspect="1"/>
          </p:cNvPicPr>
          <p:nvPr>
            <p:ph type="pic" sz="quarter" idx="13"/>
          </p:nvPr>
        </p:nvPicPr>
        <p:blipFill>
          <a:blip r:embed="rId2"/>
          <a:srcRect t="13756" b="13756"/>
          <a:stretch>
            <a:fillRect/>
          </a:stretch>
        </p:blipFill>
        <p:spPr>
          <a:xfrm>
            <a:off x="5823303" y="2271320"/>
            <a:ext cx="5340440" cy="4451338"/>
          </a:xfrm>
          <a:prstGeom prst="rect">
            <a:avLst/>
          </a:prstGeom>
        </p:spPr>
      </p:pic>
      <p:sp>
        <p:nvSpPr>
          <p:cNvPr id="4" name="Rectangle 3">
            <a:extLst>
              <a:ext uri="{FF2B5EF4-FFF2-40B4-BE49-F238E27FC236}">
                <a16:creationId xmlns:a16="http://schemas.microsoft.com/office/drawing/2014/main" id="{7F8CAB69-4DD4-43CB-8E44-A5C9E3D0BEFF}"/>
              </a:ext>
            </a:extLst>
          </p:cNvPr>
          <p:cNvSpPr/>
          <p:nvPr/>
        </p:nvSpPr>
        <p:spPr>
          <a:xfrm>
            <a:off x="134267" y="2136338"/>
            <a:ext cx="5689036" cy="2585323"/>
          </a:xfrm>
          <a:prstGeom prst="rect">
            <a:avLst/>
          </a:prstGeom>
        </p:spPr>
        <p:txBody>
          <a:bodyPr wrap="square">
            <a:spAutoFit/>
          </a:bodyPr>
          <a:lstStyle/>
          <a:p>
            <a:r>
              <a:rPr lang="en-GB" b="1" dirty="0">
                <a:solidFill>
                  <a:srgbClr val="002060"/>
                </a:solidFill>
                <a:latin typeface="Twinkl Precursive" panose="02000000000000000000" pitchFamily="2" charset="0"/>
              </a:rPr>
              <a:t>Seth has a superstar attitude towards his learning! No matter what we are doing he always tries his best and wants to work hard to impress the adult he is working with. He has such a fabulous attitude and lovely smile, I love having him in Wren class. Keep it up Seth!</a:t>
            </a:r>
          </a:p>
        </p:txBody>
      </p:sp>
    </p:spTree>
    <p:extLst>
      <p:ext uri="{BB962C8B-B14F-4D97-AF65-F5344CB8AC3E}">
        <p14:creationId xmlns:p14="http://schemas.microsoft.com/office/powerpoint/2010/main" val="603899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3" name="Picture Placeholder 2">
            <a:extLst>
              <a:ext uri="{FF2B5EF4-FFF2-40B4-BE49-F238E27FC236}">
                <a16:creationId xmlns:a16="http://schemas.microsoft.com/office/drawing/2014/main" id="{C433F8F5-8843-4210-8EA0-7926DF2C42F8}"/>
              </a:ext>
            </a:extLst>
          </p:cNvPr>
          <p:cNvPicPr>
            <a:picLocks noGrp="1" noChangeAspect="1"/>
          </p:cNvPicPr>
          <p:nvPr>
            <p:ph type="pic" sz="quarter" idx="13"/>
          </p:nvPr>
        </p:nvPicPr>
        <p:blipFill>
          <a:blip r:embed="rId2"/>
          <a:srcRect t="18110" b="18110"/>
          <a:stretch>
            <a:fillRect/>
          </a:stretch>
        </p:blipFill>
        <p:spPr>
          <a:xfrm>
            <a:off x="6096000" y="2239204"/>
            <a:ext cx="6558075" cy="4479944"/>
          </a:xfrm>
          <a:prstGeom prst="rect">
            <a:avLst/>
          </a:prstGeom>
        </p:spPr>
      </p:pic>
      <p:sp>
        <p:nvSpPr>
          <p:cNvPr id="5" name="Rectangle 4">
            <a:extLst>
              <a:ext uri="{FF2B5EF4-FFF2-40B4-BE49-F238E27FC236}">
                <a16:creationId xmlns:a16="http://schemas.microsoft.com/office/drawing/2014/main" id="{F7204794-7540-4A7F-AF8D-D4466C56BB99}"/>
              </a:ext>
            </a:extLst>
          </p:cNvPr>
          <p:cNvSpPr/>
          <p:nvPr/>
        </p:nvSpPr>
        <p:spPr>
          <a:xfrm>
            <a:off x="155020" y="2239204"/>
            <a:ext cx="5940979" cy="2585323"/>
          </a:xfrm>
          <a:prstGeom prst="rect">
            <a:avLst/>
          </a:prstGeom>
        </p:spPr>
        <p:txBody>
          <a:bodyPr wrap="square">
            <a:spAutoFit/>
          </a:bodyPr>
          <a:lstStyle/>
          <a:p>
            <a:r>
              <a:rPr lang="en-GB" b="1" dirty="0">
                <a:solidFill>
                  <a:srgbClr val="002060"/>
                </a:solidFill>
                <a:latin typeface="Twinkl Precursive" panose="02000000000000000000" pitchFamily="2" charset="0"/>
              </a:rPr>
              <a:t>Ella is an absolute delight to teach. She is a fabulous role model and always tries her best. She has a fantastic attitude towards her learning and always wants to do her best! It is a pleasure having such a kind, hard-working and loving girl like Ella in Wren class. She also gives the best cuddles!</a:t>
            </a:r>
          </a:p>
        </p:txBody>
      </p:sp>
    </p:spTree>
    <p:extLst>
      <p:ext uri="{BB962C8B-B14F-4D97-AF65-F5344CB8AC3E}">
        <p14:creationId xmlns:p14="http://schemas.microsoft.com/office/powerpoint/2010/main" val="1006541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2508" y="1089064"/>
            <a:ext cx="4534561" cy="700842"/>
          </a:xfrm>
        </p:spPr>
        <p:txBody>
          <a:bodyPr>
            <a:noAutofit/>
          </a:bodyPr>
          <a:lstStyle/>
          <a:p>
            <a:pPr algn="ctr"/>
            <a:r>
              <a:rPr lang="en-US" sz="3200" dirty="0">
                <a:latin typeface="Twinkl Precursive" panose="02000000000000000000" pitchFamily="2"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12" name="Picture Placeholder 11">
            <a:extLst>
              <a:ext uri="{FF2B5EF4-FFF2-40B4-BE49-F238E27FC236}">
                <a16:creationId xmlns:a16="http://schemas.microsoft.com/office/drawing/2014/main" id="{40631801-82C1-4BD8-AB30-50F2D8018FDB}"/>
              </a:ext>
            </a:extLst>
          </p:cNvPr>
          <p:cNvPicPr>
            <a:picLocks noGrp="1" noChangeAspect="1"/>
          </p:cNvPicPr>
          <p:nvPr>
            <p:ph type="pic" sz="quarter" idx="13"/>
          </p:nvPr>
        </p:nvPicPr>
        <p:blipFill>
          <a:blip r:embed="rId2"/>
          <a:srcRect t="13232" b="13232"/>
          <a:stretch>
            <a:fillRect/>
          </a:stretch>
        </p:blipFill>
        <p:spPr>
          <a:xfrm>
            <a:off x="5421336" y="2177018"/>
            <a:ext cx="6289557" cy="4296669"/>
          </a:xfrm>
          <a:prstGeom prst="rect">
            <a:avLst/>
          </a:prstGeom>
        </p:spPr>
      </p:pic>
      <p:sp>
        <p:nvSpPr>
          <p:cNvPr id="13" name="TextBox 12">
            <a:extLst>
              <a:ext uri="{FF2B5EF4-FFF2-40B4-BE49-F238E27FC236}">
                <a16:creationId xmlns:a16="http://schemas.microsoft.com/office/drawing/2014/main" id="{9E8F5FB2-86ED-4A38-BD6B-E8ECDF1E0EA3}"/>
              </a:ext>
            </a:extLst>
          </p:cNvPr>
          <p:cNvSpPr txBox="1"/>
          <p:nvPr/>
        </p:nvSpPr>
        <p:spPr>
          <a:xfrm>
            <a:off x="134318" y="2059500"/>
            <a:ext cx="5590621" cy="2585323"/>
          </a:xfrm>
          <a:prstGeom prst="rect">
            <a:avLst/>
          </a:prstGeom>
          <a:noFill/>
        </p:spPr>
        <p:txBody>
          <a:bodyPr wrap="square" rtlCol="0">
            <a:spAutoFit/>
          </a:bodyPr>
          <a:lstStyle/>
          <a:p>
            <a:r>
              <a:rPr lang="en-US" b="1" dirty="0">
                <a:latin typeface="Twinkl Precursive" panose="02000000000000000000" pitchFamily="2" charset="0"/>
              </a:rPr>
              <a:t>Matilda has been an absolute dream since starting Woodies and we simply could not ask for any more from her. You are on the recognition board daily and we are so proud of everything that you do in our class. We were so lucky that you became a Woodpecker! Well done Matilda!</a:t>
            </a:r>
            <a:endParaRPr lang="en-GB" b="1" dirty="0">
              <a:latin typeface="Twinkl Precursive" panose="02000000000000000000" pitchFamily="2" charset="0"/>
            </a:endParaRPr>
          </a:p>
        </p:txBody>
      </p:sp>
    </p:spTree>
    <p:extLst>
      <p:ext uri="{BB962C8B-B14F-4D97-AF65-F5344CB8AC3E}">
        <p14:creationId xmlns:p14="http://schemas.microsoft.com/office/powerpoint/2010/main" val="2785176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9372CCB-B9B2-475D-9DFB-C17BC2E83B4F}"/>
              </a:ext>
            </a:extLst>
          </p:cNvPr>
          <p:cNvPicPr>
            <a:picLocks noChangeAspect="1"/>
          </p:cNvPicPr>
          <p:nvPr/>
        </p:nvPicPr>
        <p:blipFill>
          <a:blip r:embed="rId2"/>
          <a:stretch>
            <a:fillRect/>
          </a:stretch>
        </p:blipFill>
        <p:spPr>
          <a:xfrm rot="781465">
            <a:off x="6803287" y="392457"/>
            <a:ext cx="3829050" cy="5153025"/>
          </a:xfrm>
          <a:prstGeom prst="rect">
            <a:avLst/>
          </a:prstGeom>
        </p:spPr>
      </p:pic>
      <p:sp>
        <p:nvSpPr>
          <p:cNvPr id="3" name="Footer Placeholder 2">
            <a:extLst>
              <a:ext uri="{FF2B5EF4-FFF2-40B4-BE49-F238E27FC236}">
                <a16:creationId xmlns:a16="http://schemas.microsoft.com/office/drawing/2014/main" id="{9FA3FD9B-B588-4827-A86E-108E38649F88}"/>
              </a:ext>
            </a:extLst>
          </p:cNvPr>
          <p:cNvSpPr>
            <a:spLocks noGrp="1"/>
          </p:cNvSpPr>
          <p:nvPr>
            <p:ph type="ftr" sz="quarter" idx="11"/>
          </p:nvPr>
        </p:nvSpPr>
        <p:spPr/>
        <p:txBody>
          <a:bodyPr/>
          <a:lstStyle/>
          <a:p>
            <a:r>
              <a:rPr lang="en-US" noProof="0"/>
              <a:t>ADD A FOOTER</a:t>
            </a:r>
            <a:endParaRPr lang="en-US" noProof="0" dirty="0"/>
          </a:p>
        </p:txBody>
      </p:sp>
      <p:sp>
        <p:nvSpPr>
          <p:cNvPr id="4" name="Slide Number Placeholder 3">
            <a:extLst>
              <a:ext uri="{FF2B5EF4-FFF2-40B4-BE49-F238E27FC236}">
                <a16:creationId xmlns:a16="http://schemas.microsoft.com/office/drawing/2014/main" id="{96B49E27-2903-4C78-8A9D-9D32B2EFB71B}"/>
              </a:ext>
            </a:extLst>
          </p:cNvPr>
          <p:cNvSpPr>
            <a:spLocks noGrp="1"/>
          </p:cNvSpPr>
          <p:nvPr>
            <p:ph type="sldNum" sz="quarter" idx="12"/>
          </p:nvPr>
        </p:nvSpPr>
        <p:spPr/>
        <p:txBody>
          <a:bodyPr/>
          <a:lstStyle/>
          <a:p>
            <a:fld id="{98C0CDE5-970C-4CC4-BF43-0DA127E73E82}" type="slidenum">
              <a:rPr lang="en-US" noProof="0" smtClean="0"/>
              <a:t>11</a:t>
            </a:fld>
            <a:endParaRPr lang="en-US" noProof="0" dirty="0"/>
          </a:p>
        </p:txBody>
      </p:sp>
      <p:sp>
        <p:nvSpPr>
          <p:cNvPr id="5" name="Title 4">
            <a:extLst>
              <a:ext uri="{FF2B5EF4-FFF2-40B4-BE49-F238E27FC236}">
                <a16:creationId xmlns:a16="http://schemas.microsoft.com/office/drawing/2014/main" id="{60876C8D-B72D-4F6F-A2D5-438469DBC0DB}"/>
              </a:ext>
            </a:extLst>
          </p:cNvPr>
          <p:cNvSpPr>
            <a:spLocks noGrp="1"/>
          </p:cNvSpPr>
          <p:nvPr>
            <p:ph type="title"/>
          </p:nvPr>
        </p:nvSpPr>
        <p:spPr>
          <a:xfrm rot="-360000">
            <a:off x="312849" y="969524"/>
            <a:ext cx="5579289" cy="942475"/>
          </a:xfrm>
        </p:spPr>
        <p:txBody>
          <a:bodyPr>
            <a:noAutofit/>
          </a:bodyPr>
          <a:lstStyle/>
          <a:p>
            <a:r>
              <a:rPr lang="en-US" sz="3200" dirty="0">
                <a:latin typeface="Twinkl Precursive" panose="02000000000000000000" pitchFamily="2" charset="0"/>
              </a:rPr>
              <a:t>Our Woodpecker Hero</a:t>
            </a:r>
            <a:endParaRPr lang="en-GB" sz="3200" dirty="0">
              <a:latin typeface="Twinkl Precursive" panose="02000000000000000000" pitchFamily="2" charset="0"/>
            </a:endParaRPr>
          </a:p>
        </p:txBody>
      </p:sp>
      <p:sp>
        <p:nvSpPr>
          <p:cNvPr id="6" name="Text Placeholder 5">
            <a:extLst>
              <a:ext uri="{FF2B5EF4-FFF2-40B4-BE49-F238E27FC236}">
                <a16:creationId xmlns:a16="http://schemas.microsoft.com/office/drawing/2014/main" id="{890EC4DE-AA12-458A-9848-4C5D1665D34B}"/>
              </a:ext>
            </a:extLst>
          </p:cNvPr>
          <p:cNvSpPr>
            <a:spLocks noGrp="1"/>
          </p:cNvSpPr>
          <p:nvPr>
            <p:ph type="body" sz="quarter" idx="13"/>
          </p:nvPr>
        </p:nvSpPr>
        <p:spPr>
          <a:xfrm>
            <a:off x="0" y="2345635"/>
            <a:ext cx="5926114" cy="4512365"/>
          </a:xfrm>
        </p:spPr>
        <p:txBody>
          <a:bodyPr>
            <a:normAutofit/>
          </a:bodyPr>
          <a:lstStyle/>
          <a:p>
            <a:pPr marL="0" indent="0">
              <a:buNone/>
            </a:pPr>
            <a:r>
              <a:rPr lang="en-US" sz="2000" b="1" dirty="0">
                <a:latin typeface="Twinkl Precursive" panose="02000000000000000000" pitchFamily="2" charset="0"/>
              </a:rPr>
              <a:t>Eddie has been an absolute superstar since starting Woodpecker Class. He has immediately risen to the challenge of being a Year 2 and is so mature! Well done Eddie!</a:t>
            </a:r>
          </a:p>
          <a:p>
            <a:pPr marL="0" indent="0">
              <a:buNone/>
            </a:pPr>
            <a:r>
              <a:rPr lang="en-US" sz="2000" b="1" dirty="0">
                <a:latin typeface="Twinkl Precursive" panose="02000000000000000000" pitchFamily="2" charset="0"/>
              </a:rPr>
              <a:t>It is also your birthday today Eddie and we want you to remember turning 7 and being our Woodpecker Hero forever. </a:t>
            </a:r>
          </a:p>
          <a:p>
            <a:pPr marL="0" indent="0">
              <a:buNone/>
            </a:pPr>
            <a:r>
              <a:rPr lang="en-US" sz="2000" b="1" dirty="0">
                <a:latin typeface="Twinkl Precursive" panose="02000000000000000000" pitchFamily="2" charset="0"/>
              </a:rPr>
              <a:t>Happy Birthday from </a:t>
            </a:r>
            <a:r>
              <a:rPr lang="en-US" sz="2000" b="1" dirty="0" err="1">
                <a:latin typeface="Twinkl Precursive" panose="02000000000000000000" pitchFamily="2" charset="0"/>
              </a:rPr>
              <a:t>Mrs</a:t>
            </a:r>
            <a:r>
              <a:rPr lang="en-US" sz="2000" b="1" dirty="0">
                <a:latin typeface="Twinkl Precursive" panose="02000000000000000000" pitchFamily="2" charset="0"/>
              </a:rPr>
              <a:t> Watson, </a:t>
            </a:r>
            <a:r>
              <a:rPr lang="en-US" sz="2000" b="1" dirty="0" err="1">
                <a:latin typeface="Twinkl Precursive" panose="02000000000000000000" pitchFamily="2" charset="0"/>
              </a:rPr>
              <a:t>Mrs</a:t>
            </a:r>
            <a:r>
              <a:rPr lang="en-US" sz="2000" b="1" dirty="0">
                <a:latin typeface="Twinkl Precursive" panose="02000000000000000000" pitchFamily="2" charset="0"/>
              </a:rPr>
              <a:t> Hutchinson and all your Woodies friends. </a:t>
            </a:r>
          </a:p>
          <a:p>
            <a:endParaRPr lang="en-US" dirty="0"/>
          </a:p>
          <a:p>
            <a:endParaRPr lang="en-GB" dirty="0"/>
          </a:p>
        </p:txBody>
      </p:sp>
      <p:sp>
        <p:nvSpPr>
          <p:cNvPr id="7" name="Picture Placeholder 6">
            <a:extLst>
              <a:ext uri="{FF2B5EF4-FFF2-40B4-BE49-F238E27FC236}">
                <a16:creationId xmlns:a16="http://schemas.microsoft.com/office/drawing/2014/main" id="{2FCB5D2C-0F22-4DB3-8927-0D2E51D61F92}"/>
              </a:ext>
            </a:extLst>
          </p:cNvPr>
          <p:cNvSpPr>
            <a:spLocks noGrp="1"/>
          </p:cNvSpPr>
          <p:nvPr>
            <p:ph type="pic" sz="quarter" idx="14"/>
          </p:nvPr>
        </p:nvSpPr>
        <p:spPr>
          <a:xfrm rot="720000">
            <a:off x="7656397" y="232920"/>
            <a:ext cx="4647699" cy="5472101"/>
          </a:xfrm>
        </p:spPr>
      </p:sp>
    </p:spTree>
    <p:extLst>
      <p:ext uri="{BB962C8B-B14F-4D97-AF65-F5344CB8AC3E}">
        <p14:creationId xmlns:p14="http://schemas.microsoft.com/office/powerpoint/2010/main" val="1900384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252CA6F-3BEB-4432-9BB7-9AABE1202D9F}"/>
              </a:ext>
            </a:extLst>
          </p:cNvPr>
          <p:cNvSpPr>
            <a:spLocks noGrp="1"/>
          </p:cNvSpPr>
          <p:nvPr>
            <p:ph type="sldNum" sz="quarter" idx="12"/>
          </p:nvPr>
        </p:nvSpPr>
        <p:spPr/>
        <p:txBody>
          <a:bodyPr/>
          <a:lstStyle/>
          <a:p>
            <a:fld id="{98C0CDE5-970C-4CC4-BF43-0DA127E73E82}" type="slidenum">
              <a:rPr lang="en-US" noProof="0" smtClean="0"/>
              <a:t>12</a:t>
            </a:fld>
            <a:endParaRPr lang="en-US" noProof="0" dirty="0"/>
          </a:p>
        </p:txBody>
      </p:sp>
      <p:sp>
        <p:nvSpPr>
          <p:cNvPr id="5" name="Title 4">
            <a:extLst>
              <a:ext uri="{FF2B5EF4-FFF2-40B4-BE49-F238E27FC236}">
                <a16:creationId xmlns:a16="http://schemas.microsoft.com/office/drawing/2014/main" id="{604F5038-25A2-49ED-B93D-C9389C1CEBE8}"/>
              </a:ext>
            </a:extLst>
          </p:cNvPr>
          <p:cNvSpPr>
            <a:spLocks noGrp="1"/>
          </p:cNvSpPr>
          <p:nvPr>
            <p:ph type="title"/>
          </p:nvPr>
        </p:nvSpPr>
        <p:spPr>
          <a:xfrm rot="-360000">
            <a:off x="858869" y="974212"/>
            <a:ext cx="3933620" cy="978531"/>
          </a:xfrm>
        </p:spPr>
        <p:txBody>
          <a:bodyPr>
            <a:normAutofit fontScale="90000"/>
          </a:bodyPr>
          <a:lstStyle/>
          <a:p>
            <a:r>
              <a:rPr lang="en-US" dirty="0">
                <a:latin typeface="Twinkl Precursive" panose="02000000000000000000" pitchFamily="2" charset="0"/>
              </a:rPr>
              <a:t>Kingfisher Heroes</a:t>
            </a:r>
            <a:endParaRPr lang="en-GB" dirty="0">
              <a:latin typeface="Twinkl Precursive" panose="02000000000000000000" pitchFamily="2" charset="0"/>
            </a:endParaRPr>
          </a:p>
        </p:txBody>
      </p:sp>
      <p:sp>
        <p:nvSpPr>
          <p:cNvPr id="6" name="Text Placeholder 5">
            <a:extLst>
              <a:ext uri="{FF2B5EF4-FFF2-40B4-BE49-F238E27FC236}">
                <a16:creationId xmlns:a16="http://schemas.microsoft.com/office/drawing/2014/main" id="{78FD3D73-957B-4BB3-848C-89299EB61658}"/>
              </a:ext>
            </a:extLst>
          </p:cNvPr>
          <p:cNvSpPr>
            <a:spLocks noGrp="1"/>
          </p:cNvSpPr>
          <p:nvPr>
            <p:ph type="body" sz="quarter" idx="13"/>
          </p:nvPr>
        </p:nvSpPr>
        <p:spPr>
          <a:xfrm>
            <a:off x="106018" y="2155651"/>
            <a:ext cx="5683852" cy="3972736"/>
          </a:xfrm>
        </p:spPr>
        <p:txBody>
          <a:bodyPr>
            <a:normAutofit/>
          </a:bodyPr>
          <a:lstStyle/>
          <a:p>
            <a:pPr marL="0" indent="0">
              <a:buNone/>
            </a:pPr>
            <a:r>
              <a:rPr lang="en-GB" dirty="0">
                <a:latin typeface="Twinkl Precursive" panose="02000000000000000000" pitchFamily="2" charset="0"/>
              </a:rPr>
              <a:t>Our Kingfisher Heroes this week are Finley and Rupert! </a:t>
            </a:r>
          </a:p>
          <a:p>
            <a:pPr marL="0" indent="0">
              <a:buNone/>
            </a:pPr>
            <a:r>
              <a:rPr lang="en-GB" dirty="0">
                <a:latin typeface="Twinkl Precursive" panose="02000000000000000000" pitchFamily="2" charset="0"/>
              </a:rPr>
              <a:t>Finley is new to our school and has settled brilliantly. He is a kind friend to the other children on his table, very helpful in the classroom and works hard in everything we do. We're so glad you joined us at Holly Hill Finley. </a:t>
            </a:r>
          </a:p>
          <a:p>
            <a:pPr marL="0" indent="0">
              <a:buNone/>
            </a:pPr>
            <a:r>
              <a:rPr lang="en-GB" dirty="0">
                <a:latin typeface="Twinkl Precursive" panose="02000000000000000000" pitchFamily="2" charset="0"/>
              </a:rPr>
              <a:t>Rupert is a hero for his brilliant writing this week. We have been writing based on the text of The Lost Thing and Rupert has thought of some good ideas. We were very impressed at the lovely vocabulary he used. </a:t>
            </a:r>
          </a:p>
          <a:p>
            <a:pPr marL="0" indent="0">
              <a:buNone/>
            </a:pPr>
            <a:r>
              <a:rPr lang="en-GB" dirty="0">
                <a:latin typeface="Twinkl Precursive" panose="02000000000000000000" pitchFamily="2" charset="0"/>
              </a:rPr>
              <a:t>Well done Finley and Rupert - we are very proud of you 🌟 </a:t>
            </a:r>
          </a:p>
          <a:p>
            <a:endParaRPr lang="en-GB" dirty="0"/>
          </a:p>
        </p:txBody>
      </p:sp>
      <p:pic>
        <p:nvPicPr>
          <p:cNvPr id="9" name="Picture Placeholder 8">
            <a:extLst>
              <a:ext uri="{FF2B5EF4-FFF2-40B4-BE49-F238E27FC236}">
                <a16:creationId xmlns:a16="http://schemas.microsoft.com/office/drawing/2014/main" id="{A4147B84-DC82-40DD-A9BE-DEFFE4286BDA}"/>
              </a:ext>
            </a:extLst>
          </p:cNvPr>
          <p:cNvPicPr>
            <a:picLocks noGrp="1" noChangeAspect="1"/>
          </p:cNvPicPr>
          <p:nvPr>
            <p:ph type="pic" sz="quarter" idx="14"/>
          </p:nvPr>
        </p:nvPicPr>
        <p:blipFill>
          <a:blip r:embed="rId2"/>
          <a:srcRect t="10654" b="10654"/>
          <a:stretch>
            <a:fillRect/>
          </a:stretch>
        </p:blipFill>
        <p:spPr>
          <a:xfrm rot="720000">
            <a:off x="8380758" y="3149482"/>
            <a:ext cx="2348423" cy="2764983"/>
          </a:xfrm>
          <a:prstGeom prst="rect">
            <a:avLst/>
          </a:prstGeom>
        </p:spPr>
      </p:pic>
      <p:pic>
        <p:nvPicPr>
          <p:cNvPr id="8" name="Picture 7">
            <a:extLst>
              <a:ext uri="{FF2B5EF4-FFF2-40B4-BE49-F238E27FC236}">
                <a16:creationId xmlns:a16="http://schemas.microsoft.com/office/drawing/2014/main" id="{4ECD5B35-925B-4634-A9BF-28C248F575DD}"/>
              </a:ext>
            </a:extLst>
          </p:cNvPr>
          <p:cNvPicPr>
            <a:picLocks noChangeAspect="1"/>
          </p:cNvPicPr>
          <p:nvPr/>
        </p:nvPicPr>
        <p:blipFill>
          <a:blip r:embed="rId3"/>
          <a:stretch>
            <a:fillRect/>
          </a:stretch>
        </p:blipFill>
        <p:spPr>
          <a:xfrm rot="763407">
            <a:off x="6870889" y="215803"/>
            <a:ext cx="2209413" cy="2493913"/>
          </a:xfrm>
          <a:prstGeom prst="rect">
            <a:avLst/>
          </a:prstGeom>
        </p:spPr>
      </p:pic>
    </p:spTree>
    <p:extLst>
      <p:ext uri="{BB962C8B-B14F-4D97-AF65-F5344CB8AC3E}">
        <p14:creationId xmlns:p14="http://schemas.microsoft.com/office/powerpoint/2010/main" val="10469069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Dove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4" name="Picture Placeholder 3">
            <a:extLst>
              <a:ext uri="{FF2B5EF4-FFF2-40B4-BE49-F238E27FC236}">
                <a16:creationId xmlns:a16="http://schemas.microsoft.com/office/drawing/2014/main" id="{3D515387-D907-4A8E-8043-91650F9B7D6D}"/>
              </a:ext>
            </a:extLst>
          </p:cNvPr>
          <p:cNvPicPr>
            <a:picLocks noGrp="1" noChangeAspect="1"/>
          </p:cNvPicPr>
          <p:nvPr>
            <p:ph type="pic" sz="quarter" idx="13"/>
          </p:nvPr>
        </p:nvPicPr>
        <p:blipFill>
          <a:blip r:embed="rId2"/>
          <a:srcRect t="20676" b="20676"/>
          <a:stretch>
            <a:fillRect/>
          </a:stretch>
        </p:blipFill>
        <p:spPr>
          <a:xfrm>
            <a:off x="8096938" y="1031565"/>
            <a:ext cx="3828222" cy="2615130"/>
          </a:xfrm>
          <a:prstGeom prst="rect">
            <a:avLst/>
          </a:prstGeom>
        </p:spPr>
      </p:pic>
      <p:sp>
        <p:nvSpPr>
          <p:cNvPr id="3" name="Rectangle 2">
            <a:extLst>
              <a:ext uri="{FF2B5EF4-FFF2-40B4-BE49-F238E27FC236}">
                <a16:creationId xmlns:a16="http://schemas.microsoft.com/office/drawing/2014/main" id="{8A3694ED-4327-4A4C-9B40-05ABAE4A9A79}"/>
              </a:ext>
            </a:extLst>
          </p:cNvPr>
          <p:cNvSpPr/>
          <p:nvPr/>
        </p:nvSpPr>
        <p:spPr>
          <a:xfrm>
            <a:off x="0" y="1847343"/>
            <a:ext cx="6095999" cy="2862322"/>
          </a:xfrm>
          <a:prstGeom prst="rect">
            <a:avLst/>
          </a:prstGeom>
        </p:spPr>
        <p:txBody>
          <a:bodyPr wrap="square">
            <a:spAutoFit/>
          </a:bodyPr>
          <a:lstStyle/>
          <a:p>
            <a:r>
              <a:rPr lang="en-GB" sz="2000" b="1" dirty="0">
                <a:latin typeface="Twinkl Precursive" panose="02000000000000000000" pitchFamily="2" charset="0"/>
              </a:rPr>
              <a:t>Dove heroes this week are Sienna and Lilly. Both girls have been working super hard in class, particularly with their writing. This week they have produced some fantastic pieces including lots of brilliant features and language. Well done girls – great work!</a:t>
            </a:r>
          </a:p>
        </p:txBody>
      </p:sp>
      <p:pic>
        <p:nvPicPr>
          <p:cNvPr id="5" name="Picture 4">
            <a:extLst>
              <a:ext uri="{FF2B5EF4-FFF2-40B4-BE49-F238E27FC236}">
                <a16:creationId xmlns:a16="http://schemas.microsoft.com/office/drawing/2014/main" id="{88F7A96A-F221-4048-99A7-A8C0144AAFD9}"/>
              </a:ext>
            </a:extLst>
          </p:cNvPr>
          <p:cNvPicPr>
            <a:picLocks noChangeAspect="1"/>
          </p:cNvPicPr>
          <p:nvPr/>
        </p:nvPicPr>
        <p:blipFill>
          <a:blip r:embed="rId3"/>
          <a:stretch>
            <a:fillRect/>
          </a:stretch>
        </p:blipFill>
        <p:spPr>
          <a:xfrm>
            <a:off x="5439444" y="3571655"/>
            <a:ext cx="2770712" cy="3149997"/>
          </a:xfrm>
          <a:prstGeom prst="rect">
            <a:avLst/>
          </a:prstGeom>
        </p:spPr>
      </p:pic>
    </p:spTree>
    <p:extLst>
      <p:ext uri="{BB962C8B-B14F-4D97-AF65-F5344CB8AC3E}">
        <p14:creationId xmlns:p14="http://schemas.microsoft.com/office/powerpoint/2010/main" val="40874443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pic>
        <p:nvPicPr>
          <p:cNvPr id="7" name="Picture Placeholder 6">
            <a:extLst>
              <a:ext uri="{FF2B5EF4-FFF2-40B4-BE49-F238E27FC236}">
                <a16:creationId xmlns:a16="http://schemas.microsoft.com/office/drawing/2014/main" id="{BF4F1468-A26E-41FB-B832-96407A412EE5}"/>
              </a:ext>
            </a:extLst>
          </p:cNvPr>
          <p:cNvPicPr>
            <a:picLocks noGrp="1" noChangeAspect="1"/>
          </p:cNvPicPr>
          <p:nvPr>
            <p:ph type="pic" sz="quarter" idx="13"/>
          </p:nvPr>
        </p:nvPicPr>
        <p:blipFill>
          <a:blip r:embed="rId2"/>
          <a:srcRect t="24383" b="24383"/>
          <a:stretch>
            <a:fillRect/>
          </a:stretch>
        </p:blipFill>
        <p:spPr>
          <a:xfrm rot="20848966">
            <a:off x="5071530" y="1965641"/>
            <a:ext cx="6602241" cy="4510277"/>
          </a:xfrm>
          <a:prstGeom prst="rect">
            <a:avLst/>
          </a:prstGeom>
        </p:spPr>
      </p:pic>
      <p:sp>
        <p:nvSpPr>
          <p:cNvPr id="10" name="TextBox 9">
            <a:extLst>
              <a:ext uri="{FF2B5EF4-FFF2-40B4-BE49-F238E27FC236}">
                <a16:creationId xmlns:a16="http://schemas.microsoft.com/office/drawing/2014/main" id="{92F9961B-11D7-4C4C-98B9-693B855A4F8B}"/>
              </a:ext>
            </a:extLst>
          </p:cNvPr>
          <p:cNvSpPr txBox="1"/>
          <p:nvPr/>
        </p:nvSpPr>
        <p:spPr>
          <a:xfrm>
            <a:off x="0" y="2252870"/>
            <a:ext cx="5459896" cy="2862322"/>
          </a:xfrm>
          <a:prstGeom prst="rect">
            <a:avLst/>
          </a:prstGeom>
          <a:noFill/>
        </p:spPr>
        <p:txBody>
          <a:bodyPr wrap="square" rtlCol="0">
            <a:spAutoFit/>
          </a:bodyPr>
          <a:lstStyle/>
          <a:p>
            <a:r>
              <a:rPr lang="en-US" sz="2000" b="1" dirty="0">
                <a:latin typeface="Twinkl Precursive" panose="02000000000000000000" pitchFamily="2" charset="0"/>
              </a:rPr>
              <a:t>Jackson is a Swallow hero this week. I am really impressed with his attitude to learning, his kindness and support towards his peers. Also for his classroom </a:t>
            </a:r>
            <a:r>
              <a:rPr lang="en-US" sz="2000" b="1" dirty="0" err="1">
                <a:latin typeface="Twinkl Precursive" panose="02000000000000000000" pitchFamily="2" charset="0"/>
              </a:rPr>
              <a:t>behaviour</a:t>
            </a:r>
            <a:r>
              <a:rPr lang="en-US" sz="2000" b="1" dirty="0">
                <a:latin typeface="Twinkl Precursive" panose="02000000000000000000" pitchFamily="2" charset="0"/>
              </a:rPr>
              <a:t>. He has made such a positive start to Year 4. Well done Jaxon, I’m very proud of you!</a:t>
            </a:r>
            <a:endParaRPr lang="en-GB" sz="2000" b="1" dirty="0">
              <a:latin typeface="Twinkl Precursive" panose="02000000000000000000" pitchFamily="2" charset="0"/>
            </a:endParaRPr>
          </a:p>
        </p:txBody>
      </p:sp>
    </p:spTree>
    <p:extLst>
      <p:ext uri="{BB962C8B-B14F-4D97-AF65-F5344CB8AC3E}">
        <p14:creationId xmlns:p14="http://schemas.microsoft.com/office/powerpoint/2010/main" val="195525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rmAutofit fontScale="90000"/>
          </a:bodyPr>
          <a:lstStyle/>
          <a:p>
            <a:pPr algn="ctr"/>
            <a:r>
              <a:rPr lang="en-US" dirty="0">
                <a:latin typeface="Twinkl Precursive" panose="02000000000000000000" pitchFamily="2" charset="0"/>
              </a:rPr>
              <a:t>Our Swallow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335649" y="3131820"/>
            <a:ext cx="11520702" cy="3864187"/>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400" dirty="0">
              <a:latin typeface="Letterjoin-Air Plus 40" panose="02000805000000020003" pitchFamily="50" charset="0"/>
            </a:endParaRPr>
          </a:p>
        </p:txBody>
      </p:sp>
      <p:pic>
        <p:nvPicPr>
          <p:cNvPr id="3" name="Picture Placeholder 2">
            <a:extLst>
              <a:ext uri="{FF2B5EF4-FFF2-40B4-BE49-F238E27FC236}">
                <a16:creationId xmlns:a16="http://schemas.microsoft.com/office/drawing/2014/main" id="{0F7B63AC-8821-4A37-BDD2-279E27814BCA}"/>
              </a:ext>
            </a:extLst>
          </p:cNvPr>
          <p:cNvPicPr>
            <a:picLocks noGrp="1" noChangeAspect="1"/>
          </p:cNvPicPr>
          <p:nvPr>
            <p:ph type="pic" sz="quarter" idx="13"/>
          </p:nvPr>
        </p:nvPicPr>
        <p:blipFill>
          <a:blip r:embed="rId2"/>
          <a:srcRect t="20005" b="20005"/>
          <a:stretch>
            <a:fillRect/>
          </a:stretch>
        </p:blipFill>
        <p:spPr>
          <a:xfrm rot="20715134">
            <a:off x="5060262" y="1949068"/>
            <a:ext cx="6118649" cy="4179764"/>
          </a:xfrm>
          <a:prstGeom prst="rect">
            <a:avLst/>
          </a:prstGeom>
        </p:spPr>
      </p:pic>
      <p:sp>
        <p:nvSpPr>
          <p:cNvPr id="5" name="TextBox 4">
            <a:extLst>
              <a:ext uri="{FF2B5EF4-FFF2-40B4-BE49-F238E27FC236}">
                <a16:creationId xmlns:a16="http://schemas.microsoft.com/office/drawing/2014/main" id="{47705E77-2B4A-4C41-8900-52D291739E50}"/>
              </a:ext>
            </a:extLst>
          </p:cNvPr>
          <p:cNvSpPr txBox="1"/>
          <p:nvPr/>
        </p:nvSpPr>
        <p:spPr>
          <a:xfrm>
            <a:off x="-1" y="2292626"/>
            <a:ext cx="6096001" cy="2585323"/>
          </a:xfrm>
          <a:prstGeom prst="rect">
            <a:avLst/>
          </a:prstGeom>
          <a:noFill/>
        </p:spPr>
        <p:txBody>
          <a:bodyPr wrap="square" rtlCol="0">
            <a:spAutoFit/>
          </a:bodyPr>
          <a:lstStyle/>
          <a:p>
            <a:r>
              <a:rPr lang="en-US" b="1" dirty="0">
                <a:solidFill>
                  <a:srgbClr val="002060"/>
                </a:solidFill>
                <a:latin typeface="Twinkl Precursive" panose="02000000000000000000" pitchFamily="2" charset="0"/>
              </a:rPr>
              <a:t>Holly is a hero in Swallow for just being the most fabulous, caring, hardworking individual. Holly’s </a:t>
            </a:r>
            <a:r>
              <a:rPr lang="en-US" b="1" dirty="0" err="1">
                <a:solidFill>
                  <a:srgbClr val="002060"/>
                </a:solidFill>
                <a:latin typeface="Twinkl Precursive" panose="02000000000000000000" pitchFamily="2" charset="0"/>
              </a:rPr>
              <a:t>behaviour</a:t>
            </a:r>
            <a:r>
              <a:rPr lang="en-US" b="1" dirty="0">
                <a:solidFill>
                  <a:srgbClr val="002060"/>
                </a:solidFill>
                <a:latin typeface="Twinkl Precursive" panose="02000000000000000000" pitchFamily="2" charset="0"/>
              </a:rPr>
              <a:t> is impeccable, she tries hard with her work too. I’m so impressed with how Holly has taken it upon herself to look after and befriend our new pupil. Holly is a true Holly Hill star. </a:t>
            </a:r>
            <a:endParaRPr lang="en-GB" b="1" dirty="0">
              <a:solidFill>
                <a:srgbClr val="002060"/>
              </a:solidFill>
              <a:latin typeface="Twinkl Precursive" panose="02000000000000000000" pitchFamily="2" charset="0"/>
            </a:endParaRPr>
          </a:p>
        </p:txBody>
      </p:sp>
    </p:spTree>
    <p:extLst>
      <p:ext uri="{BB962C8B-B14F-4D97-AF65-F5344CB8AC3E}">
        <p14:creationId xmlns:p14="http://schemas.microsoft.com/office/powerpoint/2010/main" val="33081223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03780390-792C-46E1-87A4-8B6D363063FC}"/>
              </a:ext>
            </a:extLst>
          </p:cNvPr>
          <p:cNvSpPr>
            <a:spLocks noGrp="1"/>
          </p:cNvSpPr>
          <p:nvPr>
            <p:ph type="ftr" sz="quarter" idx="11"/>
          </p:nvPr>
        </p:nvSpPr>
        <p:spPr/>
        <p:txBody>
          <a:bodyPr/>
          <a:lstStyle/>
          <a:p>
            <a:r>
              <a:rPr lang="en-US" noProof="0"/>
              <a:t>ADD A FOOTER</a:t>
            </a:r>
            <a:endParaRPr lang="en-US" noProof="0" dirty="0"/>
          </a:p>
        </p:txBody>
      </p:sp>
      <p:sp>
        <p:nvSpPr>
          <p:cNvPr id="4" name="Slide Number Placeholder 3">
            <a:extLst>
              <a:ext uri="{FF2B5EF4-FFF2-40B4-BE49-F238E27FC236}">
                <a16:creationId xmlns:a16="http://schemas.microsoft.com/office/drawing/2014/main" id="{EDA566F8-F2A1-4786-9AA4-06D10BBEAF22}"/>
              </a:ext>
            </a:extLst>
          </p:cNvPr>
          <p:cNvSpPr>
            <a:spLocks noGrp="1"/>
          </p:cNvSpPr>
          <p:nvPr>
            <p:ph type="sldNum" sz="quarter" idx="12"/>
          </p:nvPr>
        </p:nvSpPr>
        <p:spPr/>
        <p:txBody>
          <a:bodyPr/>
          <a:lstStyle/>
          <a:p>
            <a:fld id="{98C0CDE5-970C-4CC4-BF43-0DA127E73E82}" type="slidenum">
              <a:rPr lang="en-US" noProof="0" smtClean="0"/>
              <a:t>16</a:t>
            </a:fld>
            <a:endParaRPr lang="en-US" noProof="0" dirty="0"/>
          </a:p>
        </p:txBody>
      </p:sp>
      <p:sp>
        <p:nvSpPr>
          <p:cNvPr id="5" name="Title 4">
            <a:extLst>
              <a:ext uri="{FF2B5EF4-FFF2-40B4-BE49-F238E27FC236}">
                <a16:creationId xmlns:a16="http://schemas.microsoft.com/office/drawing/2014/main" id="{82DA5295-0543-423E-AA59-EA7FDA9DF58C}"/>
              </a:ext>
            </a:extLst>
          </p:cNvPr>
          <p:cNvSpPr>
            <a:spLocks noGrp="1"/>
          </p:cNvSpPr>
          <p:nvPr>
            <p:ph type="title"/>
          </p:nvPr>
        </p:nvSpPr>
        <p:spPr/>
        <p:txBody>
          <a:bodyPr/>
          <a:lstStyle/>
          <a:p>
            <a:r>
              <a:rPr lang="en-US" dirty="0">
                <a:latin typeface="Twinkl Precursive" panose="02000000000000000000" pitchFamily="2" charset="0"/>
              </a:rPr>
              <a:t>Owl Heroes</a:t>
            </a:r>
            <a:endParaRPr lang="en-GB" dirty="0">
              <a:latin typeface="Twinkl Precursive" panose="02000000000000000000" pitchFamily="2" charset="0"/>
            </a:endParaRPr>
          </a:p>
        </p:txBody>
      </p:sp>
      <p:sp>
        <p:nvSpPr>
          <p:cNvPr id="6" name="Text Placeholder 5">
            <a:extLst>
              <a:ext uri="{FF2B5EF4-FFF2-40B4-BE49-F238E27FC236}">
                <a16:creationId xmlns:a16="http://schemas.microsoft.com/office/drawing/2014/main" id="{567D5F72-FC7B-465D-935F-026E1261EC8F}"/>
              </a:ext>
            </a:extLst>
          </p:cNvPr>
          <p:cNvSpPr>
            <a:spLocks noGrp="1"/>
          </p:cNvSpPr>
          <p:nvPr>
            <p:ph type="body" sz="quarter" idx="13"/>
          </p:nvPr>
        </p:nvSpPr>
        <p:spPr>
          <a:xfrm>
            <a:off x="-1" y="2247980"/>
            <a:ext cx="5866111" cy="3362736"/>
          </a:xfrm>
        </p:spPr>
        <p:txBody>
          <a:bodyPr>
            <a:noAutofit/>
          </a:bodyPr>
          <a:lstStyle/>
          <a:p>
            <a:pPr marL="0" indent="0">
              <a:buNone/>
            </a:pPr>
            <a:r>
              <a:rPr lang="en-GB" sz="1800" b="1" dirty="0">
                <a:latin typeface="Twinkl Precursive" panose="02000000000000000000" pitchFamily="2" charset="0"/>
              </a:rPr>
              <a:t>Charlie is Owl’s hero. Charlie is always the first with his hand up ready to share his amazing ideas. He tries his hardest in all lessons and is always ready to help his friends if they are struggling! Well done, Charlie. I am so proud!</a:t>
            </a:r>
          </a:p>
          <a:p>
            <a:pPr marL="0" indent="0">
              <a:buNone/>
            </a:pPr>
            <a:r>
              <a:rPr lang="en-GB" sz="1800" b="1" dirty="0">
                <a:latin typeface="Twinkl Precursive" panose="02000000000000000000" pitchFamily="2" charset="0"/>
              </a:rPr>
              <a:t>Another Owl hero is George. George has a brilliant attitude to learning and is always ready to learn and set the standards for the rest of the class. George has been absolutely amazing in maths and is getting better and better every day. I am so impressed with you. Well done, George!</a:t>
            </a:r>
          </a:p>
        </p:txBody>
      </p:sp>
      <p:pic>
        <p:nvPicPr>
          <p:cNvPr id="9" name="Picture Placeholder 8">
            <a:extLst>
              <a:ext uri="{FF2B5EF4-FFF2-40B4-BE49-F238E27FC236}">
                <a16:creationId xmlns:a16="http://schemas.microsoft.com/office/drawing/2014/main" id="{C9B85696-B4C9-4395-AEA8-145286725735}"/>
              </a:ext>
            </a:extLst>
          </p:cNvPr>
          <p:cNvPicPr>
            <a:picLocks noGrp="1" noChangeAspect="1"/>
          </p:cNvPicPr>
          <p:nvPr>
            <p:ph type="pic" sz="quarter" idx="14"/>
          </p:nvPr>
        </p:nvPicPr>
        <p:blipFill>
          <a:blip r:embed="rId2"/>
          <a:srcRect l="6256" r="6256"/>
          <a:stretch>
            <a:fillRect/>
          </a:stretch>
        </p:blipFill>
        <p:spPr>
          <a:xfrm rot="720000">
            <a:off x="8563028" y="3043432"/>
            <a:ext cx="2694447" cy="3172384"/>
          </a:xfrm>
          <a:prstGeom prst="rect">
            <a:avLst/>
          </a:prstGeom>
        </p:spPr>
      </p:pic>
      <p:pic>
        <p:nvPicPr>
          <p:cNvPr id="8" name="Picture 7">
            <a:extLst>
              <a:ext uri="{FF2B5EF4-FFF2-40B4-BE49-F238E27FC236}">
                <a16:creationId xmlns:a16="http://schemas.microsoft.com/office/drawing/2014/main" id="{2DEAF110-31F8-4771-BE86-BAF6E25581C1}"/>
              </a:ext>
            </a:extLst>
          </p:cNvPr>
          <p:cNvPicPr>
            <a:picLocks noChangeAspect="1"/>
          </p:cNvPicPr>
          <p:nvPr/>
        </p:nvPicPr>
        <p:blipFill>
          <a:blip r:embed="rId3"/>
          <a:stretch>
            <a:fillRect/>
          </a:stretch>
        </p:blipFill>
        <p:spPr>
          <a:xfrm rot="722274">
            <a:off x="6756273" y="-189839"/>
            <a:ext cx="3012816" cy="3205301"/>
          </a:xfrm>
          <a:prstGeom prst="rect">
            <a:avLst/>
          </a:prstGeom>
        </p:spPr>
      </p:pic>
    </p:spTree>
    <p:extLst>
      <p:ext uri="{BB962C8B-B14F-4D97-AF65-F5344CB8AC3E}">
        <p14:creationId xmlns:p14="http://schemas.microsoft.com/office/powerpoint/2010/main" val="36429286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pic>
        <p:nvPicPr>
          <p:cNvPr id="7" name="Picture Placeholder 6">
            <a:extLst>
              <a:ext uri="{FF2B5EF4-FFF2-40B4-BE49-F238E27FC236}">
                <a16:creationId xmlns:a16="http://schemas.microsoft.com/office/drawing/2014/main" id="{C8C3E6B1-96D4-48B3-8D77-EA786154B031}"/>
              </a:ext>
            </a:extLst>
          </p:cNvPr>
          <p:cNvPicPr>
            <a:picLocks noGrp="1" noChangeAspect="1"/>
          </p:cNvPicPr>
          <p:nvPr>
            <p:ph type="pic" sz="quarter" idx="13"/>
          </p:nvPr>
        </p:nvPicPr>
        <p:blipFill>
          <a:blip r:embed="rId2"/>
          <a:srcRect t="981" b="981"/>
          <a:stretch>
            <a:fillRect/>
          </a:stretch>
        </p:blipFill>
        <p:spPr>
          <a:xfrm rot="20780973">
            <a:off x="6671037" y="1430851"/>
            <a:ext cx="6029024" cy="4119617"/>
          </a:xfrm>
          <a:prstGeom prst="rect">
            <a:avLst/>
          </a:prstGeom>
        </p:spPr>
      </p:pic>
      <p:sp>
        <p:nvSpPr>
          <p:cNvPr id="5" name="TextBox 4">
            <a:extLst>
              <a:ext uri="{FF2B5EF4-FFF2-40B4-BE49-F238E27FC236}">
                <a16:creationId xmlns:a16="http://schemas.microsoft.com/office/drawing/2014/main" id="{BEDB5ADC-EA56-A04C-31CF-367F799CB095}"/>
              </a:ext>
            </a:extLst>
          </p:cNvPr>
          <p:cNvSpPr txBox="1"/>
          <p:nvPr/>
        </p:nvSpPr>
        <p:spPr>
          <a:xfrm>
            <a:off x="266840" y="2536343"/>
            <a:ext cx="6115878" cy="646331"/>
          </a:xfrm>
          <a:prstGeom prst="rect">
            <a:avLst/>
          </a:prstGeom>
          <a:noFill/>
        </p:spPr>
        <p:txBody>
          <a:bodyPr wrap="square">
            <a:spAutoFit/>
          </a:bodyPr>
          <a:lstStyle/>
          <a:p>
            <a:pPr algn="l" fontAlgn="base"/>
            <a:br>
              <a:rPr lang="en-GB" sz="1800" b="0" i="0" dirty="0">
                <a:solidFill>
                  <a:srgbClr val="000000"/>
                </a:solidFill>
                <a:effectLst/>
                <a:latin typeface="Calibri" panose="020F0502020204030204" pitchFamily="34" charset="0"/>
              </a:rPr>
            </a:br>
            <a:endParaRPr lang="en-GB" sz="1800" b="0" i="0" dirty="0">
              <a:solidFill>
                <a:srgbClr val="000000"/>
              </a:solidFill>
              <a:effectLst/>
              <a:latin typeface="Calibri" panose="020F0502020204030204" pitchFamily="34" charset="0"/>
            </a:endParaRPr>
          </a:p>
        </p:txBody>
      </p:sp>
      <p:sp>
        <p:nvSpPr>
          <p:cNvPr id="3" name="Rectangle 2">
            <a:extLst>
              <a:ext uri="{FF2B5EF4-FFF2-40B4-BE49-F238E27FC236}">
                <a16:creationId xmlns:a16="http://schemas.microsoft.com/office/drawing/2014/main" id="{4E8BECE6-9D26-4AF7-982E-410A3803FAC3}"/>
              </a:ext>
            </a:extLst>
          </p:cNvPr>
          <p:cNvSpPr/>
          <p:nvPr/>
        </p:nvSpPr>
        <p:spPr>
          <a:xfrm>
            <a:off x="266840" y="2490177"/>
            <a:ext cx="6096000" cy="923330"/>
          </a:xfrm>
          <a:prstGeom prst="rect">
            <a:avLst/>
          </a:prstGeom>
        </p:spPr>
        <p:txBody>
          <a:bodyPr>
            <a:spAutoFit/>
          </a:bodyPr>
          <a:lstStyle/>
          <a:p>
            <a:br>
              <a:rPr lang="en-GB" dirty="0"/>
            </a:br>
            <a:br>
              <a:rPr lang="en-GB" dirty="0"/>
            </a:br>
            <a:endParaRPr lang="en-GB" dirty="0"/>
          </a:p>
        </p:txBody>
      </p:sp>
      <p:sp>
        <p:nvSpPr>
          <p:cNvPr id="8" name="TextBox 7">
            <a:extLst>
              <a:ext uri="{FF2B5EF4-FFF2-40B4-BE49-F238E27FC236}">
                <a16:creationId xmlns:a16="http://schemas.microsoft.com/office/drawing/2014/main" id="{E7AAE7EF-4CF6-4BA0-BF1D-4082F55B6AE1}"/>
              </a:ext>
            </a:extLst>
          </p:cNvPr>
          <p:cNvSpPr txBox="1"/>
          <p:nvPr/>
        </p:nvSpPr>
        <p:spPr>
          <a:xfrm>
            <a:off x="105522" y="2059500"/>
            <a:ext cx="6277196" cy="2862322"/>
          </a:xfrm>
          <a:prstGeom prst="rect">
            <a:avLst/>
          </a:prstGeom>
          <a:noFill/>
        </p:spPr>
        <p:txBody>
          <a:bodyPr wrap="square" rtlCol="0">
            <a:spAutoFit/>
          </a:bodyPr>
          <a:lstStyle/>
          <a:p>
            <a:r>
              <a:rPr lang="en-GB" b="1" dirty="0">
                <a:solidFill>
                  <a:srgbClr val="002060"/>
                </a:solidFill>
                <a:latin typeface="Twinkl Precursive" panose="02000000000000000000" pitchFamily="2" charset="0"/>
              </a:rPr>
              <a:t>I have seen such a shift in Sonny’s attitude towards school. He is always smiley, always ready to have a joke and has been getting stuck in with his work with no problem at all. I am especially loving his enthusiasm in Maths now that we have moved on to the four operations! I am very proud of the turn around you have shown, Sonny. Well done!</a:t>
            </a:r>
          </a:p>
        </p:txBody>
      </p:sp>
    </p:spTree>
    <p:extLst>
      <p:ext uri="{BB962C8B-B14F-4D97-AF65-F5344CB8AC3E}">
        <p14:creationId xmlns:p14="http://schemas.microsoft.com/office/powerpoint/2010/main" val="3991659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Twinkl Precursive" panose="02000000000000000000" pitchFamily="2"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pic>
        <p:nvPicPr>
          <p:cNvPr id="3" name="Picture Placeholder 2">
            <a:extLst>
              <a:ext uri="{FF2B5EF4-FFF2-40B4-BE49-F238E27FC236}">
                <a16:creationId xmlns:a16="http://schemas.microsoft.com/office/drawing/2014/main" id="{135216AD-7CC0-4541-A9D7-3C084DD69FFC}"/>
              </a:ext>
            </a:extLst>
          </p:cNvPr>
          <p:cNvPicPr>
            <a:picLocks noGrp="1" noChangeAspect="1"/>
          </p:cNvPicPr>
          <p:nvPr>
            <p:ph type="pic" sz="quarter" idx="13"/>
          </p:nvPr>
        </p:nvPicPr>
        <p:blipFill>
          <a:blip r:embed="rId2"/>
          <a:srcRect t="11366" b="11366"/>
          <a:stretch>
            <a:fillRect/>
          </a:stretch>
        </p:blipFill>
        <p:spPr>
          <a:xfrm rot="20744830">
            <a:off x="6390021" y="603842"/>
            <a:ext cx="7170798" cy="4899788"/>
          </a:xfrm>
          <a:prstGeom prst="rect">
            <a:avLst/>
          </a:prstGeom>
        </p:spPr>
      </p:pic>
      <p:sp>
        <p:nvSpPr>
          <p:cNvPr id="5" name="TextBox 4">
            <a:extLst>
              <a:ext uri="{FF2B5EF4-FFF2-40B4-BE49-F238E27FC236}">
                <a16:creationId xmlns:a16="http://schemas.microsoft.com/office/drawing/2014/main" id="{3EC9150A-5C22-442C-BC9A-6FD713B807C1}"/>
              </a:ext>
            </a:extLst>
          </p:cNvPr>
          <p:cNvSpPr txBox="1"/>
          <p:nvPr/>
        </p:nvSpPr>
        <p:spPr>
          <a:xfrm>
            <a:off x="0" y="2059500"/>
            <a:ext cx="6559826" cy="3416320"/>
          </a:xfrm>
          <a:prstGeom prst="rect">
            <a:avLst/>
          </a:prstGeom>
          <a:noFill/>
        </p:spPr>
        <p:txBody>
          <a:bodyPr wrap="square" rtlCol="0">
            <a:spAutoFit/>
          </a:bodyPr>
          <a:lstStyle/>
          <a:p>
            <a:r>
              <a:rPr lang="en-GB" b="1" dirty="0">
                <a:solidFill>
                  <a:srgbClr val="002060"/>
                </a:solidFill>
                <a:latin typeface="Twinkl Precursive" panose="02000000000000000000" pitchFamily="2" charset="0"/>
              </a:rPr>
              <a:t>Sophie is such a happy, smiley girl that radiates a positive energy within my classroom. She has been blowing me away with some of the amazing, higher-level vocabulary she comes up with in our English lessons, which I think she gains from her passion of reading. I know I can always rely on her to help me </a:t>
            </a:r>
            <a:r>
              <a:rPr lang="en-GB" b="1" dirty="0" err="1">
                <a:solidFill>
                  <a:srgbClr val="002060"/>
                </a:solidFill>
                <a:latin typeface="Twinkl Precursive" panose="02000000000000000000" pitchFamily="2" charset="0"/>
              </a:rPr>
              <a:t>uplevel</a:t>
            </a:r>
            <a:r>
              <a:rPr lang="en-GB" b="1" dirty="0">
                <a:solidFill>
                  <a:srgbClr val="002060"/>
                </a:solidFill>
                <a:latin typeface="Twinkl Precursive" panose="02000000000000000000" pitchFamily="2" charset="0"/>
              </a:rPr>
              <a:t> my modelled sentence, as well as inspire other children to do the same in their own work! Amazing job, Sophie. You truly are a Fantastic Falcon!</a:t>
            </a:r>
          </a:p>
        </p:txBody>
      </p:sp>
    </p:spTree>
    <p:extLst>
      <p:ext uri="{BB962C8B-B14F-4D97-AF65-F5344CB8AC3E}">
        <p14:creationId xmlns:p14="http://schemas.microsoft.com/office/powerpoint/2010/main" val="1568314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43084" y="954499"/>
            <a:ext cx="4827620" cy="700842"/>
          </a:xfrm>
        </p:spPr>
        <p:txBody>
          <a:bodyPr>
            <a:normAutofit fontScale="90000"/>
          </a:bodyPr>
          <a:lstStyle/>
          <a:p>
            <a:pPr algn="ctr"/>
            <a:r>
              <a:rPr lang="en-US" dirty="0">
                <a:latin typeface="Twinkl Precursive" panose="02000000000000000000" pitchFamily="2" charset="0"/>
              </a:rPr>
              <a:t>Our Swan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173399" y="2683322"/>
            <a:ext cx="8866999"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US" sz="2800" dirty="0">
              <a:latin typeface="Letterjoin-Air Plus 40" panose="02000805000000020003" pitchFamily="50" charset="0"/>
            </a:endParaRPr>
          </a:p>
        </p:txBody>
      </p:sp>
      <p:pic>
        <p:nvPicPr>
          <p:cNvPr id="7" name="Picture Placeholder 6">
            <a:extLst>
              <a:ext uri="{FF2B5EF4-FFF2-40B4-BE49-F238E27FC236}">
                <a16:creationId xmlns:a16="http://schemas.microsoft.com/office/drawing/2014/main" id="{9884E89F-E465-4993-9D74-F456156D229F}"/>
              </a:ext>
            </a:extLst>
          </p:cNvPr>
          <p:cNvPicPr>
            <a:picLocks noGrp="1" noChangeAspect="1"/>
          </p:cNvPicPr>
          <p:nvPr>
            <p:ph type="pic" sz="quarter" idx="13"/>
          </p:nvPr>
        </p:nvPicPr>
        <p:blipFill>
          <a:blip r:embed="rId2"/>
          <a:srcRect t="24191" b="24191"/>
          <a:stretch>
            <a:fillRect/>
          </a:stretch>
        </p:blipFill>
        <p:spPr>
          <a:xfrm rot="20745200">
            <a:off x="5287331" y="1639734"/>
            <a:ext cx="6787885" cy="4638145"/>
          </a:xfrm>
          <a:prstGeom prst="rect">
            <a:avLst/>
          </a:prstGeom>
        </p:spPr>
      </p:pic>
      <p:sp>
        <p:nvSpPr>
          <p:cNvPr id="3" name="Rectangle 2">
            <a:extLst>
              <a:ext uri="{FF2B5EF4-FFF2-40B4-BE49-F238E27FC236}">
                <a16:creationId xmlns:a16="http://schemas.microsoft.com/office/drawing/2014/main" id="{EA77ADC3-7BFD-4DC0-B56E-DF325A9DDA39}"/>
              </a:ext>
            </a:extLst>
          </p:cNvPr>
          <p:cNvSpPr/>
          <p:nvPr/>
        </p:nvSpPr>
        <p:spPr>
          <a:xfrm>
            <a:off x="266840" y="2564868"/>
            <a:ext cx="6096000" cy="646331"/>
          </a:xfrm>
          <a:prstGeom prst="rect">
            <a:avLst/>
          </a:prstGeom>
        </p:spPr>
        <p:txBody>
          <a:bodyPr>
            <a:spAutoFit/>
          </a:bodyPr>
          <a:lstStyle/>
          <a:p>
            <a:br>
              <a:rPr lang="en-GB" dirty="0"/>
            </a:br>
            <a:endParaRPr lang="en-GB" dirty="0"/>
          </a:p>
        </p:txBody>
      </p:sp>
      <p:sp>
        <p:nvSpPr>
          <p:cNvPr id="5" name="TextBox 4">
            <a:extLst>
              <a:ext uri="{FF2B5EF4-FFF2-40B4-BE49-F238E27FC236}">
                <a16:creationId xmlns:a16="http://schemas.microsoft.com/office/drawing/2014/main" id="{82879D8B-D9E7-4FD1-898C-135216CC9A2E}"/>
              </a:ext>
            </a:extLst>
          </p:cNvPr>
          <p:cNvSpPr txBox="1"/>
          <p:nvPr/>
        </p:nvSpPr>
        <p:spPr>
          <a:xfrm>
            <a:off x="95757" y="1826493"/>
            <a:ext cx="5523165" cy="5016758"/>
          </a:xfrm>
          <a:prstGeom prst="rect">
            <a:avLst/>
          </a:prstGeom>
          <a:noFill/>
        </p:spPr>
        <p:txBody>
          <a:bodyPr wrap="square" rtlCol="0">
            <a:spAutoFit/>
          </a:bodyPr>
          <a:lstStyle/>
          <a:p>
            <a:r>
              <a:rPr lang="en-GB" sz="2000" b="1" dirty="0">
                <a:solidFill>
                  <a:srgbClr val="000000"/>
                </a:solidFill>
                <a:latin typeface="Twinkl Precursive" panose="02000000000000000000" pitchFamily="2" charset="0"/>
              </a:rPr>
              <a:t>Cory and Theo are heroes this week for their hard-working ethic and commitment to their learning. These boys are always putting their hand up to contribute ideas in class and have produced some wonderful work because of this. They are also such lovely boys to chat to, and they love giving updates about what’s going on in the gaming world during morning check-in. Boys, I’m so lucky you’re part of team swan this year - you’re both fabulous!</a:t>
            </a:r>
          </a:p>
        </p:txBody>
      </p:sp>
    </p:spTree>
    <p:extLst>
      <p:ext uri="{BB962C8B-B14F-4D97-AF65-F5344CB8AC3E}">
        <p14:creationId xmlns:p14="http://schemas.microsoft.com/office/powerpoint/2010/main" val="15292542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79195BEB-A072-45D8-848D-E8CA744F9022}"/>
              </a:ext>
            </a:extLst>
          </p:cNvPr>
          <p:cNvSpPr>
            <a:spLocks noGrp="1"/>
          </p:cNvSpPr>
          <p:nvPr>
            <p:ph type="title"/>
          </p:nvPr>
        </p:nvSpPr>
        <p:spPr>
          <a:xfrm rot="21180113">
            <a:off x="166606" y="1079440"/>
            <a:ext cx="4593077" cy="734415"/>
          </a:xfrm>
        </p:spPr>
        <p:txBody>
          <a:bodyPr>
            <a:noAutofit/>
          </a:bodyPr>
          <a:lstStyle/>
          <a:p>
            <a:pPr algn="ctr"/>
            <a:r>
              <a:rPr lang="en-US" sz="2800" dirty="0">
                <a:latin typeface="Letter-join Air Plus 40" panose="02000805000000020003" pitchFamily="50" charset="0"/>
              </a:rPr>
              <a:t>Class Attendance winners</a:t>
            </a:r>
          </a:p>
        </p:txBody>
      </p:sp>
      <p:sp>
        <p:nvSpPr>
          <p:cNvPr id="6" name="Text Placeholder 5">
            <a:extLst>
              <a:ext uri="{FF2B5EF4-FFF2-40B4-BE49-F238E27FC236}">
                <a16:creationId xmlns:a16="http://schemas.microsoft.com/office/drawing/2014/main" id="{FE58025A-9737-434D-AE90-0CC9E7990286}"/>
              </a:ext>
            </a:extLst>
          </p:cNvPr>
          <p:cNvSpPr>
            <a:spLocks noGrp="1"/>
          </p:cNvSpPr>
          <p:nvPr>
            <p:ph type="body" sz="quarter" idx="13"/>
          </p:nvPr>
        </p:nvSpPr>
        <p:spPr>
          <a:xfrm>
            <a:off x="281145" y="2258595"/>
            <a:ext cx="5710582" cy="3561695"/>
          </a:xfrm>
        </p:spPr>
        <p:txBody>
          <a:bodyPr>
            <a:noAutofit/>
          </a:bodyPr>
          <a:lstStyle/>
          <a:p>
            <a:pPr marL="0" indent="0">
              <a:buNone/>
            </a:pPr>
            <a:endParaRPr lang="en-US" sz="2800" dirty="0">
              <a:latin typeface="Letter-join Air Plus 40" panose="02000805000000020003" pitchFamily="50" charset="0"/>
            </a:endParaRPr>
          </a:p>
        </p:txBody>
      </p:sp>
      <p:sp>
        <p:nvSpPr>
          <p:cNvPr id="3" name="Footer Placeholder 2">
            <a:extLst>
              <a:ext uri="{FF2B5EF4-FFF2-40B4-BE49-F238E27FC236}">
                <a16:creationId xmlns:a16="http://schemas.microsoft.com/office/drawing/2014/main" id="{576FC602-D83F-41B2-AE0B-E9BF4B9D7335}"/>
              </a:ext>
            </a:extLst>
          </p:cNvPr>
          <p:cNvSpPr>
            <a:spLocks noGrp="1"/>
          </p:cNvSpPr>
          <p:nvPr>
            <p:ph type="ftr" sz="quarter" idx="11"/>
          </p:nvPr>
        </p:nvSpPr>
        <p:spPr/>
        <p:txBody>
          <a:bodyPr/>
          <a:lstStyle/>
          <a:p>
            <a:endParaRPr lang="en-US" dirty="0"/>
          </a:p>
        </p:txBody>
      </p:sp>
      <p:sp>
        <p:nvSpPr>
          <p:cNvPr id="7" name="TextBox 6">
            <a:extLst>
              <a:ext uri="{FF2B5EF4-FFF2-40B4-BE49-F238E27FC236}">
                <a16:creationId xmlns:a16="http://schemas.microsoft.com/office/drawing/2014/main" id="{242F8F39-3AEE-4C44-9249-CC2056223162}"/>
              </a:ext>
            </a:extLst>
          </p:cNvPr>
          <p:cNvSpPr txBox="1"/>
          <p:nvPr/>
        </p:nvSpPr>
        <p:spPr>
          <a:xfrm>
            <a:off x="0" y="3024657"/>
            <a:ext cx="6347791" cy="2400657"/>
          </a:xfrm>
          <a:prstGeom prst="rect">
            <a:avLst/>
          </a:prstGeom>
          <a:noFill/>
        </p:spPr>
        <p:txBody>
          <a:bodyPr wrap="square" rtlCol="0">
            <a:spAutoFit/>
          </a:bodyPr>
          <a:lstStyle/>
          <a:p>
            <a:pPr algn="ctr"/>
            <a:r>
              <a:rPr lang="en-GB" sz="3000" b="1" dirty="0">
                <a:latin typeface="Twinkl Precursive" panose="02000000000000000000" pitchFamily="2" charset="0"/>
              </a:rPr>
              <a:t>This week’s winners with 97.7% are Kingfisher class! Well done Kingfishers</a:t>
            </a:r>
            <a:r>
              <a:rPr lang="en-GB" sz="3000" dirty="0">
                <a:latin typeface="Letter-join Air No-lead 40" panose="02000805000000020003" pitchFamily="50" charset="0"/>
              </a:rPr>
              <a:t>!</a:t>
            </a:r>
          </a:p>
          <a:p>
            <a:pPr algn="ctr"/>
            <a:endParaRPr lang="en-GB" sz="3000" dirty="0">
              <a:latin typeface="Letter-join Air No-lead 40" panose="02000805000000020003" pitchFamily="50" charset="0"/>
            </a:endParaRPr>
          </a:p>
        </p:txBody>
      </p:sp>
      <p:pic>
        <p:nvPicPr>
          <p:cNvPr id="4" name="Picture 3">
            <a:extLst>
              <a:ext uri="{FF2B5EF4-FFF2-40B4-BE49-F238E27FC236}">
                <a16:creationId xmlns:a16="http://schemas.microsoft.com/office/drawing/2014/main" id="{2F2F9E2F-D9FA-45E5-A750-5EBAC183E027}"/>
              </a:ext>
            </a:extLst>
          </p:cNvPr>
          <p:cNvPicPr>
            <a:picLocks noChangeAspect="1"/>
          </p:cNvPicPr>
          <p:nvPr/>
        </p:nvPicPr>
        <p:blipFill>
          <a:blip r:embed="rId2"/>
          <a:stretch>
            <a:fillRect/>
          </a:stretch>
        </p:blipFill>
        <p:spPr>
          <a:xfrm rot="713762">
            <a:off x="6703846" y="596016"/>
            <a:ext cx="4254358" cy="4624691"/>
          </a:xfrm>
          <a:prstGeom prst="rect">
            <a:avLst/>
          </a:prstGeom>
        </p:spPr>
      </p:pic>
    </p:spTree>
    <p:extLst>
      <p:ext uri="{BB962C8B-B14F-4D97-AF65-F5344CB8AC3E}">
        <p14:creationId xmlns:p14="http://schemas.microsoft.com/office/powerpoint/2010/main" val="4092516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FF30D66-B7F2-499D-85F4-6D2929B7D621}"/>
              </a:ext>
            </a:extLst>
          </p:cNvPr>
          <p:cNvSpPr>
            <a:spLocks noGrp="1"/>
          </p:cNvSpPr>
          <p:nvPr>
            <p:ph type="ftr" sz="quarter" idx="11"/>
          </p:nvPr>
        </p:nvSpPr>
        <p:spPr/>
        <p:txBody>
          <a:bodyPr/>
          <a:lstStyle/>
          <a:p>
            <a:r>
              <a:rPr lang="en-US" noProof="0"/>
              <a:t>ADD A FOOTER</a:t>
            </a:r>
            <a:endParaRPr lang="en-US" noProof="0" dirty="0"/>
          </a:p>
        </p:txBody>
      </p:sp>
      <p:sp>
        <p:nvSpPr>
          <p:cNvPr id="4" name="Slide Number Placeholder 3">
            <a:extLst>
              <a:ext uri="{FF2B5EF4-FFF2-40B4-BE49-F238E27FC236}">
                <a16:creationId xmlns:a16="http://schemas.microsoft.com/office/drawing/2014/main" id="{C64BA026-A250-4C74-A19D-417644A7CB5C}"/>
              </a:ext>
            </a:extLst>
          </p:cNvPr>
          <p:cNvSpPr>
            <a:spLocks noGrp="1"/>
          </p:cNvSpPr>
          <p:nvPr>
            <p:ph type="sldNum" sz="quarter" idx="12"/>
          </p:nvPr>
        </p:nvSpPr>
        <p:spPr/>
        <p:txBody>
          <a:bodyPr/>
          <a:lstStyle/>
          <a:p>
            <a:fld id="{98C0CDE5-970C-4CC4-BF43-0DA127E73E82}" type="slidenum">
              <a:rPr lang="en-US" noProof="0" smtClean="0"/>
              <a:t>21</a:t>
            </a:fld>
            <a:endParaRPr lang="en-US" noProof="0" dirty="0"/>
          </a:p>
        </p:txBody>
      </p:sp>
      <p:sp>
        <p:nvSpPr>
          <p:cNvPr id="5" name="Media Placeholder 4">
            <a:extLst>
              <a:ext uri="{FF2B5EF4-FFF2-40B4-BE49-F238E27FC236}">
                <a16:creationId xmlns:a16="http://schemas.microsoft.com/office/drawing/2014/main" id="{8826F1EE-ADC3-4D71-81FD-1A38A0881423}"/>
              </a:ext>
            </a:extLst>
          </p:cNvPr>
          <p:cNvSpPr>
            <a:spLocks noGrp="1"/>
          </p:cNvSpPr>
          <p:nvPr>
            <p:ph type="media" sz="quarter" idx="13"/>
          </p:nvPr>
        </p:nvSpPr>
        <p:spPr/>
      </p:sp>
      <p:sp>
        <p:nvSpPr>
          <p:cNvPr id="6" name="TextBox 5">
            <a:extLst>
              <a:ext uri="{FF2B5EF4-FFF2-40B4-BE49-F238E27FC236}">
                <a16:creationId xmlns:a16="http://schemas.microsoft.com/office/drawing/2014/main" id="{34C6C0FB-E504-485A-8F03-6038D00B91B5}"/>
              </a:ext>
            </a:extLst>
          </p:cNvPr>
          <p:cNvSpPr txBox="1"/>
          <p:nvPr/>
        </p:nvSpPr>
        <p:spPr>
          <a:xfrm>
            <a:off x="2040835" y="1510748"/>
            <a:ext cx="8110330" cy="4154984"/>
          </a:xfrm>
          <a:prstGeom prst="rect">
            <a:avLst/>
          </a:prstGeom>
          <a:noFill/>
        </p:spPr>
        <p:txBody>
          <a:bodyPr wrap="square" rtlCol="0">
            <a:spAutoFit/>
          </a:bodyPr>
          <a:lstStyle/>
          <a:p>
            <a:pPr algn="ctr"/>
            <a:r>
              <a:rPr lang="en-US" sz="4400" b="1" dirty="0">
                <a:latin typeface="Twinkl Precursive" panose="02000000000000000000" pitchFamily="2" charset="0"/>
              </a:rPr>
              <a:t>Well done to our fabulous heroes.</a:t>
            </a:r>
          </a:p>
          <a:p>
            <a:pPr algn="ctr"/>
            <a:r>
              <a:rPr lang="en-US" sz="4400" b="1" dirty="0">
                <a:latin typeface="Twinkl Precursive" panose="02000000000000000000" pitchFamily="2" charset="0"/>
              </a:rPr>
              <a:t> You make us so proud everyday.</a:t>
            </a:r>
          </a:p>
          <a:p>
            <a:pPr algn="ctr"/>
            <a:r>
              <a:rPr lang="en-US" sz="4400" b="1" dirty="0">
                <a:latin typeface="Twinkl Precursive" panose="02000000000000000000" pitchFamily="2" charset="0"/>
              </a:rPr>
              <a:t>Have the best weekend everyone!</a:t>
            </a:r>
            <a:endParaRPr lang="en-GB" sz="4400" b="1" dirty="0">
              <a:latin typeface="Twinkl Precursive" panose="02000000000000000000" pitchFamily="2" charset="0"/>
            </a:endParaRPr>
          </a:p>
        </p:txBody>
      </p:sp>
    </p:spTree>
    <p:extLst>
      <p:ext uri="{BB962C8B-B14F-4D97-AF65-F5344CB8AC3E}">
        <p14:creationId xmlns:p14="http://schemas.microsoft.com/office/powerpoint/2010/main" val="2395422966"/>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5EE5440-5A1F-438E-9118-BE5E33F9727E}">
  <ds:schemaRefs>
    <ds:schemaRef ds:uri="http://schemas.microsoft.com/sharepoint/v3/contenttype/forms"/>
  </ds:schemaRefs>
</ds:datastoreItem>
</file>

<file path=customXml/itemProps3.xml><?xml version="1.0" encoding="utf-8"?>
<ds:datastoreItem xmlns:ds="http://schemas.openxmlformats.org/officeDocument/2006/customXml" ds:itemID="{BEF6C8FF-3D90-457B-9108-406F928CD7CB}">
  <ds:schemaRefs>
    <ds:schemaRef ds:uri="http://schemas.microsoft.com/office/2006/documentManagement/types"/>
    <ds:schemaRef ds:uri="71af3243-3dd4-4a8d-8c0d-dd76da1f02a5"/>
    <ds:schemaRef ds:uri="http://purl.org/dc/dcmitype/"/>
    <ds:schemaRef ds:uri="http://schemas.openxmlformats.org/package/2006/metadata/core-properties"/>
    <ds:schemaRef ds:uri="http://schemas.microsoft.com/office/2006/metadata/properties"/>
    <ds:schemaRef ds:uri="http://purl.org/dc/terms/"/>
    <ds:schemaRef ds:uri="http://purl.org/dc/elements/1.1/"/>
    <ds:schemaRef ds:uri="http://schemas.microsoft.com/office/infopath/2007/PartnerControls"/>
    <ds:schemaRef ds:uri="16c05727-aa75-4e4a-9b5f-8a80a1165891"/>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1568</Words>
  <Application>Microsoft Office PowerPoint</Application>
  <PresentationFormat>Widescreen</PresentationFormat>
  <Paragraphs>71</Paragraphs>
  <Slides>21</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Arial</vt:lpstr>
      <vt:lpstr>Calibri</vt:lpstr>
      <vt:lpstr>Comic Sans MS</vt:lpstr>
      <vt:lpstr>Franklin Gothic Book</vt:lpstr>
      <vt:lpstr>Letter-join Air No-lead 40</vt:lpstr>
      <vt:lpstr>Letter-join Air Plus 40</vt:lpstr>
      <vt:lpstr>Letter-join Print Plus 4</vt:lpstr>
      <vt:lpstr>Letterjoin-Air Plus 40</vt:lpstr>
      <vt:lpstr>Twinkl Precursive</vt:lpstr>
      <vt:lpstr>Office Theme</vt:lpstr>
      <vt:lpstr>Holly Hill Heroes Assembly </vt:lpstr>
      <vt:lpstr>Our Cygnets Hero</vt:lpstr>
      <vt:lpstr>Cygnets hero</vt:lpstr>
      <vt:lpstr>Our Cygnets Hero</vt:lpstr>
      <vt:lpstr>Our Cygnets Hero</vt:lpstr>
      <vt:lpstr>Our Puffin Hero</vt:lpstr>
      <vt:lpstr>Our Puffin Hero</vt:lpstr>
      <vt:lpstr>Our Wren Hero</vt:lpstr>
      <vt:lpstr>Our Wren Hero</vt:lpstr>
      <vt:lpstr>Our Woodpecker Hero</vt:lpstr>
      <vt:lpstr>Our Woodpecker Hero</vt:lpstr>
      <vt:lpstr>Kingfisher Heroes</vt:lpstr>
      <vt:lpstr>Our Dove Heroes</vt:lpstr>
      <vt:lpstr>Our Swallow Hero</vt:lpstr>
      <vt:lpstr>Our Swallow Hero</vt:lpstr>
      <vt:lpstr>Owl Heroes</vt:lpstr>
      <vt:lpstr>Our Falcon Hero</vt:lpstr>
      <vt:lpstr>Our Falcon Hero</vt:lpstr>
      <vt:lpstr>Our Swan Heroes</vt:lpstr>
      <vt:lpstr>Class Attendance winners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2025-09-26T10:32:19Z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