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5"/>
  </p:notesMasterIdLst>
  <p:handoutMasterIdLst>
    <p:handoutMasterId r:id="rId26"/>
  </p:handoutMasterIdLst>
  <p:sldIdLst>
    <p:sldId id="256" r:id="rId5"/>
    <p:sldId id="257" r:id="rId6"/>
    <p:sldId id="301" r:id="rId7"/>
    <p:sldId id="335" r:id="rId8"/>
    <p:sldId id="321" r:id="rId9"/>
    <p:sldId id="323" r:id="rId10"/>
    <p:sldId id="341" r:id="rId11"/>
    <p:sldId id="325" r:id="rId12"/>
    <p:sldId id="312" r:id="rId13"/>
    <p:sldId id="346" r:id="rId14"/>
    <p:sldId id="278" r:id="rId15"/>
    <p:sldId id="344" r:id="rId16"/>
    <p:sldId id="338" r:id="rId17"/>
    <p:sldId id="339" r:id="rId18"/>
    <p:sldId id="292" r:id="rId19"/>
    <p:sldId id="343" r:id="rId20"/>
    <p:sldId id="348" r:id="rId21"/>
    <p:sldId id="347" r:id="rId22"/>
    <p:sldId id="317" r:id="rId23"/>
    <p:sldId id="272"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88" autoAdjust="0"/>
    <p:restoredTop sz="94712" autoAdjust="0"/>
  </p:normalViewPr>
  <p:slideViewPr>
    <p:cSldViewPr snapToGrid="0">
      <p:cViewPr varScale="1">
        <p:scale>
          <a:sx n="65" d="100"/>
          <a:sy n="65" d="100"/>
        </p:scale>
        <p:origin x="810" y="60"/>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12/17/2025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12/17/2025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Christmas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B5968FB6-E322-480C-88D2-0E5B4C1B6E9A}"/>
              </a:ext>
            </a:extLst>
          </p:cNvPr>
          <p:cNvSpPr/>
          <p:nvPr/>
        </p:nvSpPr>
        <p:spPr>
          <a:xfrm>
            <a:off x="386000" y="2309629"/>
            <a:ext cx="7074974" cy="923330"/>
          </a:xfrm>
          <a:prstGeom prst="rect">
            <a:avLst/>
          </a:prstGeom>
        </p:spPr>
        <p:txBody>
          <a:bodyPr wrap="square">
            <a:spAutoFit/>
          </a:bodyPr>
          <a:lstStyle/>
          <a:p>
            <a:pPr fontAlgn="base"/>
            <a:br>
              <a:rPr lang="en-GB" dirty="0">
                <a:solidFill>
                  <a:srgbClr val="000000"/>
                </a:solidFill>
                <a:latin typeface="Aptos"/>
              </a:rPr>
            </a:br>
            <a:br>
              <a:rPr lang="en-GB" dirty="0">
                <a:solidFill>
                  <a:srgbClr val="000000"/>
                </a:solidFill>
                <a:latin typeface="Segoe UI" panose="020B0502040204020203" pitchFamily="34" charset="0"/>
              </a:rPr>
            </a:br>
            <a:endParaRPr lang="en-GB" dirty="0"/>
          </a:p>
        </p:txBody>
      </p:sp>
      <p:sp>
        <p:nvSpPr>
          <p:cNvPr id="10" name="TextBox 9">
            <a:extLst>
              <a:ext uri="{FF2B5EF4-FFF2-40B4-BE49-F238E27FC236}">
                <a16:creationId xmlns:a16="http://schemas.microsoft.com/office/drawing/2014/main" id="{E3EF29D8-64DD-E385-FFE7-677FB25F4B97}"/>
              </a:ext>
            </a:extLst>
          </p:cNvPr>
          <p:cNvSpPr txBox="1"/>
          <p:nvPr/>
        </p:nvSpPr>
        <p:spPr>
          <a:xfrm>
            <a:off x="252386" y="2513378"/>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5" name="TextBox 4">
            <a:extLst>
              <a:ext uri="{FF2B5EF4-FFF2-40B4-BE49-F238E27FC236}">
                <a16:creationId xmlns:a16="http://schemas.microsoft.com/office/drawing/2014/main" id="{37676383-75C0-7E26-5883-232C7C28F354}"/>
              </a:ext>
            </a:extLst>
          </p:cNvPr>
          <p:cNvSpPr txBox="1"/>
          <p:nvPr/>
        </p:nvSpPr>
        <p:spPr>
          <a:xfrm>
            <a:off x="242361" y="2309629"/>
            <a:ext cx="6127954" cy="2862322"/>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52049CBC-0A46-8612-CDB6-D94F893BF7CC}"/>
              </a:ext>
            </a:extLst>
          </p:cNvPr>
          <p:cNvSpPr txBox="1"/>
          <p:nvPr/>
        </p:nvSpPr>
        <p:spPr>
          <a:xfrm>
            <a:off x="-169375" y="3526464"/>
            <a:ext cx="6127954" cy="1200329"/>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1" name="TextBox 10">
            <a:extLst>
              <a:ext uri="{FF2B5EF4-FFF2-40B4-BE49-F238E27FC236}">
                <a16:creationId xmlns:a16="http://schemas.microsoft.com/office/drawing/2014/main" id="{C29D6555-A2C5-A7A5-76E5-2C81BE6E82D7}"/>
              </a:ext>
            </a:extLst>
          </p:cNvPr>
          <p:cNvSpPr txBox="1"/>
          <p:nvPr/>
        </p:nvSpPr>
        <p:spPr>
          <a:xfrm>
            <a:off x="236581" y="2326136"/>
            <a:ext cx="7368032" cy="4955203"/>
          </a:xfrm>
          <a:prstGeom prst="rect">
            <a:avLst/>
          </a:prstGeom>
          <a:noFill/>
        </p:spPr>
        <p:txBody>
          <a:bodyPr wrap="square">
            <a:spAutoFit/>
          </a:bodyPr>
          <a:lstStyle/>
          <a:p>
            <a:pPr algn="l" fontAlgn="base">
              <a:buNone/>
            </a:pPr>
            <a:r>
              <a:rPr lang="en-GB" sz="2000" b="0" i="0" dirty="0">
                <a:solidFill>
                  <a:srgbClr val="000000"/>
                </a:solidFill>
                <a:effectLst/>
                <a:latin typeface="Letter-join Air No-lead 40" panose="02000805000000020003" pitchFamily="50" charset="0"/>
              </a:rPr>
              <a:t>Our Christmas heroes are children that have shown true Christmas spirit.</a:t>
            </a:r>
            <a:br>
              <a:rPr lang="en-GB" sz="2000" b="0" i="0" dirty="0">
                <a:solidFill>
                  <a:srgbClr val="000000"/>
                </a:solidFill>
                <a:effectLst/>
                <a:latin typeface="Letter-join Air No-lead 40" panose="02000805000000020003" pitchFamily="50" charset="0"/>
              </a:rPr>
            </a:br>
            <a:endParaRPr lang="en-GB" sz="2000" b="0" i="0" dirty="0">
              <a:solidFill>
                <a:srgbClr val="000000"/>
              </a:solidFill>
              <a:effectLst/>
              <a:latin typeface="Letter-join Air No-lead 40" panose="02000805000000020003" pitchFamily="50" charset="0"/>
            </a:endParaRPr>
          </a:p>
          <a:p>
            <a:pPr algn="l" fontAlgn="base">
              <a:buNone/>
            </a:pPr>
            <a:r>
              <a:rPr lang="en-GB" sz="2000" b="0" i="0" dirty="0">
                <a:solidFill>
                  <a:srgbClr val="000000"/>
                </a:solidFill>
                <a:effectLst/>
                <a:latin typeface="Letter-join Air No-lead 40" panose="02000805000000020003" pitchFamily="50" charset="0"/>
              </a:rPr>
              <a:t>Our first hero is Carter who just has been so excited all week</a:t>
            </a:r>
            <a:r>
              <a:rPr lang="en-GB" sz="2000" dirty="0">
                <a:solidFill>
                  <a:srgbClr val="000000"/>
                </a:solidFill>
                <a:latin typeface="Letter-join Air No-lead 40" panose="02000805000000020003" pitchFamily="50" charset="0"/>
              </a:rPr>
              <a:t>. I</a:t>
            </a:r>
            <a:r>
              <a:rPr lang="en-GB" sz="2000" b="0" i="0" dirty="0">
                <a:solidFill>
                  <a:srgbClr val="000000"/>
                </a:solidFill>
                <a:effectLst/>
                <a:latin typeface="Letter-join Air No-lead 40" panose="02000805000000020003" pitchFamily="50" charset="0"/>
              </a:rPr>
              <a:t>t really is infectious and makes everyone smile. From exclaiming “Oh Baby Jesus” to Reverend Lee, when she visited to share the Christmas story, to his amazing dance moves at the Christmas party. There were gingerbread men in the water and Carter loved this and has thrown himself into the Christmas excitement! Carter is always enthusiastic about everything, and openly shows his excitement - two of his favourite things </a:t>
            </a:r>
            <a:r>
              <a:rPr lang="en-GB" sz="2000" dirty="0">
                <a:solidFill>
                  <a:srgbClr val="000000"/>
                </a:solidFill>
                <a:latin typeface="Letter-join Air No-lead 40" panose="02000805000000020003" pitchFamily="50" charset="0"/>
              </a:rPr>
              <a:t>being</a:t>
            </a:r>
            <a:r>
              <a:rPr lang="en-GB" sz="2000" b="0" i="0" dirty="0">
                <a:solidFill>
                  <a:srgbClr val="000000"/>
                </a:solidFill>
                <a:effectLst/>
                <a:latin typeface="Letter-join Air No-lead 40" panose="02000805000000020003" pitchFamily="50" charset="0"/>
              </a:rPr>
              <a:t> phonics and handwriting. Keep smiling and sharing your excitement Carter - we are really proud of you.</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4" name="Picture 13" descr="A child standing on carpet&#10;&#10;AI-generated content may be incorrect.">
            <a:extLst>
              <a:ext uri="{FF2B5EF4-FFF2-40B4-BE49-F238E27FC236}">
                <a16:creationId xmlns:a16="http://schemas.microsoft.com/office/drawing/2014/main" id="{8336F4BD-A605-8F97-B158-5C14726EEE09}"/>
              </a:ext>
            </a:extLst>
          </p:cNvPr>
          <p:cNvPicPr>
            <a:picLocks noChangeAspect="1"/>
          </p:cNvPicPr>
          <p:nvPr/>
        </p:nvPicPr>
        <p:blipFill>
          <a:blip r:embed="rId2"/>
          <a:stretch>
            <a:fillRect/>
          </a:stretch>
        </p:blipFill>
        <p:spPr>
          <a:xfrm>
            <a:off x="7434056" y="415034"/>
            <a:ext cx="2295845" cy="3639058"/>
          </a:xfrm>
          <a:prstGeom prst="rect">
            <a:avLst/>
          </a:prstGeom>
        </p:spPr>
      </p:pic>
      <p:pic>
        <p:nvPicPr>
          <p:cNvPr id="16" name="Picture 15" descr="A child in a red blanket&#10;&#10;AI-generated content may be incorrect.">
            <a:extLst>
              <a:ext uri="{FF2B5EF4-FFF2-40B4-BE49-F238E27FC236}">
                <a16:creationId xmlns:a16="http://schemas.microsoft.com/office/drawing/2014/main" id="{1347105E-5E90-8702-16FD-10647CE22532}"/>
              </a:ext>
            </a:extLst>
          </p:cNvPr>
          <p:cNvPicPr>
            <a:picLocks noChangeAspect="1"/>
          </p:cNvPicPr>
          <p:nvPr/>
        </p:nvPicPr>
        <p:blipFill>
          <a:blip r:embed="rId3"/>
          <a:stretch>
            <a:fillRect/>
          </a:stretch>
        </p:blipFill>
        <p:spPr>
          <a:xfrm>
            <a:off x="9005979" y="3436259"/>
            <a:ext cx="2930916" cy="3210051"/>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2E4A0362-0E7E-FAF8-4B2F-F703A96D03F0}"/>
              </a:ext>
            </a:extLst>
          </p:cNvPr>
          <p:cNvSpPr txBox="1"/>
          <p:nvPr/>
        </p:nvSpPr>
        <p:spPr>
          <a:xfrm>
            <a:off x="314691" y="2538753"/>
            <a:ext cx="6823527" cy="1200329"/>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477723BF-20F4-B652-3DC6-93CF113A9087}"/>
              </a:ext>
            </a:extLst>
          </p:cNvPr>
          <p:cNvSpPr txBox="1"/>
          <p:nvPr/>
        </p:nvSpPr>
        <p:spPr>
          <a:xfrm>
            <a:off x="236581" y="2364462"/>
            <a:ext cx="6127954" cy="4493538"/>
          </a:xfrm>
          <a:prstGeom prst="rect">
            <a:avLst/>
          </a:prstGeom>
          <a:noFill/>
        </p:spPr>
        <p:txBody>
          <a:bodyPr wrap="square">
            <a:spAutoFit/>
          </a:bodyPr>
          <a:lstStyle/>
          <a:p>
            <a:pPr algn="l" fontAlgn="base">
              <a:buNone/>
            </a:pPr>
            <a:r>
              <a:rPr lang="en-GB" sz="2200" b="0" i="0" dirty="0">
                <a:solidFill>
                  <a:srgbClr val="000000"/>
                </a:solidFill>
                <a:effectLst/>
                <a:latin typeface="Letter-join Air No-lead 40" panose="02000805000000020003" pitchFamily="50" charset="0"/>
              </a:rPr>
              <a:t>Our second hero is Annabel. She has loved all of the Christmas crafts and spent a long time making sure her Christmas hat was just right for the party.  She loved seeing Santa and her face lit up the whole grotto with Christmas magic.  In the spirit of Christmas she helped other children with their crafts.  She loved using the coloured water on the cotton pads to create baubles</a:t>
            </a:r>
            <a:r>
              <a:rPr lang="en-GB" sz="2200" dirty="0">
                <a:solidFill>
                  <a:srgbClr val="000000"/>
                </a:solidFill>
                <a:latin typeface="Letter-join Air No-lead 40" panose="02000805000000020003" pitchFamily="50" charset="0"/>
              </a:rPr>
              <a:t>. H</a:t>
            </a:r>
            <a:r>
              <a:rPr lang="en-GB" sz="2200" b="0" i="0" dirty="0">
                <a:solidFill>
                  <a:srgbClr val="000000"/>
                </a:solidFill>
                <a:effectLst/>
                <a:latin typeface="Letter-join Air No-lead 40" panose="02000805000000020003" pitchFamily="50" charset="0"/>
              </a:rPr>
              <a:t>er confidence is growing all the time and she happily plays independently</a:t>
            </a:r>
            <a:r>
              <a:rPr lang="en-GB" sz="2200" dirty="0">
                <a:solidFill>
                  <a:srgbClr val="000000"/>
                </a:solidFill>
                <a:latin typeface="Letter-join Air No-lead 40" panose="02000805000000020003" pitchFamily="50" charset="0"/>
              </a:rPr>
              <a:t> - </a:t>
            </a:r>
            <a:r>
              <a:rPr lang="en-GB" sz="2200" b="0" i="0" dirty="0">
                <a:solidFill>
                  <a:srgbClr val="000000"/>
                </a:solidFill>
                <a:effectLst/>
                <a:latin typeface="Letter-join Air No-lead 40" panose="02000805000000020003" pitchFamily="50" charset="0"/>
              </a:rPr>
              <a:t>we are so proud of you Annabel.</a:t>
            </a:r>
          </a:p>
        </p:txBody>
      </p:sp>
      <p:pic>
        <p:nvPicPr>
          <p:cNvPr id="12" name="Picture 11" descr="A child holding a balloon&#10;&#10;AI-generated content may be incorrect.">
            <a:extLst>
              <a:ext uri="{FF2B5EF4-FFF2-40B4-BE49-F238E27FC236}">
                <a16:creationId xmlns:a16="http://schemas.microsoft.com/office/drawing/2014/main" id="{A173CC03-773A-69D2-769E-62BDE154CEC2}"/>
              </a:ext>
            </a:extLst>
          </p:cNvPr>
          <p:cNvPicPr>
            <a:picLocks noChangeAspect="1"/>
          </p:cNvPicPr>
          <p:nvPr/>
        </p:nvPicPr>
        <p:blipFill>
          <a:blip r:embed="rId2"/>
          <a:stretch>
            <a:fillRect/>
          </a:stretch>
        </p:blipFill>
        <p:spPr>
          <a:xfrm>
            <a:off x="9546940" y="2538753"/>
            <a:ext cx="2333951" cy="3991532"/>
          </a:xfrm>
          <a:prstGeom prst="rect">
            <a:avLst/>
          </a:prstGeom>
        </p:spPr>
      </p:pic>
      <p:pic>
        <p:nvPicPr>
          <p:cNvPr id="14" name="Picture 13" descr="A child sitting at a table with a drawing&#10;&#10;AI-generated content may be incorrect.">
            <a:extLst>
              <a:ext uri="{FF2B5EF4-FFF2-40B4-BE49-F238E27FC236}">
                <a16:creationId xmlns:a16="http://schemas.microsoft.com/office/drawing/2014/main" id="{A432D438-9D49-42B0-0B46-A2B468072531}"/>
              </a:ext>
            </a:extLst>
          </p:cNvPr>
          <p:cNvPicPr>
            <a:picLocks noChangeAspect="1"/>
          </p:cNvPicPr>
          <p:nvPr/>
        </p:nvPicPr>
        <p:blipFill>
          <a:blip r:embed="rId3"/>
          <a:stretch>
            <a:fillRect/>
          </a:stretch>
        </p:blipFill>
        <p:spPr>
          <a:xfrm>
            <a:off x="6277498" y="284479"/>
            <a:ext cx="3042873" cy="3991533"/>
          </a:xfrm>
          <a:prstGeom prst="rect">
            <a:avLst/>
          </a:prstGeom>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pic>
        <p:nvPicPr>
          <p:cNvPr id="3" name="Picture 2" descr="A child standing in a room&#10;&#10;AI-generated content may be incorrect.">
            <a:extLst>
              <a:ext uri="{FF2B5EF4-FFF2-40B4-BE49-F238E27FC236}">
                <a16:creationId xmlns:a16="http://schemas.microsoft.com/office/drawing/2014/main" id="{AA7E3499-3287-93D9-EEDC-0CEE54B317D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3168" y="708701"/>
            <a:ext cx="3741426" cy="4988568"/>
          </a:xfrm>
          <a:prstGeom prst="rect">
            <a:avLst/>
          </a:prstGeom>
          <a:noFill/>
          <a:ln>
            <a:noFill/>
          </a:ln>
        </p:spPr>
      </p:pic>
      <p:sp>
        <p:nvSpPr>
          <p:cNvPr id="10" name="TextBox 9">
            <a:extLst>
              <a:ext uri="{FF2B5EF4-FFF2-40B4-BE49-F238E27FC236}">
                <a16:creationId xmlns:a16="http://schemas.microsoft.com/office/drawing/2014/main" id="{42D51E92-14A1-8515-20CC-7E4FD9570131}"/>
              </a:ext>
            </a:extLst>
          </p:cNvPr>
          <p:cNvSpPr txBox="1"/>
          <p:nvPr/>
        </p:nvSpPr>
        <p:spPr>
          <a:xfrm>
            <a:off x="236581" y="2143746"/>
            <a:ext cx="6127954" cy="4524315"/>
          </a:xfrm>
          <a:prstGeom prst="rect">
            <a:avLst/>
          </a:prstGeom>
          <a:noFill/>
        </p:spPr>
        <p:txBody>
          <a:bodyPr wrap="square">
            <a:spAutoFit/>
          </a:bodyPr>
          <a:lstStyle/>
          <a:p>
            <a:pPr>
              <a:buNone/>
            </a:pPr>
            <a:r>
              <a:rPr lang="en-US" sz="2400" dirty="0">
                <a:solidFill>
                  <a:srgbClr val="000000"/>
                </a:solidFill>
                <a:effectLst/>
                <a:latin typeface="Letter-join Air No-lead 40" panose="02000805000000020003" pitchFamily="50" charset="0"/>
                <a:ea typeface="Times New Roman" panose="02020603050405020304" pitchFamily="18" charset="0"/>
              </a:rPr>
              <a:t>Maddison has been spreading the Christmas joy this week! Even though it’s been a very busy week and the Cygnets are very tired, Maddison has continued to be a little trooper! She has taken the Christmas craziness in her stride! Maddison was also an amazing Angel Gabriel in our nativity last week. She remembered all of her lines and spoke with such confidence. Maddison, you are a Christmas angel, sent from above!</a:t>
            </a:r>
            <a:endParaRPr lang="en-GB" sz="2400" dirty="0">
              <a:solidFill>
                <a:srgbClr val="000000"/>
              </a:solidFill>
              <a:effectLst/>
              <a:latin typeface="Letter-join Air No-lead 40" panose="02000805000000020003" pitchFamily="50" charset="0"/>
              <a:ea typeface="Times New Roman" panose="02020603050405020304" pitchFamily="18" charset="0"/>
            </a:endParaRPr>
          </a:p>
        </p:txBody>
      </p:sp>
    </p:spTree>
    <p:extLst>
      <p:ext uri="{BB962C8B-B14F-4D97-AF65-F5344CB8AC3E}">
        <p14:creationId xmlns:p14="http://schemas.microsoft.com/office/powerpoint/2010/main" val="1669636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a:latin typeface="Letter-join Air Plus 40" panose="02000805000000020003" pitchFamily="50" charset="0"/>
              </a:rPr>
              <a:t>Our Cygnets Hero</a:t>
            </a:r>
            <a:endParaRPr lang="en-US" sz="3200" dirty="0">
              <a:latin typeface="Letter-join Air Plus 40" panose="02000805000000020003" pitchFamily="50" charset="0"/>
            </a:endParaRP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pic>
        <p:nvPicPr>
          <p:cNvPr id="5" name="Picture 4" descr="A child wearing a red dress and silver tinsel&#10;&#10;AI-generated content may be incorrect.">
            <a:extLst>
              <a:ext uri="{FF2B5EF4-FFF2-40B4-BE49-F238E27FC236}">
                <a16:creationId xmlns:a16="http://schemas.microsoft.com/office/drawing/2014/main" id="{F0BA72FB-E98B-A7E6-7F19-CBB9C9E693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68294" y="815795"/>
            <a:ext cx="3442274" cy="4864750"/>
          </a:xfrm>
          <a:prstGeom prst="rect">
            <a:avLst/>
          </a:prstGeom>
        </p:spPr>
      </p:pic>
      <p:sp>
        <p:nvSpPr>
          <p:cNvPr id="11" name="TextBox 10">
            <a:extLst>
              <a:ext uri="{FF2B5EF4-FFF2-40B4-BE49-F238E27FC236}">
                <a16:creationId xmlns:a16="http://schemas.microsoft.com/office/drawing/2014/main" id="{8DA65BCA-B4DC-1EBC-C8D0-1B882DCBEDB1}"/>
              </a:ext>
            </a:extLst>
          </p:cNvPr>
          <p:cNvSpPr txBox="1"/>
          <p:nvPr/>
        </p:nvSpPr>
        <p:spPr>
          <a:xfrm>
            <a:off x="266840" y="2384122"/>
            <a:ext cx="6127954" cy="4075603"/>
          </a:xfrm>
          <a:prstGeom prst="rect">
            <a:avLst/>
          </a:prstGeom>
          <a:noFill/>
        </p:spPr>
        <p:txBody>
          <a:bodyPr wrap="square">
            <a:spAutoFit/>
          </a:bodyPr>
          <a:lstStyle/>
          <a:p>
            <a:pPr>
              <a:lnSpc>
                <a:spcPct val="115000"/>
              </a:lnSpc>
              <a:spcAft>
                <a:spcPts val="800"/>
              </a:spcAft>
              <a:buNone/>
            </a:pPr>
            <a:r>
              <a:rPr lang="en-US" sz="22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We are so proud of Laila, not only this week but for the whole of this half term. She has remained so calm during all our festivities! Laila has spread some Christmas kindness this week too and has been a really good friend to other children. Laila was a ‘good sport’ during our Christmas party games and happily cheered on her friends. </a:t>
            </a:r>
            <a:endParaRPr lang="en-GB" sz="22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2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You are a shining star, Laila, well done! </a:t>
            </a:r>
            <a:endParaRPr lang="en-GB" sz="22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710077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F6ADC66E-A2D5-E7A3-55B1-BBB0E60A56AD}"/>
              </a:ext>
            </a:extLst>
          </p:cNvPr>
          <p:cNvSpPr txBox="1"/>
          <p:nvPr/>
        </p:nvSpPr>
        <p:spPr>
          <a:xfrm>
            <a:off x="448112" y="2538753"/>
            <a:ext cx="6127954"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4" name="TextBox 3">
            <a:extLst>
              <a:ext uri="{FF2B5EF4-FFF2-40B4-BE49-F238E27FC236}">
                <a16:creationId xmlns:a16="http://schemas.microsoft.com/office/drawing/2014/main" id="{88269334-DAFA-EB1A-90B8-6B664B3F57E6}"/>
              </a:ext>
            </a:extLst>
          </p:cNvPr>
          <p:cNvSpPr txBox="1"/>
          <p:nvPr/>
        </p:nvSpPr>
        <p:spPr>
          <a:xfrm>
            <a:off x="342347" y="2598384"/>
            <a:ext cx="6127954" cy="1200329"/>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7" name="TextBox 6">
            <a:extLst>
              <a:ext uri="{FF2B5EF4-FFF2-40B4-BE49-F238E27FC236}">
                <a16:creationId xmlns:a16="http://schemas.microsoft.com/office/drawing/2014/main" id="{74A48361-A7F9-D7D7-3E87-8DEB0E81D19A}"/>
              </a:ext>
            </a:extLst>
          </p:cNvPr>
          <p:cNvSpPr txBox="1"/>
          <p:nvPr/>
        </p:nvSpPr>
        <p:spPr>
          <a:xfrm>
            <a:off x="266840" y="2285935"/>
            <a:ext cx="6127954" cy="5355312"/>
          </a:xfrm>
          <a:prstGeom prst="rect">
            <a:avLst/>
          </a:prstGeom>
          <a:noFill/>
        </p:spPr>
        <p:txBody>
          <a:bodyPr wrap="square">
            <a:spAutoFit/>
          </a:bodyPr>
          <a:lstStyle/>
          <a:p>
            <a:pPr algn="l" rtl="0" fontAlgn="base">
              <a:buNone/>
            </a:pPr>
            <a:r>
              <a:rPr lang="en-GB" sz="1800" b="0" i="0" dirty="0">
                <a:solidFill>
                  <a:srgbClr val="000000"/>
                </a:solidFill>
                <a:effectLst/>
                <a:latin typeface="Letter-join Air No-lead 40" panose="02000805000000020003" pitchFamily="50" charset="0"/>
              </a:rPr>
              <a:t>Harper has absolutely loved our Christmas week and I just had to choose her as a Puffin Class Christmas Hero. She has smiled all week long and her enthusiasm is infectious. On Tuesday she not only had a speaking part in our play, but also said an extra line for a child who was absent and she made the most beautiful shepherd. However, the highlight of the week for both me and Mrs Cooper was seeing the enjoyment on her face at the pantomime where she sang, danced, laughed whilst still showing incredible kindness and compassion to a member of our class who was feeling a little bit anxious. Wow Harper, you have been a ray of sunshine this week and your teachers are so incredibly proud of you! You are most definitely a PERFECT CHRISTMAS PUFFIN! </a:t>
            </a:r>
          </a:p>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rtl="0" fontAlgn="base">
              <a:buNone/>
            </a:pPr>
            <a:endParaRPr lang="en-GB" sz="1800" b="0" i="0" dirty="0">
              <a:solidFill>
                <a:srgbClr val="242424"/>
              </a:solidFill>
              <a:effectLst/>
              <a:latin typeface="Aptos" panose="020B0004020202020204" pitchFamily="34" charset="0"/>
            </a:endParaRPr>
          </a:p>
        </p:txBody>
      </p:sp>
      <p:pic>
        <p:nvPicPr>
          <p:cNvPr id="12" name="Picture 11" descr="A person in a santa garment with a child in a room with a wall&#10;&#10;AI-generated content may be incorrect.">
            <a:extLst>
              <a:ext uri="{FF2B5EF4-FFF2-40B4-BE49-F238E27FC236}">
                <a16:creationId xmlns:a16="http://schemas.microsoft.com/office/drawing/2014/main" id="{187C2022-299E-DC52-1455-4AE5402EB5A7}"/>
              </a:ext>
            </a:extLst>
          </p:cNvPr>
          <p:cNvPicPr>
            <a:picLocks noChangeAspect="1"/>
          </p:cNvPicPr>
          <p:nvPr/>
        </p:nvPicPr>
        <p:blipFill>
          <a:blip r:embed="rId2"/>
          <a:stretch>
            <a:fillRect/>
          </a:stretch>
        </p:blipFill>
        <p:spPr>
          <a:xfrm>
            <a:off x="6743516" y="1076007"/>
            <a:ext cx="4420227" cy="4773844"/>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A3F01-4DBB-C02C-B077-2292B13F8E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720141-7AA0-6250-B785-E6354A077379}"/>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B7CC9B02-0F7D-0320-34EA-DBEE7FB8C738}"/>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B6CD1B75-0914-3629-583E-05546860265C}"/>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B59E02D7-0655-ECDE-9376-0FCA62CDEC56}"/>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E2EEDAF8-794C-D8DB-90AC-C4F9A565F9BF}"/>
              </a:ext>
            </a:extLst>
          </p:cNvPr>
          <p:cNvSpPr txBox="1"/>
          <p:nvPr/>
        </p:nvSpPr>
        <p:spPr>
          <a:xfrm>
            <a:off x="478441" y="1966025"/>
            <a:ext cx="6127954"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7" name="TextBox 6">
            <a:extLst>
              <a:ext uri="{FF2B5EF4-FFF2-40B4-BE49-F238E27FC236}">
                <a16:creationId xmlns:a16="http://schemas.microsoft.com/office/drawing/2014/main" id="{5D7B4E9B-D2DD-81F1-A8C8-0950D1C1BF51}"/>
              </a:ext>
            </a:extLst>
          </p:cNvPr>
          <p:cNvSpPr txBox="1"/>
          <p:nvPr/>
        </p:nvSpPr>
        <p:spPr>
          <a:xfrm>
            <a:off x="386000" y="2340631"/>
            <a:ext cx="6127954" cy="4278094"/>
          </a:xfrm>
          <a:prstGeom prst="rect">
            <a:avLst/>
          </a:prstGeom>
          <a:noFill/>
        </p:spPr>
        <p:txBody>
          <a:bodyPr wrap="square">
            <a:spAutoFit/>
          </a:bodyPr>
          <a:lstStyle/>
          <a:p>
            <a:pPr algn="l" rtl="0" fontAlgn="base">
              <a:buNone/>
            </a:pPr>
            <a:r>
              <a:rPr lang="en-GB" sz="1700" b="0" i="0" dirty="0">
                <a:solidFill>
                  <a:srgbClr val="000000"/>
                </a:solidFill>
                <a:effectLst/>
                <a:latin typeface="Letter-join Air No-lead 40" panose="02000805000000020003" pitchFamily="50" charset="0"/>
              </a:rPr>
              <a:t>I have got to choose Lucas as a Puffin Class Christmas Hero</a:t>
            </a:r>
            <a:r>
              <a:rPr lang="en-GB" sz="1700" dirty="0">
                <a:solidFill>
                  <a:srgbClr val="000000"/>
                </a:solidFill>
                <a:latin typeface="Letter-join Air No-lead 40" panose="02000805000000020003" pitchFamily="50" charset="0"/>
              </a:rPr>
              <a:t> - </a:t>
            </a:r>
            <a:r>
              <a:rPr lang="en-GB" sz="1700" b="0" i="0" dirty="0">
                <a:solidFill>
                  <a:srgbClr val="000000"/>
                </a:solidFill>
                <a:effectLst/>
                <a:latin typeface="Letter-join Air No-lead 40" panose="02000805000000020003" pitchFamily="50" charset="0"/>
              </a:rPr>
              <a:t>he has absolutely loved our Christmas week. It has been so lovely to see him join in with lots of whole class activities, enjoying himself with his peers. He took part in our Christmas concert and knew what he had to do and when to go on stage - a huge achievement! He has also loved lots of the dancing we have done and making a Christingle for a service on Monday. The highlight for me however was seeing his enjoyment at the pantomime - every time I looked at him, he was smiling and Lucas has the most incredible, gorgeous smile which truly made my day. Well done, Lucas, your enthusiasm and enjoyment this week have really made my school Christmas. All your teachers are super proud of you, and you are most definitely a PERFECT CHRISTMAS PUFFIN! </a:t>
            </a:r>
          </a:p>
        </p:txBody>
      </p:sp>
      <p:pic>
        <p:nvPicPr>
          <p:cNvPr id="12" name="Picture 11" descr="A person in a santa outfit holding a box of presents&#10;&#10;AI-generated content may be incorrect.">
            <a:extLst>
              <a:ext uri="{FF2B5EF4-FFF2-40B4-BE49-F238E27FC236}">
                <a16:creationId xmlns:a16="http://schemas.microsoft.com/office/drawing/2014/main" id="{363A49D8-A1C4-3619-C599-F1BD068B1303}"/>
              </a:ext>
            </a:extLst>
          </p:cNvPr>
          <p:cNvPicPr>
            <a:picLocks noChangeAspect="1"/>
          </p:cNvPicPr>
          <p:nvPr/>
        </p:nvPicPr>
        <p:blipFill>
          <a:blip r:embed="rId2"/>
          <a:stretch>
            <a:fillRect/>
          </a:stretch>
        </p:blipFill>
        <p:spPr>
          <a:xfrm>
            <a:off x="6758348" y="591681"/>
            <a:ext cx="4556193" cy="5578257"/>
          </a:xfrm>
          <a:prstGeom prst="rect">
            <a:avLst/>
          </a:prstGeom>
        </p:spPr>
      </p:pic>
    </p:spTree>
    <p:extLst>
      <p:ext uri="{BB962C8B-B14F-4D97-AF65-F5344CB8AC3E}">
        <p14:creationId xmlns:p14="http://schemas.microsoft.com/office/powerpoint/2010/main" val="4002087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11" name="TextBox 10">
            <a:extLst>
              <a:ext uri="{FF2B5EF4-FFF2-40B4-BE49-F238E27FC236}">
                <a16:creationId xmlns:a16="http://schemas.microsoft.com/office/drawing/2014/main" id="{8ABFEEAF-7CCE-69AE-2AF9-02A9C9DFC523}"/>
              </a:ext>
            </a:extLst>
          </p:cNvPr>
          <p:cNvSpPr txBox="1"/>
          <p:nvPr/>
        </p:nvSpPr>
        <p:spPr>
          <a:xfrm>
            <a:off x="386000" y="2538753"/>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b="0" i="0" dirty="0">
              <a:solidFill>
                <a:srgbClr val="242424"/>
              </a:solidFill>
              <a:effectLst/>
              <a:latin typeface="Segoe UI" panose="020B0502040204020203" pitchFamily="34" charset="0"/>
            </a:endParaRPr>
          </a:p>
        </p:txBody>
      </p:sp>
      <p:sp>
        <p:nvSpPr>
          <p:cNvPr id="4" name="TextBox 3">
            <a:extLst>
              <a:ext uri="{FF2B5EF4-FFF2-40B4-BE49-F238E27FC236}">
                <a16:creationId xmlns:a16="http://schemas.microsoft.com/office/drawing/2014/main" id="{3B992CE2-8C11-2B98-9B3F-6DB6DCD4E99D}"/>
              </a:ext>
            </a:extLst>
          </p:cNvPr>
          <p:cNvSpPr txBox="1"/>
          <p:nvPr/>
        </p:nvSpPr>
        <p:spPr>
          <a:xfrm>
            <a:off x="429581" y="2481234"/>
            <a:ext cx="6127954" cy="1869743"/>
          </a:xfrm>
          <a:prstGeom prst="rect">
            <a:avLst/>
          </a:prstGeom>
          <a:noFill/>
        </p:spPr>
        <p:txBody>
          <a:bodyPr wrap="square">
            <a:spAutoFit/>
          </a:bodyPr>
          <a:lstStyle/>
          <a:p>
            <a:pPr rtl="0" fontAlgn="base">
              <a:spcBef>
                <a:spcPts val="900"/>
              </a:spcBef>
              <a:buNone/>
            </a:pPr>
            <a:br>
              <a:rPr lang="en-GB" sz="1800" b="0" dirty="0">
                <a:solidFill>
                  <a:srgbClr val="000000"/>
                </a:solidFill>
                <a:effectLst/>
                <a:latin typeface="Aptos" panose="020B0004020202020204" pitchFamily="34" charset="0"/>
              </a:rPr>
            </a:br>
            <a:endParaRPr lang="en-GB" sz="1800" b="0" dirty="0">
              <a:solidFill>
                <a:srgbClr val="000000"/>
              </a:solidFill>
              <a:effectLst/>
              <a:latin typeface="Aptos" panose="020B0004020202020204" pitchFamily="34" charset="0"/>
            </a:endParaRPr>
          </a:p>
          <a:p>
            <a:pPr algn="ctr" rtl="0" fontAlgn="base">
              <a:spcBef>
                <a:spcPts val="900"/>
              </a:spcBef>
              <a:buNone/>
            </a:pPr>
            <a:br>
              <a:rPr lang="en-GB" sz="1800" b="0" dirty="0">
                <a:solidFill>
                  <a:srgbClr val="000000"/>
                </a:solidFill>
                <a:effectLst/>
                <a:latin typeface="Calibri" panose="020F0502020204030204" pitchFamily="34" charset="0"/>
              </a:rPr>
            </a:br>
            <a:endParaRPr lang="en-GB" b="0" dirty="0">
              <a:solidFill>
                <a:srgbClr val="242424"/>
              </a:solidFill>
              <a:effectLst/>
              <a:latin typeface="inherit"/>
            </a:endParaRPr>
          </a:p>
          <a:p>
            <a:pPr>
              <a:buNone/>
            </a:pPr>
            <a:br>
              <a:rPr lang="en-GB" b="0" i="0" dirty="0">
                <a:solidFill>
                  <a:srgbClr val="000000"/>
                </a:solidFill>
                <a:effectLst/>
                <a:latin typeface="Segoe UI" panose="020B0502040204020203" pitchFamily="34" charset="0"/>
              </a:rPr>
            </a:br>
            <a:endParaRPr lang="en-GB" dirty="0"/>
          </a:p>
        </p:txBody>
      </p:sp>
      <p:sp>
        <p:nvSpPr>
          <p:cNvPr id="5" name="TextBox 4">
            <a:extLst>
              <a:ext uri="{FF2B5EF4-FFF2-40B4-BE49-F238E27FC236}">
                <a16:creationId xmlns:a16="http://schemas.microsoft.com/office/drawing/2014/main" id="{82AA5710-FB13-5FBE-2958-17B6D47AA4AB}"/>
              </a:ext>
            </a:extLst>
          </p:cNvPr>
          <p:cNvSpPr txBox="1"/>
          <p:nvPr/>
        </p:nvSpPr>
        <p:spPr>
          <a:xfrm>
            <a:off x="381754" y="2893043"/>
            <a:ext cx="6127954"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F29169B8-A5DE-7DAA-7DC2-6E513E4EC80B}"/>
              </a:ext>
            </a:extLst>
          </p:cNvPr>
          <p:cNvSpPr txBox="1"/>
          <p:nvPr/>
        </p:nvSpPr>
        <p:spPr>
          <a:xfrm>
            <a:off x="260495" y="2320899"/>
            <a:ext cx="6127954" cy="4955203"/>
          </a:xfrm>
          <a:prstGeom prst="rect">
            <a:avLst/>
          </a:prstGeom>
          <a:noFill/>
        </p:spPr>
        <p:txBody>
          <a:bodyPr wrap="square">
            <a:spAutoFit/>
          </a:bodyPr>
          <a:lstStyle/>
          <a:p>
            <a:pPr algn="l" fontAlgn="base">
              <a:buNone/>
            </a:pPr>
            <a:r>
              <a:rPr lang="en-GB" sz="2000" b="0" i="0" dirty="0">
                <a:solidFill>
                  <a:srgbClr val="000000"/>
                </a:solidFill>
                <a:effectLst/>
                <a:latin typeface="Letter-join Air No-lead 40" panose="02000805000000020003" pitchFamily="50" charset="0"/>
              </a:rPr>
              <a:t>Carter and Willow have both been super stars this week!</a:t>
            </a:r>
          </a:p>
          <a:p>
            <a:pPr algn="l" fontAlgn="base">
              <a:buNone/>
            </a:pPr>
            <a:r>
              <a:rPr lang="en-GB" sz="2000" b="0" i="0" dirty="0">
                <a:solidFill>
                  <a:srgbClr val="000000"/>
                </a:solidFill>
                <a:effectLst/>
                <a:latin typeface="Letter-join Air No-lead 40" panose="02000805000000020003" pitchFamily="50" charset="0"/>
              </a:rPr>
              <a:t> </a:t>
            </a:r>
          </a:p>
          <a:p>
            <a:pPr algn="l" fontAlgn="base">
              <a:buNone/>
            </a:pPr>
            <a:r>
              <a:rPr lang="en-GB" sz="2000" dirty="0">
                <a:solidFill>
                  <a:srgbClr val="000000"/>
                </a:solidFill>
                <a:latin typeface="Letter-join Air No-lead 40" panose="02000805000000020003" pitchFamily="50" charset="0"/>
              </a:rPr>
              <a:t>T</a:t>
            </a:r>
            <a:r>
              <a:rPr lang="en-GB" sz="2000" b="0" i="0" dirty="0">
                <a:solidFill>
                  <a:srgbClr val="000000"/>
                </a:solidFill>
                <a:effectLst/>
                <a:latin typeface="Letter-join Air No-lead 40" panose="02000805000000020003" pitchFamily="50" charset="0"/>
              </a:rPr>
              <a:t>hey were fabulous in our performance, have taken all of the festivities in their stride and although some days they haven't felt up to school, they always come in and given it their very best. They had a fabulous time at our party and  enjoyed dancing, playing games and eating party food! They showed great resilience during our games and dealt with being out perfectly. </a:t>
            </a:r>
          </a:p>
          <a:p>
            <a:pPr algn="l" fontAlgn="base">
              <a:buNone/>
            </a:pPr>
            <a:endParaRPr lang="en-GB" sz="2000" dirty="0">
              <a:solidFill>
                <a:srgbClr val="000000"/>
              </a:solidFill>
              <a:latin typeface="Letter-join Air No-lead 40" panose="02000805000000020003" pitchFamily="50" charset="0"/>
            </a:endParaRPr>
          </a:p>
          <a:p>
            <a:pPr algn="l" fontAlgn="base">
              <a:buNone/>
            </a:pPr>
            <a:r>
              <a:rPr lang="en-GB" sz="2000" b="0" i="0" dirty="0">
                <a:solidFill>
                  <a:srgbClr val="000000"/>
                </a:solidFill>
                <a:effectLst/>
                <a:latin typeface="Letter-join Air No-lead 40" panose="02000805000000020003" pitchFamily="50" charset="0"/>
              </a:rPr>
              <a:t>Well done my Christmas superstars! </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2" name="AutoShape 2" descr="Image preview">
            <a:extLst>
              <a:ext uri="{FF2B5EF4-FFF2-40B4-BE49-F238E27FC236}">
                <a16:creationId xmlns:a16="http://schemas.microsoft.com/office/drawing/2014/main" id="{3A3D4FDF-BBA6-5583-C433-DEBEFDDE7A2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4" name="Picture 13" descr="A yellow star with a face and eyes&#10;&#10;AI-generated content may be incorrect.">
            <a:extLst>
              <a:ext uri="{FF2B5EF4-FFF2-40B4-BE49-F238E27FC236}">
                <a16:creationId xmlns:a16="http://schemas.microsoft.com/office/drawing/2014/main" id="{CF9850A9-A659-42A2-1FF1-85D96A9A7AFA}"/>
              </a:ext>
            </a:extLst>
          </p:cNvPr>
          <p:cNvPicPr>
            <a:picLocks noChangeAspect="1"/>
          </p:cNvPicPr>
          <p:nvPr/>
        </p:nvPicPr>
        <p:blipFill>
          <a:blip r:embed="rId2"/>
          <a:stretch>
            <a:fillRect/>
          </a:stretch>
        </p:blipFill>
        <p:spPr>
          <a:xfrm>
            <a:off x="6248400" y="151054"/>
            <a:ext cx="3395626" cy="3430346"/>
          </a:xfrm>
          <a:prstGeom prst="rect">
            <a:avLst/>
          </a:prstGeom>
        </p:spPr>
      </p:pic>
      <p:pic>
        <p:nvPicPr>
          <p:cNvPr id="15" name="Picture 14" descr="A yellow star with a face and eyes&#10;&#10;AI-generated content may be incorrect.">
            <a:extLst>
              <a:ext uri="{FF2B5EF4-FFF2-40B4-BE49-F238E27FC236}">
                <a16:creationId xmlns:a16="http://schemas.microsoft.com/office/drawing/2014/main" id="{FF648F62-7B94-E380-60BD-F252F70CEF8E}"/>
              </a:ext>
            </a:extLst>
          </p:cNvPr>
          <p:cNvPicPr>
            <a:picLocks noChangeAspect="1"/>
          </p:cNvPicPr>
          <p:nvPr/>
        </p:nvPicPr>
        <p:blipFill>
          <a:blip r:embed="rId2"/>
          <a:stretch>
            <a:fillRect/>
          </a:stretch>
        </p:blipFill>
        <p:spPr>
          <a:xfrm>
            <a:off x="8796374" y="3450232"/>
            <a:ext cx="3395626" cy="3430346"/>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5" name="TextBox 4">
            <a:extLst>
              <a:ext uri="{FF2B5EF4-FFF2-40B4-BE49-F238E27FC236}">
                <a16:creationId xmlns:a16="http://schemas.microsoft.com/office/drawing/2014/main" id="{3C1EEA19-C41F-CC81-0780-9FCB49DBE97F}"/>
              </a:ext>
            </a:extLst>
          </p:cNvPr>
          <p:cNvSpPr txBox="1"/>
          <p:nvPr/>
        </p:nvSpPr>
        <p:spPr>
          <a:xfrm>
            <a:off x="266840" y="2411269"/>
            <a:ext cx="6113206" cy="4154984"/>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Our Woodpecker Christmas heroes are Ella and Kush.</a:t>
            </a:r>
          </a:p>
          <a:p>
            <a:pPr algn="l" fontAlgn="base">
              <a:buNone/>
            </a:pPr>
            <a:endParaRPr lang="en-GB" sz="2400" b="0" i="0" dirty="0">
              <a:solidFill>
                <a:srgbClr val="000000"/>
              </a:solidFill>
              <a:effectLst/>
              <a:latin typeface="Letter-join Air No-lead 40" panose="02000805000000020003" pitchFamily="50" charset="0"/>
            </a:endParaRPr>
          </a:p>
          <a:p>
            <a:pPr algn="l" fontAlgn="base">
              <a:buNone/>
            </a:pPr>
            <a:r>
              <a:rPr lang="en-GB" sz="2400" b="0" i="0" dirty="0">
                <a:solidFill>
                  <a:srgbClr val="000000"/>
                </a:solidFill>
                <a:effectLst/>
                <a:latin typeface="Letter-join Air No-lead 40" panose="02000805000000020003" pitchFamily="50" charset="0"/>
              </a:rPr>
              <a:t>Ella was absolutely amazing in our performances on Tuesday. Not only did she do her own part brilliantly, but she also was a super star for standing in for children who were away on the day and doing their parts too. Thank you Ella. You helped to make our performance great</a:t>
            </a:r>
            <a:r>
              <a:rPr lang="en-GB" sz="2400" dirty="0">
                <a:solidFill>
                  <a:srgbClr val="000000"/>
                </a:solidFill>
                <a:latin typeface="Letter-join Air No-lead 40" panose="02000805000000020003" pitchFamily="50" charset="0"/>
              </a:rPr>
              <a:t>!</a:t>
            </a:r>
            <a:endParaRPr lang="en-GB" sz="2400" b="0" i="0" dirty="0">
              <a:solidFill>
                <a:srgbClr val="000000"/>
              </a:solidFill>
              <a:effectLst/>
              <a:latin typeface="Letter-join Air No-lead 40" panose="02000805000000020003" pitchFamily="50" charset="0"/>
            </a:endParaRPr>
          </a:p>
        </p:txBody>
      </p:sp>
      <p:pic>
        <p:nvPicPr>
          <p:cNvPr id="10" name="Picture 9" descr="A child standing in front of a blue curtain&#10;&#10;AI-generated content may be incorrect.">
            <a:extLst>
              <a:ext uri="{FF2B5EF4-FFF2-40B4-BE49-F238E27FC236}">
                <a16:creationId xmlns:a16="http://schemas.microsoft.com/office/drawing/2014/main" id="{74475E7E-DC91-43A4-3A0E-FAE20A61477C}"/>
              </a:ext>
            </a:extLst>
          </p:cNvPr>
          <p:cNvPicPr>
            <a:picLocks noChangeAspect="1"/>
          </p:cNvPicPr>
          <p:nvPr/>
        </p:nvPicPr>
        <p:blipFill>
          <a:blip r:embed="rId2"/>
          <a:stretch>
            <a:fillRect/>
          </a:stretch>
        </p:blipFill>
        <p:spPr>
          <a:xfrm>
            <a:off x="7317830" y="670133"/>
            <a:ext cx="3565111" cy="5517734"/>
          </a:xfrm>
          <a:prstGeom prst="rect">
            <a:avLst/>
          </a:prstGeom>
        </p:spPr>
      </p:pic>
    </p:spTree>
    <p:extLst>
      <p:ext uri="{BB962C8B-B14F-4D97-AF65-F5344CB8AC3E}">
        <p14:creationId xmlns:p14="http://schemas.microsoft.com/office/powerpoint/2010/main" val="15683146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B8FE7-9EF9-0799-1B84-EC7AC37549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600B76-B622-8A50-2B26-FABCF9A675AE}"/>
              </a:ext>
            </a:extLst>
          </p:cNvPr>
          <p:cNvSpPr>
            <a:spLocks noGrp="1"/>
          </p:cNvSpPr>
          <p:nvPr>
            <p:ph type="title"/>
          </p:nvPr>
        </p:nvSpPr>
        <p:spPr>
          <a:xfrm rot="21186392">
            <a:off x="294206" y="1117238"/>
            <a:ext cx="4065084" cy="700842"/>
          </a:xfrm>
        </p:spPr>
        <p:txBody>
          <a:bodyPr>
            <a:noAutofit/>
          </a:bodyPr>
          <a:lstStyle/>
          <a:p>
            <a:pPr algn="ctr"/>
            <a:r>
              <a:rPr lang="en-US" sz="3200">
                <a:latin typeface="Letter-join Air Plus 40" panose="02000805000000020003" pitchFamily="50" charset="0"/>
              </a:rPr>
              <a:t>Our Woodpecker Hero</a:t>
            </a:r>
            <a:endParaRPr lang="en-US" sz="3200" dirty="0">
              <a:latin typeface="Letter-join Air Plus 40" panose="02000805000000020003" pitchFamily="50" charset="0"/>
            </a:endParaRPr>
          </a:p>
        </p:txBody>
      </p:sp>
      <p:sp>
        <p:nvSpPr>
          <p:cNvPr id="9" name="Slide Number Placeholder 8">
            <a:extLst>
              <a:ext uri="{FF2B5EF4-FFF2-40B4-BE49-F238E27FC236}">
                <a16:creationId xmlns:a16="http://schemas.microsoft.com/office/drawing/2014/main" id="{9F00851B-04DA-275F-6BED-90D332CECF10}"/>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2EC0F042-5C05-B0CE-909A-86CCCCB7FE9E}"/>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034A4372-E1B5-252B-E97C-7EB8369CB1D4}"/>
              </a:ext>
            </a:extLst>
          </p:cNvPr>
          <p:cNvSpPr>
            <a:spLocks noGrp="1"/>
          </p:cNvSpPr>
          <p:nvPr>
            <p:ph type="pic" sz="quarter" idx="13"/>
          </p:nvPr>
        </p:nvSpPr>
        <p:spPr>
          <a:xfrm>
            <a:off x="1923136" y="1308886"/>
            <a:ext cx="8877760" cy="6064783"/>
          </a:xfrm>
        </p:spPr>
        <p:txBody>
          <a:bodyPr/>
          <a:lstStyle/>
          <a:p>
            <a:endParaRPr lang="en-GB"/>
          </a:p>
        </p:txBody>
      </p:sp>
      <p:sp>
        <p:nvSpPr>
          <p:cNvPr id="7" name="TextBox 6">
            <a:extLst>
              <a:ext uri="{FF2B5EF4-FFF2-40B4-BE49-F238E27FC236}">
                <a16:creationId xmlns:a16="http://schemas.microsoft.com/office/drawing/2014/main" id="{7FE62BB4-FB80-A0C0-D104-FF03C33DF1C2}"/>
              </a:ext>
            </a:extLst>
          </p:cNvPr>
          <p:cNvSpPr txBox="1"/>
          <p:nvPr/>
        </p:nvSpPr>
        <p:spPr>
          <a:xfrm>
            <a:off x="313314" y="2282111"/>
            <a:ext cx="6635405" cy="4154984"/>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Kush is our hero for being a good friend and being so kind. At our party, Kush sat with another child and chatted away with them and made sure they were ok and happy. It's lovely things like that Kush, that makes Christmas special for everyone. Thank you for bringing so much kindness to our classroom.</a:t>
            </a:r>
          </a:p>
          <a:p>
            <a:pPr algn="l" fontAlgn="base">
              <a:buNone/>
            </a:pPr>
            <a:endParaRPr lang="en-GB" sz="2400" b="0" i="0" dirty="0">
              <a:solidFill>
                <a:srgbClr val="000000"/>
              </a:solidFill>
              <a:effectLst/>
              <a:latin typeface="Letter-join Air No-lead 40" panose="02000805000000020003" pitchFamily="50" charset="0"/>
            </a:endParaRPr>
          </a:p>
          <a:p>
            <a:pPr algn="l" fontAlgn="base">
              <a:buNone/>
            </a:pPr>
            <a:r>
              <a:rPr lang="en-GB" sz="2400" b="0" i="0" dirty="0">
                <a:solidFill>
                  <a:srgbClr val="000000"/>
                </a:solidFill>
                <a:effectLst/>
                <a:latin typeface="Letter-join Air No-lead 40" panose="02000805000000020003" pitchFamily="50" charset="0"/>
              </a:rPr>
              <a:t>Well done all Woodies for such a fab week</a:t>
            </a:r>
            <a:r>
              <a:rPr lang="en-GB" sz="2400" dirty="0">
                <a:solidFill>
                  <a:srgbClr val="000000"/>
                </a:solidFill>
                <a:latin typeface="Letter-join Air No-lead 40" panose="02000805000000020003" pitchFamily="50" charset="0"/>
              </a:rPr>
              <a:t>!</a:t>
            </a:r>
            <a:endParaRPr lang="en-GB" sz="2400" b="0" i="0" dirty="0">
              <a:solidFill>
                <a:srgbClr val="000000"/>
              </a:solidFill>
              <a:effectLst/>
              <a:latin typeface="Letter-join Air No-lead 40" panose="02000805000000020003" pitchFamily="50" charset="0"/>
            </a:endParaRPr>
          </a:p>
        </p:txBody>
      </p:sp>
      <p:pic>
        <p:nvPicPr>
          <p:cNvPr id="11" name="Picture 10" descr="A child wearing glasses and a white shirt&#10;&#10;AI-generated content may be incorrect.">
            <a:extLst>
              <a:ext uri="{FF2B5EF4-FFF2-40B4-BE49-F238E27FC236}">
                <a16:creationId xmlns:a16="http://schemas.microsoft.com/office/drawing/2014/main" id="{47C1F246-30C7-9A9E-2D35-DD55E9DC63B1}"/>
              </a:ext>
            </a:extLst>
          </p:cNvPr>
          <p:cNvPicPr>
            <a:picLocks noChangeAspect="1"/>
          </p:cNvPicPr>
          <p:nvPr/>
        </p:nvPicPr>
        <p:blipFill>
          <a:blip r:embed="rId2"/>
          <a:stretch>
            <a:fillRect/>
          </a:stretch>
        </p:blipFill>
        <p:spPr>
          <a:xfrm>
            <a:off x="7907893" y="875818"/>
            <a:ext cx="3255850" cy="4975674"/>
          </a:xfrm>
          <a:prstGeom prst="rect">
            <a:avLst/>
          </a:prstGeom>
        </p:spPr>
      </p:pic>
    </p:spTree>
    <p:extLst>
      <p:ext uri="{BB962C8B-B14F-4D97-AF65-F5344CB8AC3E}">
        <p14:creationId xmlns:p14="http://schemas.microsoft.com/office/powerpoint/2010/main" val="6723994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5" name="TextBox 4">
            <a:extLst>
              <a:ext uri="{FF2B5EF4-FFF2-40B4-BE49-F238E27FC236}">
                <a16:creationId xmlns:a16="http://schemas.microsoft.com/office/drawing/2014/main" id="{BEDB5ADC-EA56-A04C-31CF-367F799CB095}"/>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4E8BECE6-9D26-4AF7-982E-410A3803FAC3}"/>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B891AFCD-AC64-42BE-B9F8-F6D3CA23950A}"/>
              </a:ext>
            </a:extLst>
          </p:cNvPr>
          <p:cNvSpPr/>
          <p:nvPr/>
        </p:nvSpPr>
        <p:spPr>
          <a:xfrm>
            <a:off x="448036" y="2490177"/>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1" name="TextBox 10">
            <a:extLst>
              <a:ext uri="{FF2B5EF4-FFF2-40B4-BE49-F238E27FC236}">
                <a16:creationId xmlns:a16="http://schemas.microsoft.com/office/drawing/2014/main" id="{887FAB45-045C-E747-B5AB-480BBBB478AE}"/>
              </a:ext>
            </a:extLst>
          </p:cNvPr>
          <p:cNvSpPr txBox="1"/>
          <p:nvPr/>
        </p:nvSpPr>
        <p:spPr>
          <a:xfrm>
            <a:off x="572626" y="2567331"/>
            <a:ext cx="6116782" cy="1754326"/>
          </a:xfrm>
          <a:prstGeom prst="rect">
            <a:avLst/>
          </a:prstGeom>
          <a:noFill/>
        </p:spPr>
        <p:txBody>
          <a:bodyPr wrap="square">
            <a:spAutoFit/>
          </a:bodyPr>
          <a:lstStyle/>
          <a:p>
            <a:pPr fontAlgn="base"/>
            <a:br>
              <a:rPr lang="en-GB" dirty="0"/>
            </a:br>
            <a:endParaRPr lang="en-GB" dirty="0"/>
          </a:p>
          <a:p>
            <a:pPr fontAlgn="base"/>
            <a:br>
              <a:rPr lang="en-GB" dirty="0"/>
            </a:br>
            <a:endParaRPr lang="en-GB" dirty="0"/>
          </a:p>
          <a:p>
            <a:pPr fontAlgn="base"/>
            <a:br>
              <a:rPr lang="en-GB" dirty="0"/>
            </a:br>
            <a:endParaRPr lang="en-GB" dirty="0"/>
          </a:p>
        </p:txBody>
      </p:sp>
      <p:sp>
        <p:nvSpPr>
          <p:cNvPr id="12" name="TextBox 11">
            <a:extLst>
              <a:ext uri="{FF2B5EF4-FFF2-40B4-BE49-F238E27FC236}">
                <a16:creationId xmlns:a16="http://schemas.microsoft.com/office/drawing/2014/main" id="{78C0B7E4-EE2B-98A4-0C1C-C02A0BBCCF01}"/>
              </a:ext>
            </a:extLst>
          </p:cNvPr>
          <p:cNvSpPr txBox="1"/>
          <p:nvPr/>
        </p:nvSpPr>
        <p:spPr>
          <a:xfrm>
            <a:off x="340232" y="2712493"/>
            <a:ext cx="6113206" cy="1921039"/>
          </a:xfrm>
          <a:prstGeom prst="rect">
            <a:avLst/>
          </a:prstGeom>
          <a:noFill/>
        </p:spPr>
        <p:txBody>
          <a:bodyPr wrap="square">
            <a:spAutoFit/>
          </a:bodyPr>
          <a:lstStyle/>
          <a:p>
            <a:pPr algn="l" rtl="0" fontAlgn="base">
              <a:spcBef>
                <a:spcPts val="900"/>
              </a:spcBef>
              <a:spcAft>
                <a:spcPts val="150"/>
              </a:spcAft>
              <a:buNone/>
            </a:pPr>
            <a:br>
              <a:rPr lang="en-GB" b="0" dirty="0">
                <a:solidFill>
                  <a:srgbClr val="242424"/>
                </a:solidFill>
                <a:effectLst/>
                <a:latin typeface="inherit"/>
              </a:rPr>
            </a:br>
            <a:endParaRPr lang="en-GB" b="0" dirty="0">
              <a:solidFill>
                <a:srgbClr val="242424"/>
              </a:solidFill>
              <a:effectLst/>
              <a:latin typeface="inherit"/>
            </a:endParaRPr>
          </a:p>
          <a:p>
            <a:pPr algn="l" rtl="0" fontAlgn="base">
              <a:spcBef>
                <a:spcPts val="900"/>
              </a:spcBef>
              <a:spcAft>
                <a:spcPts val="150"/>
              </a:spcAft>
              <a:buNone/>
            </a:pPr>
            <a:br>
              <a:rPr lang="en-GB" b="0" dirty="0">
                <a:solidFill>
                  <a:srgbClr val="242424"/>
                </a:solidFill>
                <a:effectLst/>
                <a:latin typeface="inherit"/>
              </a:rPr>
            </a:br>
            <a:endParaRPr lang="en-GB" b="0" dirty="0">
              <a:solidFill>
                <a:srgbClr val="242424"/>
              </a:solidFill>
              <a:effectLst/>
              <a:latin typeface="inherit"/>
            </a:endParaRPr>
          </a:p>
          <a:p>
            <a:pPr>
              <a:buNone/>
            </a:pPr>
            <a:br>
              <a:rPr lang="en-GB" b="0" i="0" dirty="0">
                <a:solidFill>
                  <a:srgbClr val="000000"/>
                </a:solidFill>
                <a:effectLst/>
                <a:latin typeface="Segoe UI" panose="020B0502040204020203" pitchFamily="34" charset="0"/>
              </a:rPr>
            </a:br>
            <a:endParaRPr lang="en-GB" dirty="0"/>
          </a:p>
        </p:txBody>
      </p:sp>
      <p:sp>
        <p:nvSpPr>
          <p:cNvPr id="10" name="TextBox 9">
            <a:extLst>
              <a:ext uri="{FF2B5EF4-FFF2-40B4-BE49-F238E27FC236}">
                <a16:creationId xmlns:a16="http://schemas.microsoft.com/office/drawing/2014/main" id="{FC730F0C-FC67-DEFA-BBB3-1A761B90596F}"/>
              </a:ext>
            </a:extLst>
          </p:cNvPr>
          <p:cNvSpPr txBox="1"/>
          <p:nvPr/>
        </p:nvSpPr>
        <p:spPr>
          <a:xfrm>
            <a:off x="394102" y="2970860"/>
            <a:ext cx="6113206" cy="3785652"/>
          </a:xfrm>
          <a:prstGeom prst="rect">
            <a:avLst/>
          </a:prstGeom>
          <a:noFill/>
        </p:spPr>
        <p:txBody>
          <a:bodyPr wrap="square">
            <a:spAutoFit/>
          </a:bodyPr>
          <a:lstStyle/>
          <a:p>
            <a:pPr algn="l" fontAlgn="base">
              <a:buNone/>
            </a:pPr>
            <a:r>
              <a:rPr lang="en-GB" sz="2800" b="0" i="0" dirty="0">
                <a:solidFill>
                  <a:srgbClr val="000000"/>
                </a:solidFill>
                <a:effectLst/>
                <a:latin typeface="Letter-join Air No-lead 40" panose="02000805000000020003" pitchFamily="50" charset="0"/>
              </a:rPr>
              <a:t>Our Christmas hero this week is Amelia. Amelia has had the biggest smile on her face all week</a:t>
            </a:r>
            <a:r>
              <a:rPr lang="en-GB" sz="2800" dirty="0">
                <a:solidFill>
                  <a:srgbClr val="000000"/>
                </a:solidFill>
                <a:latin typeface="Letter-join Air No-lead 40" panose="02000805000000020003" pitchFamily="50" charset="0"/>
              </a:rPr>
              <a:t>! S</a:t>
            </a:r>
            <a:r>
              <a:rPr lang="en-GB" sz="2800" b="0" i="0" dirty="0">
                <a:solidFill>
                  <a:srgbClr val="000000"/>
                </a:solidFill>
                <a:effectLst/>
                <a:latin typeface="Letter-join Air No-lead 40" panose="02000805000000020003" pitchFamily="50" charset="0"/>
              </a:rPr>
              <a:t>he loves all the games, crafts and dancing that Christmas week brings! </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5" name="Picture 14" descr="A close-up of a child&#10;&#10;AI-generated content may be incorrect.">
            <a:extLst>
              <a:ext uri="{FF2B5EF4-FFF2-40B4-BE49-F238E27FC236}">
                <a16:creationId xmlns:a16="http://schemas.microsoft.com/office/drawing/2014/main" id="{23CD4025-02CB-AD61-CEE2-95FB564BF8F9}"/>
              </a:ext>
            </a:extLst>
          </p:cNvPr>
          <p:cNvPicPr>
            <a:picLocks noChangeAspect="1"/>
          </p:cNvPicPr>
          <p:nvPr/>
        </p:nvPicPr>
        <p:blipFill>
          <a:blip r:embed="rId2"/>
          <a:stretch>
            <a:fillRect/>
          </a:stretch>
        </p:blipFill>
        <p:spPr>
          <a:xfrm>
            <a:off x="6892569" y="875818"/>
            <a:ext cx="4208211" cy="5289008"/>
          </a:xfrm>
          <a:prstGeom prst="rect">
            <a:avLst/>
          </a:prstGeom>
        </p:spPr>
      </p:pic>
    </p:spTree>
    <p:extLst>
      <p:ext uri="{BB962C8B-B14F-4D97-AF65-F5344CB8AC3E}">
        <p14:creationId xmlns:p14="http://schemas.microsoft.com/office/powerpoint/2010/main" val="3991659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B9261-7331-80E5-2632-A77386DA4A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382187-426A-F5F6-E7B0-BF97515B4688}"/>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a:t>
            </a:r>
          </a:p>
        </p:txBody>
      </p:sp>
      <p:sp>
        <p:nvSpPr>
          <p:cNvPr id="9" name="Slide Number Placeholder 8">
            <a:extLst>
              <a:ext uri="{FF2B5EF4-FFF2-40B4-BE49-F238E27FC236}">
                <a16:creationId xmlns:a16="http://schemas.microsoft.com/office/drawing/2014/main" id="{5D930EED-F028-4C9C-B228-BBB968BDA93D}"/>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D1944BE4-7085-9CF0-26A9-700CE2AF7320}"/>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3669FFF2-CFD3-4CF4-9A71-EFF32806AC3A}"/>
              </a:ext>
            </a:extLst>
          </p:cNvPr>
          <p:cNvSpPr>
            <a:spLocks noGrp="1"/>
          </p:cNvSpPr>
          <p:nvPr>
            <p:ph type="pic" sz="quarter" idx="13"/>
          </p:nvPr>
        </p:nvSpPr>
        <p:spPr>
          <a:xfrm>
            <a:off x="1082477" y="1456370"/>
            <a:ext cx="8877760" cy="6064783"/>
          </a:xfrm>
        </p:spPr>
        <p:txBody>
          <a:bodyPr/>
          <a:lstStyle/>
          <a:p>
            <a:endParaRPr lang="en-GB"/>
          </a:p>
        </p:txBody>
      </p:sp>
      <p:sp>
        <p:nvSpPr>
          <p:cNvPr id="5" name="TextBox 4">
            <a:extLst>
              <a:ext uri="{FF2B5EF4-FFF2-40B4-BE49-F238E27FC236}">
                <a16:creationId xmlns:a16="http://schemas.microsoft.com/office/drawing/2014/main" id="{C88735A0-F24B-460C-3D93-2465CDA30AFA}"/>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BE542BBD-E202-6886-CCFD-E390F74908BF}"/>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035892A6-CC0F-5E16-1679-78831094CAB4}"/>
              </a:ext>
            </a:extLst>
          </p:cNvPr>
          <p:cNvSpPr/>
          <p:nvPr/>
        </p:nvSpPr>
        <p:spPr>
          <a:xfrm>
            <a:off x="448036" y="2490177"/>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1" name="TextBox 10">
            <a:extLst>
              <a:ext uri="{FF2B5EF4-FFF2-40B4-BE49-F238E27FC236}">
                <a16:creationId xmlns:a16="http://schemas.microsoft.com/office/drawing/2014/main" id="{120E217B-75BE-135C-4AD3-495DD448A5D7}"/>
              </a:ext>
            </a:extLst>
          </p:cNvPr>
          <p:cNvSpPr txBox="1"/>
          <p:nvPr/>
        </p:nvSpPr>
        <p:spPr>
          <a:xfrm>
            <a:off x="346595" y="2201031"/>
            <a:ext cx="6116782" cy="1754326"/>
          </a:xfrm>
          <a:prstGeom prst="rect">
            <a:avLst/>
          </a:prstGeom>
          <a:noFill/>
        </p:spPr>
        <p:txBody>
          <a:bodyPr wrap="square">
            <a:spAutoFit/>
          </a:bodyPr>
          <a:lstStyle/>
          <a:p>
            <a:pPr fontAlgn="base"/>
            <a:br>
              <a:rPr lang="en-GB" dirty="0"/>
            </a:br>
            <a:endParaRPr lang="en-GB" dirty="0"/>
          </a:p>
          <a:p>
            <a:pPr fontAlgn="base"/>
            <a:br>
              <a:rPr lang="en-GB" dirty="0"/>
            </a:br>
            <a:endParaRPr lang="en-GB" dirty="0"/>
          </a:p>
          <a:p>
            <a:pPr fontAlgn="base"/>
            <a:br>
              <a:rPr lang="en-GB" dirty="0"/>
            </a:br>
            <a:endParaRPr lang="en-GB" dirty="0"/>
          </a:p>
        </p:txBody>
      </p:sp>
      <p:sp>
        <p:nvSpPr>
          <p:cNvPr id="13" name="TextBox 12">
            <a:extLst>
              <a:ext uri="{FF2B5EF4-FFF2-40B4-BE49-F238E27FC236}">
                <a16:creationId xmlns:a16="http://schemas.microsoft.com/office/drawing/2014/main" id="{E05DCED0-674E-4907-7626-725DA0ECFA64}"/>
              </a:ext>
            </a:extLst>
          </p:cNvPr>
          <p:cNvSpPr txBox="1"/>
          <p:nvPr/>
        </p:nvSpPr>
        <p:spPr>
          <a:xfrm>
            <a:off x="448036" y="2559110"/>
            <a:ext cx="6113206" cy="1200329"/>
          </a:xfrm>
          <a:prstGeom prst="rect">
            <a:avLst/>
          </a:prstGeom>
          <a:noFill/>
        </p:spPr>
        <p:txBody>
          <a:bodyPr wrap="square">
            <a:spAutoFit/>
          </a:bodyPr>
          <a:lstStyle/>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2" name="TextBox 11">
            <a:extLst>
              <a:ext uri="{FF2B5EF4-FFF2-40B4-BE49-F238E27FC236}">
                <a16:creationId xmlns:a16="http://schemas.microsoft.com/office/drawing/2014/main" id="{B8A018F4-BA23-4F4A-99B3-2B61A03F5DB4}"/>
              </a:ext>
            </a:extLst>
          </p:cNvPr>
          <p:cNvSpPr txBox="1"/>
          <p:nvPr/>
        </p:nvSpPr>
        <p:spPr>
          <a:xfrm>
            <a:off x="663451" y="2795856"/>
            <a:ext cx="6113206" cy="3139321"/>
          </a:xfrm>
          <a:prstGeom prst="rect">
            <a:avLst/>
          </a:prstGeom>
          <a:noFill/>
        </p:spPr>
        <p:txBody>
          <a:bodyPr wrap="square">
            <a:spAutoFit/>
          </a:bodyPr>
          <a:lstStyle/>
          <a:p>
            <a:pPr algn="l" fontAlgn="base">
              <a:buNone/>
            </a:pPr>
            <a:r>
              <a:rPr lang="en-GB" sz="2200" b="0" i="0" dirty="0">
                <a:solidFill>
                  <a:srgbClr val="000000"/>
                </a:solidFill>
                <a:effectLst/>
                <a:latin typeface="Letter-join Air No-lead 40" panose="02000805000000020003" pitchFamily="50" charset="0"/>
              </a:rPr>
              <a:t>Our Christmas hero this week is Phoebe. Phoebe has shown great kindness this week</a:t>
            </a:r>
            <a:r>
              <a:rPr lang="en-GB" sz="2200" dirty="0">
                <a:solidFill>
                  <a:srgbClr val="000000"/>
                </a:solidFill>
                <a:latin typeface="Letter-join Air No-lead 40" panose="02000805000000020003" pitchFamily="50" charset="0"/>
              </a:rPr>
              <a:t>. S</a:t>
            </a:r>
            <a:r>
              <a:rPr lang="en-GB" sz="2200" b="0" i="0" dirty="0">
                <a:solidFill>
                  <a:srgbClr val="000000"/>
                </a:solidFill>
                <a:effectLst/>
                <a:latin typeface="Letter-join Air No-lead 40" panose="02000805000000020003" pitchFamily="50" charset="0"/>
              </a:rPr>
              <a:t>he is always looking out for her friends and offering to help. Somebody didn't have a diva to paint so she offered hers to share. Also, Phoebe is an absolutely amazing singer in the concert -  she loves to sing and the audience will definitely hear her on Friday!</a:t>
            </a:r>
          </a:p>
        </p:txBody>
      </p:sp>
      <p:pic>
        <p:nvPicPr>
          <p:cNvPr id="15" name="Picture 14" descr="A child sitting in a chair&#10;&#10;AI-generated content may be incorrect.">
            <a:extLst>
              <a:ext uri="{FF2B5EF4-FFF2-40B4-BE49-F238E27FC236}">
                <a16:creationId xmlns:a16="http://schemas.microsoft.com/office/drawing/2014/main" id="{B36C9DF7-0A4B-2AC2-07B6-6F61299E2D0F}"/>
              </a:ext>
            </a:extLst>
          </p:cNvPr>
          <p:cNvPicPr>
            <a:picLocks noChangeAspect="1"/>
          </p:cNvPicPr>
          <p:nvPr/>
        </p:nvPicPr>
        <p:blipFill>
          <a:blip r:embed="rId2"/>
          <a:stretch>
            <a:fillRect/>
          </a:stretch>
        </p:blipFill>
        <p:spPr>
          <a:xfrm>
            <a:off x="7538197" y="747189"/>
            <a:ext cx="2841066" cy="5332636"/>
          </a:xfrm>
          <a:prstGeom prst="rect">
            <a:avLst/>
          </a:prstGeom>
        </p:spPr>
      </p:pic>
    </p:spTree>
    <p:extLst>
      <p:ext uri="{BB962C8B-B14F-4D97-AF65-F5344CB8AC3E}">
        <p14:creationId xmlns:p14="http://schemas.microsoft.com/office/powerpoint/2010/main" val="37637050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2CEF2-4360-EE6A-2158-1F61E73322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5647CA-8C0E-6AFB-87EA-40C265E092FE}"/>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0871221E-87E0-DCC0-93D2-F7F03879EC39}"/>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3996F8C5-98DC-2794-4D02-05CE38C24BC2}"/>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FDB98F15-CB00-EEBF-4681-D5BF3B901356}"/>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41E7F51E-BA95-E0B8-C894-12217D493CE9}"/>
              </a:ext>
            </a:extLst>
          </p:cNvPr>
          <p:cNvSpPr/>
          <p:nvPr/>
        </p:nvSpPr>
        <p:spPr>
          <a:xfrm>
            <a:off x="336304" y="2538753"/>
            <a:ext cx="6806617" cy="261610"/>
          </a:xfrm>
          <a:prstGeom prst="rect">
            <a:avLst/>
          </a:prstGeom>
        </p:spPr>
        <p:txBody>
          <a:bodyPr wrap="square">
            <a:spAutoFit/>
          </a:bodyPr>
          <a:lstStyle/>
          <a:p>
            <a:pPr fontAlgn="base"/>
            <a:r>
              <a:rPr lang="en-GB" sz="1100" dirty="0">
                <a:solidFill>
                  <a:srgbClr val="242424"/>
                </a:solidFill>
                <a:latin typeface="Calibri" panose="020F0502020204030204" pitchFamily="34" charset="0"/>
              </a:rPr>
              <a:t> </a:t>
            </a:r>
          </a:p>
        </p:txBody>
      </p:sp>
      <p:sp>
        <p:nvSpPr>
          <p:cNvPr id="5" name="TextBox 4">
            <a:extLst>
              <a:ext uri="{FF2B5EF4-FFF2-40B4-BE49-F238E27FC236}">
                <a16:creationId xmlns:a16="http://schemas.microsoft.com/office/drawing/2014/main" id="{A39E9C22-79BF-8D8B-3887-E9D2F054C158}"/>
              </a:ext>
            </a:extLst>
          </p:cNvPr>
          <p:cNvSpPr txBox="1"/>
          <p:nvPr/>
        </p:nvSpPr>
        <p:spPr>
          <a:xfrm>
            <a:off x="386000" y="2669558"/>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dirty="0"/>
          </a:p>
        </p:txBody>
      </p:sp>
      <p:sp>
        <p:nvSpPr>
          <p:cNvPr id="10" name="TextBox 9">
            <a:extLst>
              <a:ext uri="{FF2B5EF4-FFF2-40B4-BE49-F238E27FC236}">
                <a16:creationId xmlns:a16="http://schemas.microsoft.com/office/drawing/2014/main" id="{DF13CFFE-037B-4205-4F91-F66DBC12C0CC}"/>
              </a:ext>
            </a:extLst>
          </p:cNvPr>
          <p:cNvSpPr txBox="1"/>
          <p:nvPr/>
        </p:nvSpPr>
        <p:spPr>
          <a:xfrm>
            <a:off x="429581" y="2669558"/>
            <a:ext cx="6127954" cy="1200329"/>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387CB4CA-B33B-13CF-73DB-A8DF9E05A390}"/>
              </a:ext>
            </a:extLst>
          </p:cNvPr>
          <p:cNvSpPr txBox="1"/>
          <p:nvPr/>
        </p:nvSpPr>
        <p:spPr>
          <a:xfrm>
            <a:off x="309168" y="2413337"/>
            <a:ext cx="6127954" cy="4154984"/>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Dove Christmas Heroes this year are Liam and Lilly. Both children have fully embraced the Christmas spirit with their fabulous performances in the concert and how they have participated and thoroughly enjoyed the disco, party games and film day. All week their enthusiasm has shone through and they have done everything with a massive smile on their faces! What fabulous Doves you are!</a:t>
            </a:r>
          </a:p>
        </p:txBody>
      </p:sp>
      <p:pic>
        <p:nvPicPr>
          <p:cNvPr id="12" name="Picture 11" descr="A child holding an orange with candles&#10;&#10;AI-generated content may be incorrect.">
            <a:extLst>
              <a:ext uri="{FF2B5EF4-FFF2-40B4-BE49-F238E27FC236}">
                <a16:creationId xmlns:a16="http://schemas.microsoft.com/office/drawing/2014/main" id="{BFCC7E08-27D8-9298-CDE7-849042C8B233}"/>
              </a:ext>
            </a:extLst>
          </p:cNvPr>
          <p:cNvPicPr>
            <a:picLocks noChangeAspect="1"/>
          </p:cNvPicPr>
          <p:nvPr/>
        </p:nvPicPr>
        <p:blipFill>
          <a:blip r:embed="rId2"/>
          <a:stretch>
            <a:fillRect/>
          </a:stretch>
        </p:blipFill>
        <p:spPr>
          <a:xfrm>
            <a:off x="6443249" y="219096"/>
            <a:ext cx="2968686" cy="4102183"/>
          </a:xfrm>
          <a:prstGeom prst="rect">
            <a:avLst/>
          </a:prstGeom>
        </p:spPr>
      </p:pic>
      <p:pic>
        <p:nvPicPr>
          <p:cNvPr id="15" name="Picture 14" descr="A child holding a candle&#10;&#10;AI-generated content may be incorrect.">
            <a:extLst>
              <a:ext uri="{FF2B5EF4-FFF2-40B4-BE49-F238E27FC236}">
                <a16:creationId xmlns:a16="http://schemas.microsoft.com/office/drawing/2014/main" id="{B8289581-6FF4-5E98-F174-83D5846FACCF}"/>
              </a:ext>
            </a:extLst>
          </p:cNvPr>
          <p:cNvPicPr>
            <a:picLocks noChangeAspect="1"/>
          </p:cNvPicPr>
          <p:nvPr/>
        </p:nvPicPr>
        <p:blipFill>
          <a:blip r:embed="rId3"/>
          <a:stretch>
            <a:fillRect/>
          </a:stretch>
        </p:blipFill>
        <p:spPr>
          <a:xfrm>
            <a:off x="9342471" y="2324810"/>
            <a:ext cx="2687678" cy="4332038"/>
          </a:xfrm>
          <a:prstGeom prst="rect">
            <a:avLst/>
          </a:prstGeom>
        </p:spPr>
      </p:pic>
    </p:spTree>
    <p:extLst>
      <p:ext uri="{BB962C8B-B14F-4D97-AF65-F5344CB8AC3E}">
        <p14:creationId xmlns:p14="http://schemas.microsoft.com/office/powerpoint/2010/main" val="30352101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E8D56-602B-EB1F-C32B-B8DD643B05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8C5C7F-CE18-E45A-3BD5-A7E6E17EB3C6}"/>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93B36C2E-8449-5A6C-60C4-7BD30545CAB7}"/>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D547D854-8EE4-390F-FB27-3009CF2B4337}"/>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9BBB51E-16CD-C33E-B21D-B5C72671B23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6D3A7E36-A340-66DB-6616-0019FBAB1658}"/>
              </a:ext>
            </a:extLst>
          </p:cNvPr>
          <p:cNvSpPr txBox="1"/>
          <p:nvPr/>
        </p:nvSpPr>
        <p:spPr>
          <a:xfrm>
            <a:off x="266840" y="2406018"/>
            <a:ext cx="6127954" cy="492443"/>
          </a:xfrm>
          <a:prstGeom prst="rect">
            <a:avLst/>
          </a:prstGeom>
          <a:noFill/>
        </p:spPr>
        <p:txBody>
          <a:bodyPr wrap="square">
            <a:spAutoFit/>
          </a:bodyPr>
          <a:lstStyle/>
          <a:p>
            <a:pPr algn="l" fontAlgn="base">
              <a:buNone/>
            </a:pPr>
            <a:endParaRPr lang="en-GB" sz="2600" b="0" i="0" dirty="0">
              <a:solidFill>
                <a:srgbClr val="000000"/>
              </a:solidFill>
              <a:effectLst/>
              <a:latin typeface="Letter-join Air No-lead 40" panose="02000805000000020003" pitchFamily="50" charset="0"/>
            </a:endParaRPr>
          </a:p>
        </p:txBody>
      </p:sp>
      <p:sp>
        <p:nvSpPr>
          <p:cNvPr id="4" name="TextBox 3">
            <a:extLst>
              <a:ext uri="{FF2B5EF4-FFF2-40B4-BE49-F238E27FC236}">
                <a16:creationId xmlns:a16="http://schemas.microsoft.com/office/drawing/2014/main" id="{948F0D5A-FAD7-0118-76F8-029B8A471B69}"/>
              </a:ext>
            </a:extLst>
          </p:cNvPr>
          <p:cNvSpPr txBox="1"/>
          <p:nvPr/>
        </p:nvSpPr>
        <p:spPr>
          <a:xfrm>
            <a:off x="184999" y="2308925"/>
            <a:ext cx="6364535"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7" name="Picture 6" descr="A child and child sitting on a couch&#10;&#10;AI-generated content may be incorrect.">
            <a:extLst>
              <a:ext uri="{FF2B5EF4-FFF2-40B4-BE49-F238E27FC236}">
                <a16:creationId xmlns:a16="http://schemas.microsoft.com/office/drawing/2014/main" id="{18717490-0832-4F2F-B037-ACC8AEFCC821}"/>
              </a:ext>
            </a:extLst>
          </p:cNvPr>
          <p:cNvPicPr>
            <a:picLocks noChangeAspect="1"/>
          </p:cNvPicPr>
          <p:nvPr/>
        </p:nvPicPr>
        <p:blipFill>
          <a:blip r:embed="rId2"/>
          <a:stretch>
            <a:fillRect/>
          </a:stretch>
        </p:blipFill>
        <p:spPr>
          <a:xfrm>
            <a:off x="7204323" y="875818"/>
            <a:ext cx="3922024" cy="4899872"/>
          </a:xfrm>
          <a:prstGeom prst="rect">
            <a:avLst/>
          </a:prstGeom>
        </p:spPr>
      </p:pic>
      <p:sp>
        <p:nvSpPr>
          <p:cNvPr id="13" name="TextBox 12">
            <a:extLst>
              <a:ext uri="{FF2B5EF4-FFF2-40B4-BE49-F238E27FC236}">
                <a16:creationId xmlns:a16="http://schemas.microsoft.com/office/drawing/2014/main" id="{C52EAFDC-A754-F9D1-88BF-39313011A1C0}"/>
              </a:ext>
            </a:extLst>
          </p:cNvPr>
          <p:cNvSpPr txBox="1"/>
          <p:nvPr/>
        </p:nvSpPr>
        <p:spPr>
          <a:xfrm>
            <a:off x="236581" y="2471584"/>
            <a:ext cx="6127954" cy="4708981"/>
          </a:xfrm>
          <a:prstGeom prst="rect">
            <a:avLst/>
          </a:prstGeom>
          <a:noFill/>
        </p:spPr>
        <p:txBody>
          <a:bodyPr wrap="square">
            <a:spAutoFit/>
          </a:bodyPr>
          <a:lstStyle/>
          <a:p>
            <a:pPr algn="l" rtl="0" fontAlgn="base">
              <a:buNone/>
            </a:pPr>
            <a:r>
              <a:rPr lang="en-GB" sz="2400" b="0" i="0" dirty="0">
                <a:solidFill>
                  <a:srgbClr val="000000"/>
                </a:solidFill>
                <a:effectLst/>
                <a:latin typeface="Letter-join Air No-lead 40" panose="02000805000000020003" pitchFamily="50" charset="0"/>
              </a:rPr>
              <a:t>This pair are smiling because they are Swallow hero of heroes! Well done Holly and Fin for being our heroes. You work so hard every day, you are respectful and kind towards your peers. You follow the HH Way and everyday you make Mr Close and I smile! You have both thrown yourself into our Christmas week and have had great fun. Well done!</a:t>
            </a:r>
            <a:br>
              <a:rPr lang="en-GB" sz="2400" b="0" i="0" dirty="0">
                <a:solidFill>
                  <a:srgbClr val="000000"/>
                </a:solidFill>
                <a:effectLst/>
                <a:latin typeface="Letter-join Air No-lead 40" panose="02000805000000020003" pitchFamily="50" charset="0"/>
              </a:rPr>
            </a:br>
            <a:endParaRPr lang="en-GB" sz="2400" b="0" i="0" dirty="0">
              <a:solidFill>
                <a:srgbClr val="000000"/>
              </a:solidFill>
              <a:effectLst/>
              <a:latin typeface="Letter-join Air No-lead 40" panose="02000805000000020003" pitchFamily="50"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Tree>
    <p:extLst>
      <p:ext uri="{BB962C8B-B14F-4D97-AF65-F5344CB8AC3E}">
        <p14:creationId xmlns:p14="http://schemas.microsoft.com/office/powerpoint/2010/main" val="41764736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txBody>
          <a:bodyPr/>
          <a:lstStyle/>
          <a:p>
            <a:endParaRPr lang="en-GB"/>
          </a:p>
        </p:txBody>
      </p:sp>
      <p:sp>
        <p:nvSpPr>
          <p:cNvPr id="3" name="Rectangle 2">
            <a:extLst>
              <a:ext uri="{FF2B5EF4-FFF2-40B4-BE49-F238E27FC236}">
                <a16:creationId xmlns:a16="http://schemas.microsoft.com/office/drawing/2014/main" id="{EB37B883-F649-4273-BDEE-3E85D5461F4E}"/>
              </a:ext>
            </a:extLst>
          </p:cNvPr>
          <p:cNvSpPr/>
          <p:nvPr/>
        </p:nvSpPr>
        <p:spPr>
          <a:xfrm>
            <a:off x="380365" y="2786557"/>
            <a:ext cx="6096000" cy="646331"/>
          </a:xfrm>
          <a:prstGeom prst="rect">
            <a:avLst/>
          </a:prstGeom>
        </p:spPr>
        <p:txBody>
          <a:bodyPr>
            <a:spAutoFit/>
          </a:bodyPr>
          <a:lstStyle/>
          <a:p>
            <a:br>
              <a:rPr lang="en-GB" dirty="0">
                <a:solidFill>
                  <a:srgbClr val="000000"/>
                </a:solidFill>
                <a:latin typeface="Aptos"/>
              </a:rPr>
            </a:br>
            <a:endParaRPr lang="en-GB" dirty="0">
              <a:solidFill>
                <a:srgbClr val="242424"/>
              </a:solidFill>
              <a:latin typeface="Segoe UI" panose="020B0502040204020203" pitchFamily="34" charset="0"/>
            </a:endParaRPr>
          </a:p>
        </p:txBody>
      </p:sp>
      <p:sp>
        <p:nvSpPr>
          <p:cNvPr id="8" name="TextBox 7">
            <a:extLst>
              <a:ext uri="{FF2B5EF4-FFF2-40B4-BE49-F238E27FC236}">
                <a16:creationId xmlns:a16="http://schemas.microsoft.com/office/drawing/2014/main" id="{B61E763D-8D7F-F72D-5F7A-263875674E40}"/>
              </a:ext>
            </a:extLst>
          </p:cNvPr>
          <p:cNvSpPr txBox="1"/>
          <p:nvPr/>
        </p:nvSpPr>
        <p:spPr>
          <a:xfrm>
            <a:off x="661555" y="2648408"/>
            <a:ext cx="6116782" cy="646331"/>
          </a:xfrm>
          <a:prstGeom prst="rect">
            <a:avLst/>
          </a:prstGeom>
          <a:noFill/>
        </p:spPr>
        <p:txBody>
          <a:bodyPr wrap="square">
            <a:spAutoFit/>
          </a:bodyPr>
          <a:lstStyle/>
          <a:p>
            <a:pPr algn="l">
              <a:buNone/>
            </a:pPr>
            <a:br>
              <a:rPr lang="en-GB" b="0" i="0" dirty="0">
                <a:solidFill>
                  <a:srgbClr val="000000"/>
                </a:solidFill>
                <a:effectLst/>
                <a:latin typeface="Aptos" panose="020B0004020202020204" pitchFamily="34" charset="0"/>
              </a:rPr>
            </a:br>
            <a:endParaRPr lang="en-GB" b="0" i="0" dirty="0">
              <a:solidFill>
                <a:srgbClr val="242424"/>
              </a:solidFill>
              <a:effectLst/>
              <a:latin typeface="Segoe UI" panose="020B0502040204020203" pitchFamily="34" charset="0"/>
            </a:endParaRPr>
          </a:p>
        </p:txBody>
      </p:sp>
      <p:sp>
        <p:nvSpPr>
          <p:cNvPr id="7" name="TextBox 6">
            <a:extLst>
              <a:ext uri="{FF2B5EF4-FFF2-40B4-BE49-F238E27FC236}">
                <a16:creationId xmlns:a16="http://schemas.microsoft.com/office/drawing/2014/main" id="{24492050-F170-A168-935A-0E08599215CF}"/>
              </a:ext>
            </a:extLst>
          </p:cNvPr>
          <p:cNvSpPr txBox="1"/>
          <p:nvPr/>
        </p:nvSpPr>
        <p:spPr>
          <a:xfrm>
            <a:off x="363159" y="2551837"/>
            <a:ext cx="6113206" cy="646331"/>
          </a:xfrm>
          <a:prstGeom prst="rect">
            <a:avLst/>
          </a:prstGeom>
          <a:noFill/>
        </p:spPr>
        <p:txBody>
          <a:bodyPr wrap="square">
            <a:spAutoFit/>
          </a:bodyPr>
          <a:lstStyle/>
          <a:p>
            <a:pPr algn="l" rtl="0" fontAlgn="base">
              <a:buNone/>
            </a:pPr>
            <a:br>
              <a:rPr lang="en-GB" b="0" i="0" dirty="0">
                <a:solidFill>
                  <a:srgbClr val="000000"/>
                </a:solidFill>
                <a:effectLst/>
                <a:latin typeface="inherit"/>
              </a:rPr>
            </a:br>
            <a:endParaRPr lang="en-GB" b="0" i="0" dirty="0">
              <a:solidFill>
                <a:srgbClr val="242424"/>
              </a:solidFill>
              <a:effectLst/>
              <a:latin typeface="Segoe UI" panose="020B0502040204020203" pitchFamily="34" charset="0"/>
            </a:endParaRPr>
          </a:p>
        </p:txBody>
      </p:sp>
      <p:sp>
        <p:nvSpPr>
          <p:cNvPr id="11" name="TextBox 10">
            <a:extLst>
              <a:ext uri="{FF2B5EF4-FFF2-40B4-BE49-F238E27FC236}">
                <a16:creationId xmlns:a16="http://schemas.microsoft.com/office/drawing/2014/main" id="{8F487A24-9C54-B9B0-0D4C-7553ACCD1FCA}"/>
              </a:ext>
            </a:extLst>
          </p:cNvPr>
          <p:cNvSpPr txBox="1"/>
          <p:nvPr/>
        </p:nvSpPr>
        <p:spPr>
          <a:xfrm>
            <a:off x="179348" y="2366303"/>
            <a:ext cx="5422705" cy="1200329"/>
          </a:xfrm>
          <a:prstGeom prst="rect">
            <a:avLst/>
          </a:prstGeom>
          <a:noFill/>
        </p:spPr>
        <p:txBody>
          <a:bodyPr wrap="square">
            <a:spAutoFit/>
          </a:bodyPr>
          <a:lstStyle/>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2" name="TextBox 11">
            <a:extLst>
              <a:ext uri="{FF2B5EF4-FFF2-40B4-BE49-F238E27FC236}">
                <a16:creationId xmlns:a16="http://schemas.microsoft.com/office/drawing/2014/main" id="{07641CE6-E799-38EC-916B-57ED6ACC77AA}"/>
              </a:ext>
            </a:extLst>
          </p:cNvPr>
          <p:cNvSpPr txBox="1"/>
          <p:nvPr/>
        </p:nvSpPr>
        <p:spPr>
          <a:xfrm>
            <a:off x="546970" y="2450623"/>
            <a:ext cx="6113206" cy="4365298"/>
          </a:xfrm>
          <a:prstGeom prst="rect">
            <a:avLst/>
          </a:prstGeom>
          <a:noFill/>
        </p:spPr>
        <p:txBody>
          <a:bodyPr wrap="square">
            <a:spAutoFit/>
          </a:bodyPr>
          <a:lstStyle/>
          <a:p>
            <a:pPr algn="l" rtl="0">
              <a:spcAft>
                <a:spcPts val="225"/>
              </a:spcAft>
              <a:buNone/>
            </a:pPr>
            <a:r>
              <a:rPr lang="en-GB" sz="2800" i="0" dirty="0">
                <a:solidFill>
                  <a:srgbClr val="000000"/>
                </a:solidFill>
                <a:effectLst/>
                <a:latin typeface="Letter-join Air No-lead 40" panose="02000805000000020003" pitchFamily="50" charset="0"/>
              </a:rPr>
              <a:t>This week's Christmas heroes in Owl Class are Rosie and Olivia. Rosie and Olivia come into school every morning with the biggest smiles on their faces and always give us a good giggle. These two have spread joy and kindness all week long. I am so proud of you both!!</a:t>
            </a:r>
            <a:endParaRPr lang="en-GB" sz="2800" i="0" dirty="0">
              <a:solidFill>
                <a:srgbClr val="242424"/>
              </a:solidFill>
              <a:effectLst/>
              <a:latin typeface="Letter-join Air No-lead 40" panose="02000805000000020003" pitchFamily="50" charset="0"/>
            </a:endParaRPr>
          </a:p>
          <a:p>
            <a:pPr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pic>
        <p:nvPicPr>
          <p:cNvPr id="15" name="Picture 14" descr="Two girls posing with balloons&#10;&#10;AI-generated content may be incorrect.">
            <a:extLst>
              <a:ext uri="{FF2B5EF4-FFF2-40B4-BE49-F238E27FC236}">
                <a16:creationId xmlns:a16="http://schemas.microsoft.com/office/drawing/2014/main" id="{2765CA86-06D8-D313-FD02-DFF1954577BF}"/>
              </a:ext>
            </a:extLst>
          </p:cNvPr>
          <p:cNvPicPr>
            <a:picLocks noChangeAspect="1"/>
          </p:cNvPicPr>
          <p:nvPr/>
        </p:nvPicPr>
        <p:blipFill>
          <a:blip r:embed="rId2"/>
          <a:stretch>
            <a:fillRect/>
          </a:stretch>
        </p:blipFill>
        <p:spPr>
          <a:xfrm>
            <a:off x="6892922" y="699560"/>
            <a:ext cx="4252696" cy="5647937"/>
          </a:xfrm>
          <a:prstGeom prst="rect">
            <a:avLst/>
          </a:prstGeom>
        </p:spPr>
      </p:pic>
    </p:spTree>
    <p:extLst>
      <p:ext uri="{BB962C8B-B14F-4D97-AF65-F5344CB8AC3E}">
        <p14:creationId xmlns:p14="http://schemas.microsoft.com/office/powerpoint/2010/main" val="33081223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B1489-B942-ED8A-FA7C-0019F4E2E0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381439-1C5C-613D-260F-840D41193042}"/>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6E490B1E-88E5-6420-4231-E755DE769A8B}"/>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1FD23C16-C39A-6D15-7DC7-07CA284C3E62}"/>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664538EA-BEFB-95AE-5289-A0DA5F28A3CE}"/>
              </a:ext>
            </a:extLst>
          </p:cNvPr>
          <p:cNvSpPr>
            <a:spLocks noGrp="1"/>
          </p:cNvSpPr>
          <p:nvPr>
            <p:ph type="pic" sz="quarter" idx="13"/>
          </p:nvPr>
        </p:nvSpPr>
        <p:spPr>
          <a:xfrm>
            <a:off x="1082477" y="1456370"/>
            <a:ext cx="8877760" cy="6064783"/>
          </a:xfrm>
        </p:spPr>
        <p:txBody>
          <a:bodyPr/>
          <a:lstStyle/>
          <a:p>
            <a:endParaRPr lang="en-GB"/>
          </a:p>
        </p:txBody>
      </p:sp>
      <p:sp>
        <p:nvSpPr>
          <p:cNvPr id="5" name="TextBox 4">
            <a:extLst>
              <a:ext uri="{FF2B5EF4-FFF2-40B4-BE49-F238E27FC236}">
                <a16:creationId xmlns:a16="http://schemas.microsoft.com/office/drawing/2014/main" id="{5AFC7306-DDCE-DE1D-CB82-B4E8E2AA674E}"/>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1C5CE52E-6015-00DB-ADA7-71EEBECFC76E}"/>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F31B9103-B9FA-5AFC-BDE7-0FF5A77E25DC}"/>
              </a:ext>
            </a:extLst>
          </p:cNvPr>
          <p:cNvSpPr/>
          <p:nvPr/>
        </p:nvSpPr>
        <p:spPr>
          <a:xfrm>
            <a:off x="448036" y="2490177"/>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1" name="TextBox 10">
            <a:extLst>
              <a:ext uri="{FF2B5EF4-FFF2-40B4-BE49-F238E27FC236}">
                <a16:creationId xmlns:a16="http://schemas.microsoft.com/office/drawing/2014/main" id="{74578A7C-6C00-D88A-27FB-73684C9097E7}"/>
              </a:ext>
            </a:extLst>
          </p:cNvPr>
          <p:cNvSpPr txBox="1"/>
          <p:nvPr/>
        </p:nvSpPr>
        <p:spPr>
          <a:xfrm>
            <a:off x="346595" y="2201031"/>
            <a:ext cx="6116782" cy="1754326"/>
          </a:xfrm>
          <a:prstGeom prst="rect">
            <a:avLst/>
          </a:prstGeom>
          <a:noFill/>
        </p:spPr>
        <p:txBody>
          <a:bodyPr wrap="square">
            <a:spAutoFit/>
          </a:bodyPr>
          <a:lstStyle/>
          <a:p>
            <a:pPr fontAlgn="base"/>
            <a:br>
              <a:rPr lang="en-GB" dirty="0"/>
            </a:br>
            <a:endParaRPr lang="en-GB" dirty="0"/>
          </a:p>
          <a:p>
            <a:pPr fontAlgn="base"/>
            <a:br>
              <a:rPr lang="en-GB" dirty="0"/>
            </a:br>
            <a:endParaRPr lang="en-GB" dirty="0"/>
          </a:p>
          <a:p>
            <a:pPr fontAlgn="base"/>
            <a:br>
              <a:rPr lang="en-GB" dirty="0"/>
            </a:br>
            <a:endParaRPr lang="en-GB" dirty="0"/>
          </a:p>
        </p:txBody>
      </p:sp>
      <p:sp>
        <p:nvSpPr>
          <p:cNvPr id="10" name="TextBox 9">
            <a:extLst>
              <a:ext uri="{FF2B5EF4-FFF2-40B4-BE49-F238E27FC236}">
                <a16:creationId xmlns:a16="http://schemas.microsoft.com/office/drawing/2014/main" id="{5D1587F3-DFE0-CB97-0CA0-160AB4933502}"/>
              </a:ext>
            </a:extLst>
          </p:cNvPr>
          <p:cNvSpPr txBox="1"/>
          <p:nvPr/>
        </p:nvSpPr>
        <p:spPr>
          <a:xfrm>
            <a:off x="105522" y="2190095"/>
            <a:ext cx="6909550"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2" name="TextBox 11">
            <a:extLst>
              <a:ext uri="{FF2B5EF4-FFF2-40B4-BE49-F238E27FC236}">
                <a16:creationId xmlns:a16="http://schemas.microsoft.com/office/drawing/2014/main" id="{3808761C-BC08-741E-D1D1-19CA036F6887}"/>
              </a:ext>
            </a:extLst>
          </p:cNvPr>
          <p:cNvSpPr txBox="1"/>
          <p:nvPr/>
        </p:nvSpPr>
        <p:spPr>
          <a:xfrm>
            <a:off x="130440" y="2490177"/>
            <a:ext cx="6113206" cy="4647426"/>
          </a:xfrm>
          <a:prstGeom prst="rect">
            <a:avLst/>
          </a:prstGeom>
          <a:noFill/>
        </p:spPr>
        <p:txBody>
          <a:bodyPr wrap="square">
            <a:spAutoFit/>
          </a:bodyPr>
          <a:lstStyle/>
          <a:p>
            <a:pPr algn="l" fontAlgn="base">
              <a:buNone/>
            </a:pPr>
            <a:r>
              <a:rPr lang="en-GB" sz="2200" b="0" i="0" dirty="0">
                <a:solidFill>
                  <a:srgbClr val="000000"/>
                </a:solidFill>
                <a:effectLst/>
                <a:latin typeface="Letter-join Air No-lead 40" panose="02000805000000020003" pitchFamily="50" charset="0"/>
              </a:rPr>
              <a:t>I have been a naughty Miss 'Elf and chosen three heroes this week! Julian, Bella and Everett have truly shone like Christmas stars this week, getting stuck into every activity we have done with lots of Christmas spirit. I am particularly proud of their performances in all of our carol concert run throughs, giving it their all and enjoying themselves whilst doing so! Keep shining like the superstars you are, my Fantastic Festive Falcons!🌟🎅🎄</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endParaRPr lang="en-GB" b="0" i="0" dirty="0">
              <a:solidFill>
                <a:srgbClr val="242424"/>
              </a:solidFill>
              <a:effectLst/>
              <a:latin typeface="Segoe UI" panose="020B0502040204020203" pitchFamily="34" charset="0"/>
            </a:endParaRPr>
          </a:p>
        </p:txBody>
      </p:sp>
      <p:pic>
        <p:nvPicPr>
          <p:cNvPr id="16" name="Picture 15" descr="A child wearing a star garment&#10;&#10;AI-generated content may be incorrect.">
            <a:extLst>
              <a:ext uri="{FF2B5EF4-FFF2-40B4-BE49-F238E27FC236}">
                <a16:creationId xmlns:a16="http://schemas.microsoft.com/office/drawing/2014/main" id="{CABE7DEE-BC8E-AC75-D80B-C1941E4A1BEB}"/>
              </a:ext>
            </a:extLst>
          </p:cNvPr>
          <p:cNvPicPr>
            <a:picLocks noChangeAspect="1"/>
          </p:cNvPicPr>
          <p:nvPr/>
        </p:nvPicPr>
        <p:blipFill>
          <a:blip r:embed="rId2"/>
          <a:stretch>
            <a:fillRect/>
          </a:stretch>
        </p:blipFill>
        <p:spPr>
          <a:xfrm>
            <a:off x="6268564" y="210533"/>
            <a:ext cx="2894098" cy="2972141"/>
          </a:xfrm>
          <a:prstGeom prst="rect">
            <a:avLst/>
          </a:prstGeom>
        </p:spPr>
      </p:pic>
      <p:pic>
        <p:nvPicPr>
          <p:cNvPr id="18" name="Picture 17" descr="A child holding a star shaped object&#10;&#10;AI-generated content may be incorrect.">
            <a:extLst>
              <a:ext uri="{FF2B5EF4-FFF2-40B4-BE49-F238E27FC236}">
                <a16:creationId xmlns:a16="http://schemas.microsoft.com/office/drawing/2014/main" id="{8D1C7DBB-7F24-8CC6-CB9E-73892CAB933E}"/>
              </a:ext>
            </a:extLst>
          </p:cNvPr>
          <p:cNvPicPr>
            <a:picLocks noChangeAspect="1"/>
          </p:cNvPicPr>
          <p:nvPr/>
        </p:nvPicPr>
        <p:blipFill>
          <a:blip r:embed="rId3"/>
          <a:stretch>
            <a:fillRect/>
          </a:stretch>
        </p:blipFill>
        <p:spPr>
          <a:xfrm>
            <a:off x="9059392" y="1797089"/>
            <a:ext cx="3159444" cy="3078949"/>
          </a:xfrm>
          <a:prstGeom prst="rect">
            <a:avLst/>
          </a:prstGeom>
        </p:spPr>
      </p:pic>
      <p:pic>
        <p:nvPicPr>
          <p:cNvPr id="20" name="Picture 19" descr="A child holding a star shaped object&#10;&#10;AI-generated content may be incorrect.">
            <a:extLst>
              <a:ext uri="{FF2B5EF4-FFF2-40B4-BE49-F238E27FC236}">
                <a16:creationId xmlns:a16="http://schemas.microsoft.com/office/drawing/2014/main" id="{D74F8969-0401-03D4-C72D-53155FC07909}"/>
              </a:ext>
            </a:extLst>
          </p:cNvPr>
          <p:cNvPicPr>
            <a:picLocks noChangeAspect="1"/>
          </p:cNvPicPr>
          <p:nvPr/>
        </p:nvPicPr>
        <p:blipFill>
          <a:blip r:embed="rId4"/>
          <a:stretch>
            <a:fillRect/>
          </a:stretch>
        </p:blipFill>
        <p:spPr>
          <a:xfrm>
            <a:off x="6202595" y="3395144"/>
            <a:ext cx="2933060" cy="3261235"/>
          </a:xfrm>
          <a:prstGeom prst="rect">
            <a:avLst/>
          </a:prstGeom>
        </p:spPr>
      </p:pic>
    </p:spTree>
    <p:extLst>
      <p:ext uri="{BB962C8B-B14F-4D97-AF65-F5344CB8AC3E}">
        <p14:creationId xmlns:p14="http://schemas.microsoft.com/office/powerpoint/2010/main" val="34444158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CD107-574E-D772-1652-377AF86C58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E2DDE7-CAF2-C8B1-1408-2D924AF32946}"/>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905CBDB3-9D6F-5BEE-FFED-CFCE07BCC5B9}"/>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E145D5DD-95A3-9809-065D-7355F2E95A86}"/>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136F6416-9A9A-414E-524B-F9A8A7E05AB8}"/>
              </a:ext>
            </a:extLst>
          </p:cNvPr>
          <p:cNvSpPr>
            <a:spLocks noGrp="1"/>
          </p:cNvSpPr>
          <p:nvPr>
            <p:ph type="pic" sz="quarter" idx="13"/>
          </p:nvPr>
        </p:nvSpPr>
        <p:spPr>
          <a:xfrm>
            <a:off x="1082477" y="1456370"/>
            <a:ext cx="8877760" cy="6064783"/>
          </a:xfrm>
        </p:spPr>
        <p:txBody>
          <a:bodyPr/>
          <a:lstStyle/>
          <a:p>
            <a:endParaRPr lang="en-GB"/>
          </a:p>
        </p:txBody>
      </p:sp>
      <p:sp>
        <p:nvSpPr>
          <p:cNvPr id="5" name="TextBox 4">
            <a:extLst>
              <a:ext uri="{FF2B5EF4-FFF2-40B4-BE49-F238E27FC236}">
                <a16:creationId xmlns:a16="http://schemas.microsoft.com/office/drawing/2014/main" id="{32485D2A-0E33-0913-F5B7-6B8BD05A1543}"/>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58E4304B-ADEA-D813-A80B-27D44623468A}"/>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99D305F6-CC9C-EE34-5E53-D175781886F0}"/>
              </a:ext>
            </a:extLst>
          </p:cNvPr>
          <p:cNvSpPr/>
          <p:nvPr/>
        </p:nvSpPr>
        <p:spPr>
          <a:xfrm>
            <a:off x="448036" y="2490177"/>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1" name="TextBox 10">
            <a:extLst>
              <a:ext uri="{FF2B5EF4-FFF2-40B4-BE49-F238E27FC236}">
                <a16:creationId xmlns:a16="http://schemas.microsoft.com/office/drawing/2014/main" id="{F0FF83B7-E849-C3AD-B96D-2ECE872E0DDB}"/>
              </a:ext>
            </a:extLst>
          </p:cNvPr>
          <p:cNvSpPr txBox="1"/>
          <p:nvPr/>
        </p:nvSpPr>
        <p:spPr>
          <a:xfrm>
            <a:off x="346595" y="2201031"/>
            <a:ext cx="6116782" cy="1754326"/>
          </a:xfrm>
          <a:prstGeom prst="rect">
            <a:avLst/>
          </a:prstGeom>
          <a:noFill/>
        </p:spPr>
        <p:txBody>
          <a:bodyPr wrap="square">
            <a:spAutoFit/>
          </a:bodyPr>
          <a:lstStyle/>
          <a:p>
            <a:pPr fontAlgn="base"/>
            <a:br>
              <a:rPr lang="en-GB" dirty="0"/>
            </a:br>
            <a:endParaRPr lang="en-GB" dirty="0"/>
          </a:p>
          <a:p>
            <a:pPr fontAlgn="base"/>
            <a:br>
              <a:rPr lang="en-GB" dirty="0"/>
            </a:br>
            <a:endParaRPr lang="en-GB" dirty="0"/>
          </a:p>
          <a:p>
            <a:pPr fontAlgn="base"/>
            <a:br>
              <a:rPr lang="en-GB" dirty="0"/>
            </a:br>
            <a:endParaRPr lang="en-GB" dirty="0"/>
          </a:p>
        </p:txBody>
      </p:sp>
      <p:sp>
        <p:nvSpPr>
          <p:cNvPr id="10" name="TextBox 9">
            <a:extLst>
              <a:ext uri="{FF2B5EF4-FFF2-40B4-BE49-F238E27FC236}">
                <a16:creationId xmlns:a16="http://schemas.microsoft.com/office/drawing/2014/main" id="{01A26F54-CC6E-F95E-8DE7-7F03279499A8}"/>
              </a:ext>
            </a:extLst>
          </p:cNvPr>
          <p:cNvSpPr txBox="1"/>
          <p:nvPr/>
        </p:nvSpPr>
        <p:spPr>
          <a:xfrm>
            <a:off x="105522" y="2190095"/>
            <a:ext cx="6909550"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2" name="TextBox 11">
            <a:extLst>
              <a:ext uri="{FF2B5EF4-FFF2-40B4-BE49-F238E27FC236}">
                <a16:creationId xmlns:a16="http://schemas.microsoft.com/office/drawing/2014/main" id="{DD4B8BE9-20E1-B4B9-4B7C-C69925B6179C}"/>
              </a:ext>
            </a:extLst>
          </p:cNvPr>
          <p:cNvSpPr txBox="1"/>
          <p:nvPr/>
        </p:nvSpPr>
        <p:spPr>
          <a:xfrm>
            <a:off x="186181" y="2678221"/>
            <a:ext cx="6113206" cy="3939540"/>
          </a:xfrm>
          <a:prstGeom prst="rect">
            <a:avLst/>
          </a:prstGeom>
          <a:noFill/>
        </p:spPr>
        <p:txBody>
          <a:bodyPr wrap="square">
            <a:spAutoFit/>
          </a:bodyPr>
          <a:lstStyle/>
          <a:p>
            <a:pPr fontAlgn="base"/>
            <a:r>
              <a:rPr lang="en-GB" sz="2800" dirty="0">
                <a:solidFill>
                  <a:srgbClr val="000000"/>
                </a:solidFill>
                <a:latin typeface="Letter-join Air No-lead 40" panose="02000805000000020003" pitchFamily="50" charset="0"/>
              </a:rPr>
              <a:t>My Christmassy heroes this week are Cory and Isla F. They have both been full of the Christmas spirit this week and have enjoyed everything we've done. Thank you for bringing the Christmas magic to Swan class! 🌟🎄🦢</a:t>
            </a:r>
          </a:p>
          <a:p>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endParaRPr lang="en-GB" b="0" i="0" dirty="0">
              <a:solidFill>
                <a:srgbClr val="242424"/>
              </a:solidFill>
              <a:effectLst/>
              <a:latin typeface="Segoe UI" panose="020B0502040204020203" pitchFamily="34" charset="0"/>
            </a:endParaRPr>
          </a:p>
        </p:txBody>
      </p:sp>
      <p:pic>
        <p:nvPicPr>
          <p:cNvPr id="13" name="Picture 12" descr="A child sitting at a table holding a candle&#10;&#10;AI-generated content may be incorrect.">
            <a:extLst>
              <a:ext uri="{FF2B5EF4-FFF2-40B4-BE49-F238E27FC236}">
                <a16:creationId xmlns:a16="http://schemas.microsoft.com/office/drawing/2014/main" id="{2C7B5D85-A94D-E181-A2AE-60267ECFFA31}"/>
              </a:ext>
            </a:extLst>
          </p:cNvPr>
          <p:cNvPicPr>
            <a:picLocks noChangeAspect="1"/>
          </p:cNvPicPr>
          <p:nvPr/>
        </p:nvPicPr>
        <p:blipFill>
          <a:blip r:embed="rId2"/>
          <a:stretch>
            <a:fillRect/>
          </a:stretch>
        </p:blipFill>
        <p:spPr>
          <a:xfrm>
            <a:off x="6047610" y="91044"/>
            <a:ext cx="3566198" cy="3823222"/>
          </a:xfrm>
          <a:prstGeom prst="rect">
            <a:avLst/>
          </a:prstGeom>
        </p:spPr>
      </p:pic>
      <p:pic>
        <p:nvPicPr>
          <p:cNvPr id="15" name="Picture 14" descr="A child holding a candle&#10;&#10;AI-generated content may be incorrect.">
            <a:extLst>
              <a:ext uri="{FF2B5EF4-FFF2-40B4-BE49-F238E27FC236}">
                <a16:creationId xmlns:a16="http://schemas.microsoft.com/office/drawing/2014/main" id="{6535FD10-9A35-F130-CAF6-1C78D8F509E1}"/>
              </a:ext>
            </a:extLst>
          </p:cNvPr>
          <p:cNvPicPr>
            <a:picLocks noChangeAspect="1"/>
          </p:cNvPicPr>
          <p:nvPr/>
        </p:nvPicPr>
        <p:blipFill>
          <a:blip r:embed="rId3"/>
          <a:stretch>
            <a:fillRect/>
          </a:stretch>
        </p:blipFill>
        <p:spPr>
          <a:xfrm>
            <a:off x="9349483" y="2201031"/>
            <a:ext cx="2772162" cy="4544059"/>
          </a:xfrm>
          <a:prstGeom prst="rect">
            <a:avLst/>
          </a:prstGeom>
        </p:spPr>
      </p:pic>
    </p:spTree>
    <p:extLst>
      <p:ext uri="{BB962C8B-B14F-4D97-AF65-F5344CB8AC3E}">
        <p14:creationId xmlns:p14="http://schemas.microsoft.com/office/powerpoint/2010/main" val="3587184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40D22C-557E-EDF0-B0FD-061369B241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DD52F6-7301-DA11-DE2D-3C67AD9C4348}"/>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Wraparound Hero</a:t>
            </a:r>
          </a:p>
        </p:txBody>
      </p:sp>
      <p:sp>
        <p:nvSpPr>
          <p:cNvPr id="9" name="Slide Number Placeholder 8">
            <a:extLst>
              <a:ext uri="{FF2B5EF4-FFF2-40B4-BE49-F238E27FC236}">
                <a16:creationId xmlns:a16="http://schemas.microsoft.com/office/drawing/2014/main" id="{94CF31F7-1F59-733E-0B41-E55CCB8158F1}"/>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DF2480F5-D544-C96B-1CBB-260B7DF4A65C}"/>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C5DAD0CF-990A-964E-030D-147F54281C75}"/>
              </a:ext>
            </a:extLst>
          </p:cNvPr>
          <p:cNvSpPr>
            <a:spLocks noGrp="1"/>
          </p:cNvSpPr>
          <p:nvPr>
            <p:ph type="pic" sz="quarter" idx="13"/>
          </p:nvPr>
        </p:nvSpPr>
        <p:spPr>
          <a:xfrm>
            <a:off x="1082477" y="1456370"/>
            <a:ext cx="8877760" cy="6064783"/>
          </a:xfrm>
        </p:spPr>
        <p:txBody>
          <a:bodyPr/>
          <a:lstStyle/>
          <a:p>
            <a:endParaRPr lang="en-GB"/>
          </a:p>
        </p:txBody>
      </p:sp>
      <p:sp>
        <p:nvSpPr>
          <p:cNvPr id="5" name="TextBox 4">
            <a:extLst>
              <a:ext uri="{FF2B5EF4-FFF2-40B4-BE49-F238E27FC236}">
                <a16:creationId xmlns:a16="http://schemas.microsoft.com/office/drawing/2014/main" id="{F75159A8-B063-A7D0-6556-DFABF604D6E6}"/>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C00E01C0-66D4-2F56-35BA-2CD772614B16}"/>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1553DB98-B6D4-0AA5-8DC1-C85B5A997463}"/>
              </a:ext>
            </a:extLst>
          </p:cNvPr>
          <p:cNvSpPr/>
          <p:nvPr/>
        </p:nvSpPr>
        <p:spPr>
          <a:xfrm>
            <a:off x="448036" y="2490177"/>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1" name="TextBox 10">
            <a:extLst>
              <a:ext uri="{FF2B5EF4-FFF2-40B4-BE49-F238E27FC236}">
                <a16:creationId xmlns:a16="http://schemas.microsoft.com/office/drawing/2014/main" id="{715CE70C-1455-7E39-325C-F015D9DC5974}"/>
              </a:ext>
            </a:extLst>
          </p:cNvPr>
          <p:cNvSpPr txBox="1"/>
          <p:nvPr/>
        </p:nvSpPr>
        <p:spPr>
          <a:xfrm>
            <a:off x="346595" y="2201031"/>
            <a:ext cx="6116782" cy="1754326"/>
          </a:xfrm>
          <a:prstGeom prst="rect">
            <a:avLst/>
          </a:prstGeom>
          <a:noFill/>
        </p:spPr>
        <p:txBody>
          <a:bodyPr wrap="square">
            <a:spAutoFit/>
          </a:bodyPr>
          <a:lstStyle/>
          <a:p>
            <a:pPr fontAlgn="base"/>
            <a:br>
              <a:rPr lang="en-GB" dirty="0"/>
            </a:br>
            <a:endParaRPr lang="en-GB" dirty="0"/>
          </a:p>
          <a:p>
            <a:pPr fontAlgn="base"/>
            <a:br>
              <a:rPr lang="en-GB" dirty="0"/>
            </a:br>
            <a:endParaRPr lang="en-GB" dirty="0"/>
          </a:p>
          <a:p>
            <a:pPr fontAlgn="base"/>
            <a:br>
              <a:rPr lang="en-GB" dirty="0"/>
            </a:br>
            <a:endParaRPr lang="en-GB" dirty="0"/>
          </a:p>
        </p:txBody>
      </p:sp>
      <p:sp>
        <p:nvSpPr>
          <p:cNvPr id="10" name="TextBox 9">
            <a:extLst>
              <a:ext uri="{FF2B5EF4-FFF2-40B4-BE49-F238E27FC236}">
                <a16:creationId xmlns:a16="http://schemas.microsoft.com/office/drawing/2014/main" id="{5685865C-F301-0F1B-5136-FCF9B567C179}"/>
              </a:ext>
            </a:extLst>
          </p:cNvPr>
          <p:cNvSpPr txBox="1"/>
          <p:nvPr/>
        </p:nvSpPr>
        <p:spPr>
          <a:xfrm>
            <a:off x="176242" y="2320899"/>
            <a:ext cx="6909550"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2" name="TextBox 11">
            <a:extLst>
              <a:ext uri="{FF2B5EF4-FFF2-40B4-BE49-F238E27FC236}">
                <a16:creationId xmlns:a16="http://schemas.microsoft.com/office/drawing/2014/main" id="{F8FCB155-8C4A-16E4-3B9C-DA084F1701A5}"/>
              </a:ext>
            </a:extLst>
          </p:cNvPr>
          <p:cNvSpPr txBox="1"/>
          <p:nvPr/>
        </p:nvSpPr>
        <p:spPr>
          <a:xfrm>
            <a:off x="466190" y="2416055"/>
            <a:ext cx="6113206" cy="5032147"/>
          </a:xfrm>
          <a:prstGeom prst="rect">
            <a:avLst/>
          </a:prstGeom>
          <a:noFill/>
        </p:spPr>
        <p:txBody>
          <a:bodyPr wrap="square">
            <a:spAutoFit/>
          </a:bodyPr>
          <a:lstStyle/>
          <a:p>
            <a:pPr fontAlgn="base">
              <a:spcBef>
                <a:spcPts val="900"/>
              </a:spcBef>
              <a:buNone/>
            </a:pPr>
            <a:r>
              <a:rPr lang="en-GB" sz="2800" b="0" dirty="0">
                <a:solidFill>
                  <a:srgbClr val="242424"/>
                </a:solidFill>
                <a:effectLst/>
                <a:latin typeface="Letter-join Air No-lead 40" panose="02000805000000020003" pitchFamily="50" charset="0"/>
              </a:rPr>
              <a:t>Ollie is our wraparound care hero.</a:t>
            </a:r>
          </a:p>
          <a:p>
            <a:pPr fontAlgn="base">
              <a:spcBef>
                <a:spcPts val="900"/>
              </a:spcBef>
              <a:buNone/>
            </a:pPr>
            <a:r>
              <a:rPr lang="en-GB" sz="2800" dirty="0">
                <a:solidFill>
                  <a:srgbClr val="242424"/>
                </a:solidFill>
                <a:latin typeface="Letter-join Air No-lead 40" panose="02000805000000020003" pitchFamily="50" charset="0"/>
              </a:rPr>
              <a:t>At first, he struggled to leave Mum in a morning but now he has settled beautifully. He has a cuddle with Mrs. Bis every morning and then goes off to play with his friends. We are so proud of you Ollie – well done! </a:t>
            </a:r>
            <a:endParaRPr lang="en-GB" sz="2800" b="0" dirty="0">
              <a:solidFill>
                <a:srgbClr val="242424"/>
              </a:solidFill>
              <a:effectLst/>
              <a:latin typeface="Letter-join Air No-lead 40" panose="02000805000000020003" pitchFamily="50" charset="0"/>
            </a:endParaRPr>
          </a:p>
          <a:p>
            <a:pPr fontAlgn="base">
              <a:spcBef>
                <a:spcPts val="900"/>
              </a:spcBef>
              <a:buNone/>
            </a:pPr>
            <a:endParaRPr lang="en-GB" dirty="0">
              <a:solidFill>
                <a:srgbClr val="242424"/>
              </a:solidFill>
              <a:latin typeface="inherit"/>
            </a:endParaRPr>
          </a:p>
          <a:p>
            <a:pPr>
              <a:buNone/>
            </a:pPr>
            <a:br>
              <a:rPr lang="en-GB" b="0" i="0" dirty="0">
                <a:solidFill>
                  <a:srgbClr val="000000"/>
                </a:solidFill>
                <a:effectLst/>
                <a:latin typeface="Segoe UI" panose="020B0502040204020203" pitchFamily="34" charset="0"/>
              </a:rPr>
            </a:br>
            <a:endParaRPr lang="en-GB" dirty="0"/>
          </a:p>
        </p:txBody>
      </p:sp>
      <p:pic>
        <p:nvPicPr>
          <p:cNvPr id="14" name="Picture 13" descr="A child in a blue sweater&#10;&#10;AI-generated content may be incorrect.">
            <a:extLst>
              <a:ext uri="{FF2B5EF4-FFF2-40B4-BE49-F238E27FC236}">
                <a16:creationId xmlns:a16="http://schemas.microsoft.com/office/drawing/2014/main" id="{81B77EC0-88E7-827A-C079-3CA17D9568D1}"/>
              </a:ext>
            </a:extLst>
          </p:cNvPr>
          <p:cNvPicPr>
            <a:picLocks noChangeAspect="1"/>
          </p:cNvPicPr>
          <p:nvPr/>
        </p:nvPicPr>
        <p:blipFill>
          <a:blip r:embed="rId2"/>
          <a:stretch>
            <a:fillRect/>
          </a:stretch>
        </p:blipFill>
        <p:spPr>
          <a:xfrm>
            <a:off x="7359673" y="1066537"/>
            <a:ext cx="3424075" cy="4724925"/>
          </a:xfrm>
          <a:prstGeom prst="rect">
            <a:avLst/>
          </a:prstGeom>
        </p:spPr>
      </p:pic>
    </p:spTree>
    <p:extLst>
      <p:ext uri="{BB962C8B-B14F-4D97-AF65-F5344CB8AC3E}">
        <p14:creationId xmlns:p14="http://schemas.microsoft.com/office/powerpoint/2010/main" val="7739909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graphicFrame>
        <p:nvGraphicFramePr>
          <p:cNvPr id="2" name="Table 1">
            <a:extLst>
              <a:ext uri="{FF2B5EF4-FFF2-40B4-BE49-F238E27FC236}">
                <a16:creationId xmlns:a16="http://schemas.microsoft.com/office/drawing/2014/main" id="{48C30217-34C1-40F6-BA3F-E136EA55DD10}"/>
              </a:ext>
            </a:extLst>
          </p:cNvPr>
          <p:cNvGraphicFramePr>
            <a:graphicFrameLocks noGrp="1"/>
          </p:cNvGraphicFramePr>
          <p:nvPr>
            <p:extLst>
              <p:ext uri="{D42A27DB-BD31-4B8C-83A1-F6EECF244321}">
                <p14:modId xmlns:p14="http://schemas.microsoft.com/office/powerpoint/2010/main" val="3587399667"/>
              </p:ext>
            </p:extLst>
          </p:nvPr>
        </p:nvGraphicFramePr>
        <p:xfrm>
          <a:off x="138975" y="2258595"/>
          <a:ext cx="5758242" cy="4511941"/>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4217962237"/>
                  </a:ext>
                </a:extLst>
              </a:tr>
              <a:tr h="432701">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7" name="TextBox 6">
            <a:extLst>
              <a:ext uri="{FF2B5EF4-FFF2-40B4-BE49-F238E27FC236}">
                <a16:creationId xmlns:a16="http://schemas.microsoft.com/office/drawing/2014/main" id="{242F8F39-3AEE-4C44-9249-CC2056223162}"/>
              </a:ext>
            </a:extLst>
          </p:cNvPr>
          <p:cNvSpPr txBox="1"/>
          <p:nvPr/>
        </p:nvSpPr>
        <p:spPr>
          <a:xfrm>
            <a:off x="6438992" y="2126971"/>
            <a:ext cx="5353876" cy="2492990"/>
          </a:xfrm>
          <a:prstGeom prst="rect">
            <a:avLst/>
          </a:prstGeom>
          <a:noFill/>
        </p:spPr>
        <p:txBody>
          <a:bodyPr wrap="square" rtlCol="0">
            <a:spAutoFit/>
          </a:bodyPr>
          <a:lstStyle/>
          <a:p>
            <a:pPr algn="ctr"/>
            <a:r>
              <a:rPr lang="en-GB" sz="2600" dirty="0">
                <a:latin typeface="Letter-join Air No-lead 40" panose="02000805000000020003" pitchFamily="50" charset="0"/>
              </a:rPr>
              <a:t>This week’s winners with 97% are Puffin class! </a:t>
            </a:r>
          </a:p>
          <a:p>
            <a:pPr algn="ctr"/>
            <a:endParaRPr lang="en-GB" sz="2600" dirty="0">
              <a:latin typeface="Letter-join Air No-lead 40" panose="02000805000000020003" pitchFamily="50" charset="0"/>
            </a:endParaRPr>
          </a:p>
          <a:p>
            <a:pPr algn="ctr"/>
            <a:r>
              <a:rPr lang="en-GB" sz="2600" dirty="0">
                <a:latin typeface="Letter-join Air No-lead 40" panose="02000805000000020003" pitchFamily="50" charset="0"/>
              </a:rPr>
              <a:t>Well done Puffins! </a:t>
            </a:r>
          </a:p>
          <a:p>
            <a:pPr algn="ctr"/>
            <a:endParaRPr lang="en-GB" sz="2600" dirty="0">
              <a:latin typeface="Letter-join Air No-lead 40" panose="02000805000000020003" pitchFamily="50" charset="0"/>
            </a:endParaRPr>
          </a:p>
          <a:p>
            <a:pPr algn="ctr"/>
            <a:endParaRPr lang="en-GB" sz="2600" dirty="0">
              <a:latin typeface="Letter-join Air No-lead 40" panose="02000805000000020003" pitchFamily="50" charset="0"/>
            </a:endParaRPr>
          </a:p>
        </p:txBody>
      </p:sp>
    </p:spTree>
    <p:extLst>
      <p:ext uri="{BB962C8B-B14F-4D97-AF65-F5344CB8AC3E}">
        <p14:creationId xmlns:p14="http://schemas.microsoft.com/office/powerpoint/2010/main" val="40925165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363392" y="1074561"/>
            <a:ext cx="5675393" cy="5345486"/>
          </a:xfrm>
        </p:spPr>
        <p:txBody>
          <a:bodyPr>
            <a:noAutofit/>
          </a:bodyPr>
          <a:lstStyle/>
          <a:p>
            <a:r>
              <a:rPr lang="en-GB" sz="3200" dirty="0">
                <a:solidFill>
                  <a:schemeClr val="accent4">
                    <a:lumMod val="50000"/>
                  </a:schemeClr>
                </a:solidFill>
                <a:latin typeface="Letter-join Air Plus 40" panose="02000805000000020003" pitchFamily="50" charset="0"/>
                <a:cs typeface="Arial" panose="020B0604020202020204" pitchFamily="34" charset="0"/>
              </a:rPr>
              <a:t>We hope you’ve all had a fabulous Christmas week at Holly Hill. We have loved every second of it and are so proud of all of you.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wonderful Christmas – see you in 2026!</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pic>
        <p:nvPicPr>
          <p:cNvPr id="5" name="Picture 4" descr="A sign with gold text and a gold ball and a gold ball and a gold ball and a gold ball and a gold ball and a gold ball and a gold ball and a gold ball and a&#10;&#10;AI-generated content may be incorrect.">
            <a:extLst>
              <a:ext uri="{FF2B5EF4-FFF2-40B4-BE49-F238E27FC236}">
                <a16:creationId xmlns:a16="http://schemas.microsoft.com/office/drawing/2014/main" id="{FE8859F4-3B31-D76C-E8DB-13933F12F6B1}"/>
              </a:ext>
            </a:extLst>
          </p:cNvPr>
          <p:cNvPicPr>
            <a:picLocks noChangeAspect="1"/>
          </p:cNvPicPr>
          <p:nvPr/>
        </p:nvPicPr>
        <p:blipFill>
          <a:blip r:embed="rId2"/>
          <a:stretch>
            <a:fillRect/>
          </a:stretch>
        </p:blipFill>
        <p:spPr>
          <a:xfrm>
            <a:off x="310840" y="1812673"/>
            <a:ext cx="5960203" cy="3232653"/>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BEF6C8FF-3D90-457B-9108-406F928CD7CB}">
  <ds:schemaRefs>
    <ds:schemaRef ds:uri="71af3243-3dd4-4a8d-8c0d-dd76da1f02a5"/>
    <ds:schemaRef ds:uri="http://www.w3.org/XML/1998/namespace"/>
    <ds:schemaRef ds:uri="http://schemas.microsoft.com/office/2006/documentManagement/types"/>
    <ds:schemaRef ds:uri="http://purl.org/dc/terms/"/>
    <ds:schemaRef ds:uri="16c05727-aa75-4e4a-9b5f-8a80a1165891"/>
    <ds:schemaRef ds:uri="http://schemas.openxmlformats.org/package/2006/metadata/core-properties"/>
    <ds:schemaRef ds:uri="http://purl.org/dc/dcmitype/"/>
    <ds:schemaRef ds:uri="http://purl.org/dc/elements/1.1/"/>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1632</Words>
  <Application>Microsoft Office PowerPoint</Application>
  <PresentationFormat>Widescreen</PresentationFormat>
  <Paragraphs>153</Paragraphs>
  <Slides>20</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20</vt:i4>
      </vt:variant>
    </vt:vector>
  </HeadingPairs>
  <TitlesOfParts>
    <vt:vector size="32" baseType="lpstr">
      <vt:lpstr>Aptos</vt:lpstr>
      <vt:lpstr>Arial</vt:lpstr>
      <vt:lpstr>Calibri</vt:lpstr>
      <vt:lpstr>Comic Sans MS</vt:lpstr>
      <vt:lpstr>Franklin Gothic Book</vt:lpstr>
      <vt:lpstr>inherit</vt:lpstr>
      <vt:lpstr>Letter-join Air No-lead 40</vt:lpstr>
      <vt:lpstr>Letter-join Air Plus 40</vt:lpstr>
      <vt:lpstr>Letterjoin-Air Plus 40</vt:lpstr>
      <vt:lpstr>Segoe UI</vt:lpstr>
      <vt:lpstr>Twinkl Precursive</vt:lpstr>
      <vt:lpstr>Office Theme</vt:lpstr>
      <vt:lpstr>Holly Hill Christmas Heroes Assembly </vt:lpstr>
      <vt:lpstr>Our Cygnets Hero</vt:lpstr>
      <vt:lpstr>Our Cygnets Hero</vt:lpstr>
      <vt:lpstr>Our Cygnets Hero</vt:lpstr>
      <vt:lpstr>Our Cygnets Hero</vt:lpstr>
      <vt:lpstr>Our Puffin Hero</vt:lpstr>
      <vt:lpstr>Our Puffin Hero</vt:lpstr>
      <vt:lpstr>Our Wren Hero</vt:lpstr>
      <vt:lpstr>Our Woodpecker Hero</vt:lpstr>
      <vt:lpstr>Our Woodpecker Hero</vt:lpstr>
      <vt:lpstr>Our Kingfisher Hero</vt:lpstr>
      <vt:lpstr>Our Kingfisher Hero</vt:lpstr>
      <vt:lpstr>Our Dove Hero</vt:lpstr>
      <vt:lpstr>Our Swallow Hero</vt:lpstr>
      <vt:lpstr>Our Owl Hero</vt:lpstr>
      <vt:lpstr>Our Falcon Hero</vt:lpstr>
      <vt:lpstr>Our Swan Hero</vt:lpstr>
      <vt:lpstr>Our Wraparound Hero</vt:lpstr>
      <vt:lpstr>Class Attendance winners</vt:lpstr>
      <vt:lpstr>We hope you’ve all had a fabulous Christmas week at Holly Hill. We have loved every second of it and are so proud of all of you.   Have a wonderful Christmas – see you in 2026!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2025-12-19T09:46:27Z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