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1"/>
  </p:notesMasterIdLst>
  <p:handoutMasterIdLst>
    <p:handoutMasterId r:id="rId22"/>
  </p:handoutMasterIdLst>
  <p:sldIdLst>
    <p:sldId id="256" r:id="rId5"/>
    <p:sldId id="257" r:id="rId6"/>
    <p:sldId id="301" r:id="rId7"/>
    <p:sldId id="321" r:id="rId8"/>
    <p:sldId id="337" r:id="rId9"/>
    <p:sldId id="336" r:id="rId10"/>
    <p:sldId id="347" r:id="rId11"/>
    <p:sldId id="340" r:id="rId12"/>
    <p:sldId id="325" r:id="rId13"/>
    <p:sldId id="339" r:id="rId14"/>
    <p:sldId id="349" r:id="rId15"/>
    <p:sldId id="348" r:id="rId16"/>
    <p:sldId id="330" r:id="rId17"/>
    <p:sldId id="341" r:id="rId18"/>
    <p:sldId id="332" r:id="rId19"/>
    <p:sldId id="272"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985" autoAdjust="0"/>
    <p:restoredTop sz="94712" autoAdjust="0"/>
  </p:normalViewPr>
  <p:slideViewPr>
    <p:cSldViewPr snapToGrid="0">
      <p:cViewPr varScale="1">
        <p:scale>
          <a:sx n="70" d="100"/>
          <a:sy n="70" d="100"/>
        </p:scale>
        <p:origin x="456"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2/7/2025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2/7/2025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TextBox 10">
            <a:extLst>
              <a:ext uri="{FF2B5EF4-FFF2-40B4-BE49-F238E27FC236}">
                <a16:creationId xmlns:a16="http://schemas.microsoft.com/office/drawing/2014/main" id="{F4894983-2C93-C691-8A14-C628C021D64E}"/>
              </a:ext>
            </a:extLst>
          </p:cNvPr>
          <p:cNvSpPr txBox="1"/>
          <p:nvPr/>
        </p:nvSpPr>
        <p:spPr>
          <a:xfrm>
            <a:off x="314857" y="2320899"/>
            <a:ext cx="6127844" cy="4955203"/>
          </a:xfrm>
          <a:prstGeom prst="rect">
            <a:avLst/>
          </a:prstGeom>
          <a:noFill/>
        </p:spPr>
        <p:txBody>
          <a:bodyPr wrap="square">
            <a:spAutoFit/>
          </a:bodyPr>
          <a:lstStyle/>
          <a:p>
            <a:pPr algn="l" rtl="0" fontAlgn="base"/>
            <a:r>
              <a:rPr lang="en-GB" sz="2800" b="0" i="0" dirty="0">
                <a:solidFill>
                  <a:srgbClr val="242424"/>
                </a:solidFill>
                <a:effectLst/>
                <a:latin typeface="Letter-join Air No-lead 40" panose="02000805000000020003" pitchFamily="50" charset="0"/>
              </a:rPr>
              <a:t>Our first hero this week is Sienna!! Sienna has been such a treasure this week and every week to be honest. She has been so kind to our new little boy and really taken him under her wing. Sienna works so hard every single day… all day! Well done Sienna, you are an absolutely amazing young lady.</a:t>
            </a:r>
          </a:p>
          <a:p>
            <a:pPr algn="l" rtl="0" fontAlgn="base"/>
            <a:br>
              <a:rPr lang="en-GB" sz="1800" b="0" i="0" dirty="0">
                <a:solidFill>
                  <a:srgbClr val="242424"/>
                </a:solidFill>
                <a:effectLst/>
                <a:latin typeface="inherit"/>
              </a:rPr>
            </a:br>
            <a:endParaRPr lang="en-GB" sz="1800" b="0" i="0" dirty="0">
              <a:solidFill>
                <a:srgbClr val="242424"/>
              </a:solidFill>
              <a:effectLst/>
              <a:latin typeface="Aptos" panose="020B0004020202020204" pitchFamily="34" charset="0"/>
            </a:endParaRPr>
          </a:p>
        </p:txBody>
      </p:sp>
      <p:pic>
        <p:nvPicPr>
          <p:cNvPr id="13" name="Picture 12">
            <a:extLst>
              <a:ext uri="{FF2B5EF4-FFF2-40B4-BE49-F238E27FC236}">
                <a16:creationId xmlns:a16="http://schemas.microsoft.com/office/drawing/2014/main" id="{84EEF008-6F02-1143-80BF-A0B11DB82D3A}"/>
              </a:ext>
            </a:extLst>
          </p:cNvPr>
          <p:cNvPicPr>
            <a:picLocks noChangeAspect="1"/>
          </p:cNvPicPr>
          <p:nvPr/>
        </p:nvPicPr>
        <p:blipFill>
          <a:blip r:embed="rId2"/>
          <a:stretch>
            <a:fillRect/>
          </a:stretch>
        </p:blipFill>
        <p:spPr>
          <a:xfrm>
            <a:off x="6987531" y="1052754"/>
            <a:ext cx="3837693" cy="4752492"/>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179137" y="2321704"/>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endParaRPr lang="en-GB" sz="2400" dirty="0">
              <a:solidFill>
                <a:srgbClr val="242424"/>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7" name="TextBox 6">
            <a:extLst>
              <a:ext uri="{FF2B5EF4-FFF2-40B4-BE49-F238E27FC236}">
                <a16:creationId xmlns:a16="http://schemas.microsoft.com/office/drawing/2014/main" id="{9E9E2AC7-29FE-C32B-CB7D-7CA149FA21B9}"/>
              </a:ext>
            </a:extLst>
          </p:cNvPr>
          <p:cNvSpPr txBox="1"/>
          <p:nvPr/>
        </p:nvSpPr>
        <p:spPr>
          <a:xfrm>
            <a:off x="250318" y="2321704"/>
            <a:ext cx="6127844" cy="4401205"/>
          </a:xfrm>
          <a:prstGeom prst="rect">
            <a:avLst/>
          </a:prstGeom>
          <a:noFill/>
        </p:spPr>
        <p:txBody>
          <a:bodyPr wrap="square">
            <a:spAutoFit/>
          </a:bodyPr>
          <a:lstStyle/>
          <a:p>
            <a:pPr algn="l" rtl="0" fontAlgn="base"/>
            <a:r>
              <a:rPr lang="en-GB" sz="2800" b="0" i="0">
                <a:solidFill>
                  <a:srgbClr val="000000"/>
                </a:solidFill>
                <a:effectLst/>
                <a:latin typeface="Letter-join Air No-lead 40" panose="02000805000000020003" pitchFamily="50" charset="0"/>
              </a:rPr>
              <a:t>Our next hero is Robyn! Robyn has been trying super duper hard in phonics recently and she recently wowed me with her writing of different fruits. You can really tell she is doing super listening. Robyn also loves to help her teachers with anything they need, she is also a really kind girl. Well done Robyn!</a:t>
            </a:r>
            <a:endParaRPr lang="en-GB" sz="2800" b="0" i="0" dirty="0">
              <a:solidFill>
                <a:srgbClr val="000000"/>
              </a:solidFill>
              <a:effectLst/>
              <a:latin typeface="Letter-join Air No-lead 40" panose="02000805000000020003" pitchFamily="50" charset="0"/>
            </a:endParaRPr>
          </a:p>
        </p:txBody>
      </p:sp>
      <p:pic>
        <p:nvPicPr>
          <p:cNvPr id="11" name="Picture 10">
            <a:extLst>
              <a:ext uri="{FF2B5EF4-FFF2-40B4-BE49-F238E27FC236}">
                <a16:creationId xmlns:a16="http://schemas.microsoft.com/office/drawing/2014/main" id="{0512EFA4-AC6B-3AF3-BD1E-4885976A088A}"/>
              </a:ext>
            </a:extLst>
          </p:cNvPr>
          <p:cNvPicPr>
            <a:picLocks noChangeAspect="1"/>
          </p:cNvPicPr>
          <p:nvPr/>
        </p:nvPicPr>
        <p:blipFill>
          <a:blip r:embed="rId2"/>
          <a:stretch>
            <a:fillRect/>
          </a:stretch>
        </p:blipFill>
        <p:spPr>
          <a:xfrm>
            <a:off x="6934904" y="1024971"/>
            <a:ext cx="4376087" cy="4711677"/>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Rectangle 4">
            <a:extLst>
              <a:ext uri="{FF2B5EF4-FFF2-40B4-BE49-F238E27FC236}">
                <a16:creationId xmlns:a16="http://schemas.microsoft.com/office/drawing/2014/main" id="{9BAEBCE4-9009-4FA0-A2B9-B1247278AD50}"/>
              </a:ext>
            </a:extLst>
          </p:cNvPr>
          <p:cNvSpPr/>
          <p:nvPr/>
        </p:nvSpPr>
        <p:spPr>
          <a:xfrm>
            <a:off x="268535" y="2561331"/>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4DA0E3C7-3592-4BCF-AF01-F7301CB468F5}"/>
              </a:ext>
            </a:extLst>
          </p:cNvPr>
          <p:cNvSpPr/>
          <p:nvPr/>
        </p:nvSpPr>
        <p:spPr>
          <a:xfrm>
            <a:off x="268535" y="2561331"/>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TextBox 6">
            <a:extLst>
              <a:ext uri="{FF2B5EF4-FFF2-40B4-BE49-F238E27FC236}">
                <a16:creationId xmlns:a16="http://schemas.microsoft.com/office/drawing/2014/main" id="{C47678A7-CCC2-7C6F-CDA9-72C6FDF6AE7A}"/>
              </a:ext>
            </a:extLst>
          </p:cNvPr>
          <p:cNvSpPr txBox="1"/>
          <p:nvPr/>
        </p:nvSpPr>
        <p:spPr>
          <a:xfrm>
            <a:off x="266840" y="2561331"/>
            <a:ext cx="6127844" cy="4247317"/>
          </a:xfrm>
          <a:prstGeom prst="rect">
            <a:avLst/>
          </a:prstGeom>
          <a:noFill/>
        </p:spPr>
        <p:txBody>
          <a:bodyPr wrap="square">
            <a:spAutoFit/>
          </a:bodyPr>
          <a:lstStyle/>
          <a:p>
            <a:pPr algn="l" fontAlgn="base"/>
            <a:r>
              <a:rPr lang="en-GB" sz="2800" b="0" i="0" dirty="0">
                <a:solidFill>
                  <a:srgbClr val="000000"/>
                </a:solidFill>
                <a:effectLst/>
                <a:latin typeface="Letter-join Air No-lead 40" panose="02000805000000020003" pitchFamily="50" charset="0"/>
              </a:rPr>
              <a:t>Oakley has been working very hard this week to follow instructions.  We had lots of fun with the dough, I was saying the instructions and he was carefully following.  He is also, coming to speak to adults when he needs help.  Well Done Oakley, we are so proud of you.</a:t>
            </a:r>
          </a:p>
          <a:p>
            <a:pPr algn="l" fontAlgn="base"/>
            <a:endParaRPr lang="en-GB" sz="18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028C739A-6D60-608F-8A3F-C0EA51709FE0}"/>
              </a:ext>
            </a:extLst>
          </p:cNvPr>
          <p:cNvPicPr>
            <a:picLocks noChangeAspect="1"/>
          </p:cNvPicPr>
          <p:nvPr/>
        </p:nvPicPr>
        <p:blipFill>
          <a:blip r:embed="rId2"/>
          <a:stretch>
            <a:fillRect/>
          </a:stretch>
        </p:blipFill>
        <p:spPr>
          <a:xfrm>
            <a:off x="6315075" y="1232820"/>
            <a:ext cx="5876925" cy="4143375"/>
          </a:xfrm>
          <a:prstGeom prst="rect">
            <a:avLst/>
          </a:prstGeom>
        </p:spPr>
      </p:pic>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2CDDC720-B6A6-16BC-119F-93022DA596E4}"/>
              </a:ext>
            </a:extLst>
          </p:cNvPr>
          <p:cNvSpPr txBox="1"/>
          <p:nvPr/>
        </p:nvSpPr>
        <p:spPr>
          <a:xfrm>
            <a:off x="386000" y="2340631"/>
            <a:ext cx="6219516" cy="3970318"/>
          </a:xfrm>
          <a:prstGeom prst="rect">
            <a:avLst/>
          </a:prstGeom>
          <a:noFill/>
        </p:spPr>
        <p:txBody>
          <a:bodyPr wrap="square">
            <a:spAutoFit/>
          </a:bodyPr>
          <a:lstStyle/>
          <a:p>
            <a:pPr algn="l" fontAlgn="base"/>
            <a:r>
              <a:rPr lang="en-GB" sz="2800" b="0" i="0" dirty="0">
                <a:solidFill>
                  <a:srgbClr val="000000"/>
                </a:solidFill>
                <a:effectLst/>
                <a:latin typeface="Letter-join Air No-lead 40" panose="02000805000000020003" pitchFamily="50" charset="0"/>
              </a:rPr>
              <a:t>Carter has such a jolly disposition and encourages others to see the wonders in life, getting so excited about his learning.  He has been trying so hard this week to put on his coat by himself, he has stuck at it, even though he found it difficult. Thank you for making school such a happy place Carter.</a:t>
            </a:r>
          </a:p>
        </p:txBody>
      </p:sp>
      <p:pic>
        <p:nvPicPr>
          <p:cNvPr id="11" name="Picture 10">
            <a:extLst>
              <a:ext uri="{FF2B5EF4-FFF2-40B4-BE49-F238E27FC236}">
                <a16:creationId xmlns:a16="http://schemas.microsoft.com/office/drawing/2014/main" id="{53D68FFE-EA2A-7452-BAA8-CF141F966DA8}"/>
              </a:ext>
            </a:extLst>
          </p:cNvPr>
          <p:cNvPicPr>
            <a:picLocks noChangeAspect="1"/>
          </p:cNvPicPr>
          <p:nvPr/>
        </p:nvPicPr>
        <p:blipFill>
          <a:blip r:embed="rId2"/>
          <a:stretch>
            <a:fillRect/>
          </a:stretch>
        </p:blipFill>
        <p:spPr>
          <a:xfrm>
            <a:off x="7314896" y="815795"/>
            <a:ext cx="4119816" cy="5102954"/>
          </a:xfrm>
          <a:prstGeom prst="rect">
            <a:avLst/>
          </a:prstGeom>
        </p:spPr>
      </p:pic>
    </p:spTree>
    <p:extLst>
      <p:ext uri="{BB962C8B-B14F-4D97-AF65-F5344CB8AC3E}">
        <p14:creationId xmlns:p14="http://schemas.microsoft.com/office/powerpoint/2010/main" val="260340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E3422742-DB97-1F6B-93A1-223954F13A95}"/>
              </a:ext>
            </a:extLst>
          </p:cNvPr>
          <p:cNvSpPr txBox="1"/>
          <p:nvPr/>
        </p:nvSpPr>
        <p:spPr>
          <a:xfrm>
            <a:off x="236691" y="2561331"/>
            <a:ext cx="6127844" cy="4524315"/>
          </a:xfrm>
          <a:prstGeom prst="rect">
            <a:avLst/>
          </a:prstGeom>
          <a:noFill/>
        </p:spPr>
        <p:txBody>
          <a:bodyPr wrap="square">
            <a:spAutoFit/>
          </a:bodyPr>
          <a:lstStyle/>
          <a:p>
            <a:pPr algn="l" rtl="0" fontAlgn="base"/>
            <a:r>
              <a:rPr lang="en-GB" sz="2800" b="0" i="0" dirty="0">
                <a:solidFill>
                  <a:srgbClr val="242424"/>
                </a:solidFill>
                <a:effectLst/>
                <a:latin typeface="Letter-join Air No-lead 40" panose="02000805000000020003" pitchFamily="50" charset="0"/>
              </a:rPr>
              <a:t>Oceana has made fantastic progress in Phonics this term and this is due to her amazing attitude and hard work. She is always attentive and listens carefully and is now able to apply her phonics skills. Well </a:t>
            </a:r>
            <a:r>
              <a:rPr lang="en-GB" sz="2800" b="0" i="0">
                <a:solidFill>
                  <a:srgbClr val="242424"/>
                </a:solidFill>
                <a:effectLst/>
                <a:latin typeface="Letter-join Air No-lead 40" panose="02000805000000020003" pitchFamily="50" charset="0"/>
              </a:rPr>
              <a:t>done </a:t>
            </a:r>
            <a:r>
              <a:rPr lang="en-GB" sz="2800">
                <a:solidFill>
                  <a:srgbClr val="242424"/>
                </a:solidFill>
                <a:latin typeface="Letter-join Air No-lead 40" panose="02000805000000020003" pitchFamily="50" charset="0"/>
              </a:rPr>
              <a:t>Oceana</a:t>
            </a:r>
            <a:r>
              <a:rPr lang="en-GB" sz="2800" b="0" i="0">
                <a:solidFill>
                  <a:srgbClr val="242424"/>
                </a:solidFill>
                <a:effectLst/>
                <a:latin typeface="Letter-join Air No-lead 40" panose="02000805000000020003" pitchFamily="50" charset="0"/>
              </a:rPr>
              <a:t> </a:t>
            </a:r>
            <a:r>
              <a:rPr lang="en-GB" sz="2800" b="0" i="0" dirty="0">
                <a:solidFill>
                  <a:srgbClr val="242424"/>
                </a:solidFill>
                <a:effectLst/>
                <a:latin typeface="Letter-join Air No-lead 40" panose="02000805000000020003" pitchFamily="50" charset="0"/>
              </a:rPr>
              <a:t>- you truly are a PERFECT PUFFIN. </a:t>
            </a:r>
          </a:p>
          <a:p>
            <a:pPr algn="l" rtl="0" fontAlgn="base"/>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12" name="Picture 11">
            <a:extLst>
              <a:ext uri="{FF2B5EF4-FFF2-40B4-BE49-F238E27FC236}">
                <a16:creationId xmlns:a16="http://schemas.microsoft.com/office/drawing/2014/main" id="{C56F8A70-3337-1A83-2217-F33AB528A1CD}"/>
              </a:ext>
            </a:extLst>
          </p:cNvPr>
          <p:cNvPicPr>
            <a:picLocks noChangeAspect="1"/>
          </p:cNvPicPr>
          <p:nvPr/>
        </p:nvPicPr>
        <p:blipFill>
          <a:blip r:embed="rId2"/>
          <a:stretch>
            <a:fillRect/>
          </a:stretch>
        </p:blipFill>
        <p:spPr>
          <a:xfrm>
            <a:off x="7119474" y="875818"/>
            <a:ext cx="3658269" cy="5213945"/>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464D3-AF91-3831-3B1A-A9E75AFCC6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BA49D7-3F63-971D-8A71-EAACF7DB835E}"/>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5C448620-B549-991A-40E6-4806AA21FE3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115FEC0-B65E-F444-90E3-B0C623D08FC7}"/>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3550338C-6E3D-6C2F-4108-F576D22760F5}"/>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5DD70701-E1FB-6DFB-3E22-3F2D2BDCD997}"/>
              </a:ext>
            </a:extLst>
          </p:cNvPr>
          <p:cNvSpPr txBox="1"/>
          <p:nvPr/>
        </p:nvSpPr>
        <p:spPr>
          <a:xfrm>
            <a:off x="314857" y="2293619"/>
            <a:ext cx="6945752" cy="4401205"/>
          </a:xfrm>
          <a:prstGeom prst="rect">
            <a:avLst/>
          </a:prstGeom>
          <a:noFill/>
        </p:spPr>
        <p:txBody>
          <a:bodyPr wrap="square">
            <a:spAutoFit/>
          </a:bodyPr>
          <a:lstStyle/>
          <a:p>
            <a:pPr algn="l" rtl="0" fontAlgn="base"/>
            <a:r>
              <a:rPr lang="en-GB" sz="2800" b="0" i="0" dirty="0">
                <a:solidFill>
                  <a:srgbClr val="242424"/>
                </a:solidFill>
                <a:effectLst/>
                <a:latin typeface="Letter-join Air No-lead 40" panose="02000805000000020003" pitchFamily="50" charset="0"/>
              </a:rPr>
              <a:t>Seth has got to be a Puffin Class Hero this week as both myself and Mrs Cooper have noticed how amazing Seth’s attitude has been this term. He has tried particularly hard with his writing and Phonics, always trying to do his best to write independently showing pride in his achievements. Well done Seth - you truly are a PERFECT PUFFIN.</a:t>
            </a:r>
          </a:p>
        </p:txBody>
      </p:sp>
      <p:pic>
        <p:nvPicPr>
          <p:cNvPr id="7" name="Picture 6">
            <a:extLst>
              <a:ext uri="{FF2B5EF4-FFF2-40B4-BE49-F238E27FC236}">
                <a16:creationId xmlns:a16="http://schemas.microsoft.com/office/drawing/2014/main" id="{DC79E80C-4918-E338-3445-8585DB618153}"/>
              </a:ext>
            </a:extLst>
          </p:cNvPr>
          <p:cNvPicPr>
            <a:picLocks noChangeAspect="1"/>
          </p:cNvPicPr>
          <p:nvPr/>
        </p:nvPicPr>
        <p:blipFill>
          <a:blip r:embed="rId2"/>
          <a:stretch>
            <a:fillRect/>
          </a:stretch>
        </p:blipFill>
        <p:spPr>
          <a:xfrm>
            <a:off x="7575466" y="875818"/>
            <a:ext cx="3738528" cy="5089222"/>
          </a:xfrm>
          <a:prstGeom prst="rect">
            <a:avLst/>
          </a:prstGeom>
        </p:spPr>
      </p:pic>
    </p:spTree>
    <p:extLst>
      <p:ext uri="{BB962C8B-B14F-4D97-AF65-F5344CB8AC3E}">
        <p14:creationId xmlns:p14="http://schemas.microsoft.com/office/powerpoint/2010/main" val="3371568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a:p>
        </p:txBody>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TextBox 6">
            <a:extLst>
              <a:ext uri="{FF2B5EF4-FFF2-40B4-BE49-F238E27FC236}">
                <a16:creationId xmlns:a16="http://schemas.microsoft.com/office/drawing/2014/main" id="{4257DC2F-F016-69EC-845E-B3DA6B495552}"/>
              </a:ext>
            </a:extLst>
          </p:cNvPr>
          <p:cNvSpPr txBox="1"/>
          <p:nvPr/>
        </p:nvSpPr>
        <p:spPr>
          <a:xfrm>
            <a:off x="386000" y="2341512"/>
            <a:ext cx="6557748" cy="5262979"/>
          </a:xfrm>
          <a:prstGeom prst="rect">
            <a:avLst/>
          </a:prstGeom>
          <a:noFill/>
        </p:spPr>
        <p:txBody>
          <a:bodyPr wrap="square">
            <a:spAutoFit/>
          </a:bodyPr>
          <a:lstStyle/>
          <a:p>
            <a:pPr algn="l" fontAlgn="base"/>
            <a:r>
              <a:rPr lang="en-GB" sz="2800" b="0" i="0" dirty="0">
                <a:solidFill>
                  <a:srgbClr val="000000"/>
                </a:solidFill>
                <a:effectLst/>
                <a:latin typeface="Letter-join Air No-lead 40" panose="02000805000000020003" pitchFamily="50" charset="0"/>
              </a:rPr>
              <a:t>Our Wren hero this week is Mason. This is for wowing me with his money knowledge this week in maths, after missing out on our first few lessons because he was poorly. He's come back and has whizzed through our money work, even solving problems needing up to 7 coins to make a set amount! Keep it up Mason!</a:t>
            </a:r>
          </a:p>
          <a:p>
            <a:pPr algn="l" fontAlgn="base"/>
            <a:br>
              <a:rPr lang="en-GB" sz="2800" b="0" i="0" dirty="0">
                <a:solidFill>
                  <a:srgbClr val="000000"/>
                </a:solidFill>
                <a:effectLst/>
                <a:latin typeface="Letter-join Air No-lead 40" panose="02000805000000020003" pitchFamily="50" charset="0"/>
              </a:rPr>
            </a:br>
            <a:endParaRPr lang="en-GB" sz="2800" b="0" i="0" dirty="0">
              <a:solidFill>
                <a:srgbClr val="000000"/>
              </a:solidFill>
              <a:effectLst/>
              <a:latin typeface="Letter-join Air No-lead 40" panose="02000805000000020003" pitchFamily="50" charset="0"/>
            </a:endParaRPr>
          </a:p>
        </p:txBody>
      </p:sp>
      <p:pic>
        <p:nvPicPr>
          <p:cNvPr id="11" name="Picture 10">
            <a:extLst>
              <a:ext uri="{FF2B5EF4-FFF2-40B4-BE49-F238E27FC236}">
                <a16:creationId xmlns:a16="http://schemas.microsoft.com/office/drawing/2014/main" id="{E3931339-F7F4-64C3-5342-25A0357D81B1}"/>
              </a:ext>
            </a:extLst>
          </p:cNvPr>
          <p:cNvPicPr>
            <a:picLocks noChangeAspect="1"/>
          </p:cNvPicPr>
          <p:nvPr/>
        </p:nvPicPr>
        <p:blipFill>
          <a:blip r:embed="rId2"/>
          <a:stretch>
            <a:fillRect/>
          </a:stretch>
        </p:blipFill>
        <p:spPr>
          <a:xfrm>
            <a:off x="7329748" y="1093517"/>
            <a:ext cx="4347007" cy="4701865"/>
          </a:xfrm>
          <a:prstGeom prst="rect">
            <a:avLst/>
          </a:prstGeom>
        </p:spPr>
      </p:pic>
    </p:spTree>
    <p:extLst>
      <p:ext uri="{BB962C8B-B14F-4D97-AF65-F5344CB8AC3E}">
        <p14:creationId xmlns:p14="http://schemas.microsoft.com/office/powerpoint/2010/main" val="4179122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a:p>
        </p:txBody>
      </p:sp>
      <p:sp>
        <p:nvSpPr>
          <p:cNvPr id="7" name="TextBox 6">
            <a:extLst>
              <a:ext uri="{FF2B5EF4-FFF2-40B4-BE49-F238E27FC236}">
                <a16:creationId xmlns:a16="http://schemas.microsoft.com/office/drawing/2014/main" id="{8C0A0D0E-F9EC-0C84-2044-2301A3593C27}"/>
              </a:ext>
            </a:extLst>
          </p:cNvPr>
          <p:cNvSpPr txBox="1"/>
          <p:nvPr/>
        </p:nvSpPr>
        <p:spPr>
          <a:xfrm>
            <a:off x="266840" y="2588956"/>
            <a:ext cx="6557748" cy="3539430"/>
          </a:xfrm>
          <a:prstGeom prst="rect">
            <a:avLst/>
          </a:prstGeom>
          <a:noFill/>
        </p:spPr>
        <p:txBody>
          <a:bodyPr wrap="square">
            <a:spAutoFit/>
          </a:bodyPr>
          <a:lstStyle/>
          <a:p>
            <a:pPr algn="l" fontAlgn="base"/>
            <a:r>
              <a:rPr lang="en-GB" sz="2800" b="0" i="0" dirty="0" err="1">
                <a:solidFill>
                  <a:srgbClr val="000000"/>
                </a:solidFill>
                <a:effectLst/>
                <a:latin typeface="Letter-join Air No-lead 40" panose="02000805000000020003" pitchFamily="50" charset="0"/>
              </a:rPr>
              <a:t>Anniyah</a:t>
            </a:r>
            <a:r>
              <a:rPr lang="en-GB" sz="2800" b="0" i="0" dirty="0">
                <a:solidFill>
                  <a:srgbClr val="000000"/>
                </a:solidFill>
                <a:effectLst/>
                <a:latin typeface="Letter-join Air No-lead 40" panose="02000805000000020003" pitchFamily="50" charset="0"/>
              </a:rPr>
              <a:t> is also a hero this week. </a:t>
            </a:r>
            <a:r>
              <a:rPr lang="en-GB" sz="2800" b="0" i="0" dirty="0" err="1">
                <a:solidFill>
                  <a:srgbClr val="000000"/>
                </a:solidFill>
                <a:effectLst/>
                <a:latin typeface="Letter-join Air No-lead 40" panose="02000805000000020003" pitchFamily="50" charset="0"/>
              </a:rPr>
              <a:t>Anniyah</a:t>
            </a:r>
            <a:r>
              <a:rPr lang="en-GB" sz="2800" b="0" i="0" dirty="0">
                <a:solidFill>
                  <a:srgbClr val="000000"/>
                </a:solidFill>
                <a:effectLst/>
                <a:latin typeface="Letter-join Air No-lead 40" panose="02000805000000020003" pitchFamily="50" charset="0"/>
              </a:rPr>
              <a:t> has been working hard every morning to match the letters of her name to her name card, and can now complete this independently. She is also working on having a go at forming the letters in her name too. Great work </a:t>
            </a:r>
            <a:r>
              <a:rPr lang="en-GB" sz="2800" b="0" i="0" dirty="0" err="1">
                <a:solidFill>
                  <a:srgbClr val="000000"/>
                </a:solidFill>
                <a:effectLst/>
                <a:latin typeface="Letter-join Air No-lead 40" panose="02000805000000020003" pitchFamily="50" charset="0"/>
              </a:rPr>
              <a:t>Anniyah</a:t>
            </a:r>
            <a:r>
              <a:rPr lang="en-GB" sz="2800" b="0" i="0" dirty="0">
                <a:solidFill>
                  <a:srgbClr val="000000"/>
                </a:solidFill>
                <a:effectLst/>
                <a:latin typeface="Letter-join Air No-lead 40" panose="02000805000000020003" pitchFamily="50" charset="0"/>
              </a:rPr>
              <a:t>!</a:t>
            </a:r>
          </a:p>
        </p:txBody>
      </p:sp>
      <p:pic>
        <p:nvPicPr>
          <p:cNvPr id="11" name="Picture 10">
            <a:extLst>
              <a:ext uri="{FF2B5EF4-FFF2-40B4-BE49-F238E27FC236}">
                <a16:creationId xmlns:a16="http://schemas.microsoft.com/office/drawing/2014/main" id="{2CB51A5B-E169-9D27-5569-54E53E64F279}"/>
              </a:ext>
            </a:extLst>
          </p:cNvPr>
          <p:cNvPicPr>
            <a:picLocks noChangeAspect="1"/>
          </p:cNvPicPr>
          <p:nvPr/>
        </p:nvPicPr>
        <p:blipFill>
          <a:blip r:embed="rId2"/>
          <a:stretch>
            <a:fillRect/>
          </a:stretch>
        </p:blipFill>
        <p:spPr>
          <a:xfrm>
            <a:off x="6881905" y="1343024"/>
            <a:ext cx="4305300" cy="4171950"/>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7" name="Rectangle 6">
            <a:extLst>
              <a:ext uri="{FF2B5EF4-FFF2-40B4-BE49-F238E27FC236}">
                <a16:creationId xmlns:a16="http://schemas.microsoft.com/office/drawing/2014/main" id="{D3162E9C-9CFB-49EA-B1FA-ADF24A6FA5C7}"/>
              </a:ext>
            </a:extLst>
          </p:cNvPr>
          <p:cNvSpPr/>
          <p:nvPr/>
        </p:nvSpPr>
        <p:spPr>
          <a:xfrm>
            <a:off x="429100" y="2538753"/>
            <a:ext cx="6096000" cy="923330"/>
          </a:xfrm>
          <a:prstGeom prst="rect">
            <a:avLst/>
          </a:prstGeom>
        </p:spPr>
        <p:txBody>
          <a:bodyPr>
            <a:spAutoFit/>
          </a:bodyPr>
          <a:lstStyle/>
          <a:p>
            <a:br>
              <a:rPr lang="en-GB" dirty="0"/>
            </a:br>
            <a:endParaRPr lang="en-GB" dirty="0">
              <a:solidFill>
                <a:srgbClr val="000000"/>
              </a:solidFill>
              <a:latin typeface="Aptos"/>
            </a:endParaRPr>
          </a:p>
          <a:p>
            <a:pPr fontAlgn="base"/>
            <a:endParaRPr lang="en-GB" dirty="0">
              <a:solidFill>
                <a:srgbClr val="000000"/>
              </a:solidFill>
              <a:latin typeface="Aptos"/>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TextBox 4">
            <a:extLst>
              <a:ext uri="{FF2B5EF4-FFF2-40B4-BE49-F238E27FC236}">
                <a16:creationId xmlns:a16="http://schemas.microsoft.com/office/drawing/2014/main" id="{9D143F01-E197-F0BD-1999-B0823FE0749D}"/>
              </a:ext>
            </a:extLst>
          </p:cNvPr>
          <p:cNvSpPr txBox="1"/>
          <p:nvPr/>
        </p:nvSpPr>
        <p:spPr>
          <a:xfrm>
            <a:off x="429691" y="2355174"/>
            <a:ext cx="6127844" cy="4832092"/>
          </a:xfrm>
          <a:prstGeom prst="rect">
            <a:avLst/>
          </a:prstGeom>
          <a:noFill/>
        </p:spPr>
        <p:txBody>
          <a:bodyPr wrap="square">
            <a:spAutoFit/>
          </a:bodyPr>
          <a:lstStyle/>
          <a:p>
            <a:pPr algn="l" fontAlgn="base"/>
            <a:r>
              <a:rPr lang="en-GB" sz="2800" b="0" i="0" dirty="0">
                <a:solidFill>
                  <a:srgbClr val="000000"/>
                </a:solidFill>
                <a:effectLst/>
                <a:latin typeface="Letter-join Air No-lead 40" panose="02000805000000020003" pitchFamily="50" charset="0"/>
              </a:rPr>
              <a:t>Our first Woodpecker hero is Abella. Abella is really impressing all the adults in Woodpecker with her hard work and effort in all lessons. She has become so much more confident and is really keen to put her hand up and answer questions. She always tries her best and is a real super star.</a:t>
            </a:r>
          </a:p>
          <a:p>
            <a:pPr algn="l" fontAlgn="base"/>
            <a:br>
              <a:rPr lang="en-GB" sz="2800" b="0" i="0" dirty="0">
                <a:solidFill>
                  <a:srgbClr val="000000"/>
                </a:solidFill>
                <a:effectLst/>
                <a:latin typeface="Letter-join Air No-lead 40" panose="02000805000000020003" pitchFamily="50" charset="0"/>
              </a:rPr>
            </a:br>
            <a:endParaRPr lang="en-GB" sz="2800" b="0" i="0" dirty="0">
              <a:solidFill>
                <a:srgbClr val="000000"/>
              </a:solidFill>
              <a:effectLst/>
              <a:latin typeface="Letter-join Air No-lead 40" panose="02000805000000020003" pitchFamily="50" charset="0"/>
            </a:endParaRPr>
          </a:p>
        </p:txBody>
      </p:sp>
      <p:pic>
        <p:nvPicPr>
          <p:cNvPr id="11" name="Picture 10">
            <a:extLst>
              <a:ext uri="{FF2B5EF4-FFF2-40B4-BE49-F238E27FC236}">
                <a16:creationId xmlns:a16="http://schemas.microsoft.com/office/drawing/2014/main" id="{20E6EE9B-C45C-0E99-FCB4-D9DDE8810DA5}"/>
              </a:ext>
            </a:extLst>
          </p:cNvPr>
          <p:cNvPicPr>
            <a:picLocks noChangeAspect="1"/>
          </p:cNvPicPr>
          <p:nvPr/>
        </p:nvPicPr>
        <p:blipFill>
          <a:blip r:embed="rId2"/>
          <a:stretch>
            <a:fillRect/>
          </a:stretch>
        </p:blipFill>
        <p:spPr>
          <a:xfrm>
            <a:off x="7302717" y="815795"/>
            <a:ext cx="3397128" cy="5055568"/>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02F10-A022-35AA-9B7A-FACF9BDCA5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4B64E3-3B92-F6B7-312D-0B4936DFB4ED}"/>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627679D-BEC6-8E9A-4164-2F6E82D87946}"/>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B6F2CAB0-61FA-4B18-E711-72944528C29E}"/>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AD30E834-D2D0-41CC-2809-AF26224BB83A}"/>
              </a:ext>
            </a:extLst>
          </p:cNvPr>
          <p:cNvSpPr>
            <a:spLocks noGrp="1"/>
          </p:cNvSpPr>
          <p:nvPr>
            <p:ph type="pic" sz="quarter" idx="13"/>
          </p:nvPr>
        </p:nvSpPr>
        <p:spPr>
          <a:xfrm>
            <a:off x="3314240" y="815795"/>
            <a:ext cx="8877760" cy="6064783"/>
          </a:xfrm>
        </p:spPr>
        <p:txBody>
          <a:bodyPr/>
          <a:lstStyle/>
          <a:p>
            <a:endParaRPr lang="en-GB"/>
          </a:p>
        </p:txBody>
      </p:sp>
      <p:sp>
        <p:nvSpPr>
          <p:cNvPr id="7" name="Rectangle 6">
            <a:extLst>
              <a:ext uri="{FF2B5EF4-FFF2-40B4-BE49-F238E27FC236}">
                <a16:creationId xmlns:a16="http://schemas.microsoft.com/office/drawing/2014/main" id="{36257D22-5D4C-12F2-A8EE-8A5A56F63F2E}"/>
              </a:ext>
            </a:extLst>
          </p:cNvPr>
          <p:cNvSpPr/>
          <p:nvPr/>
        </p:nvSpPr>
        <p:spPr>
          <a:xfrm>
            <a:off x="429100" y="2538753"/>
            <a:ext cx="6096000" cy="923330"/>
          </a:xfrm>
          <a:prstGeom prst="rect">
            <a:avLst/>
          </a:prstGeom>
        </p:spPr>
        <p:txBody>
          <a:bodyPr>
            <a:spAutoFit/>
          </a:bodyPr>
          <a:lstStyle/>
          <a:p>
            <a:br>
              <a:rPr lang="en-GB" dirty="0"/>
            </a:br>
            <a:endParaRPr lang="en-GB" dirty="0">
              <a:solidFill>
                <a:srgbClr val="000000"/>
              </a:solidFill>
              <a:latin typeface="Aptos"/>
            </a:endParaRPr>
          </a:p>
          <a:p>
            <a:pPr fontAlgn="base"/>
            <a:endParaRPr lang="en-GB" dirty="0">
              <a:solidFill>
                <a:srgbClr val="000000"/>
              </a:solidFill>
              <a:latin typeface="Aptos"/>
            </a:endParaRPr>
          </a:p>
        </p:txBody>
      </p:sp>
      <p:sp>
        <p:nvSpPr>
          <p:cNvPr id="4" name="Rectangle 3">
            <a:extLst>
              <a:ext uri="{FF2B5EF4-FFF2-40B4-BE49-F238E27FC236}">
                <a16:creationId xmlns:a16="http://schemas.microsoft.com/office/drawing/2014/main" id="{8C20E73F-3170-2942-7225-F84B8F44B48E}"/>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TextBox 4">
            <a:extLst>
              <a:ext uri="{FF2B5EF4-FFF2-40B4-BE49-F238E27FC236}">
                <a16:creationId xmlns:a16="http://schemas.microsoft.com/office/drawing/2014/main" id="{9B9F039C-9945-2A1B-C032-BF089C842F92}"/>
              </a:ext>
            </a:extLst>
          </p:cNvPr>
          <p:cNvSpPr txBox="1"/>
          <p:nvPr/>
        </p:nvSpPr>
        <p:spPr>
          <a:xfrm>
            <a:off x="266840" y="2376581"/>
            <a:ext cx="6977606" cy="4832092"/>
          </a:xfrm>
          <a:prstGeom prst="rect">
            <a:avLst/>
          </a:prstGeom>
          <a:noFill/>
        </p:spPr>
        <p:txBody>
          <a:bodyPr wrap="square">
            <a:spAutoFit/>
          </a:bodyPr>
          <a:lstStyle/>
          <a:p>
            <a:pPr algn="l" fontAlgn="base"/>
            <a:r>
              <a:rPr lang="en-GB" sz="2800" b="0" i="0" dirty="0">
                <a:solidFill>
                  <a:srgbClr val="000000"/>
                </a:solidFill>
                <a:effectLst/>
                <a:latin typeface="Letter-join Air No-lead 40" panose="02000805000000020003" pitchFamily="50" charset="0"/>
              </a:rPr>
              <a:t>Our second hero this week is Cleo Renae. Cleo Renae has really impressed me over the last few weeks. She is always listening carefully and is always so keen to answer questions. She is always ready to learn and tries hard in everything she does and is always one of the first people ready, which is fantastic.</a:t>
            </a:r>
          </a:p>
          <a:p>
            <a:pPr algn="l" fontAlgn="base"/>
            <a:br>
              <a:rPr lang="en-GB" sz="2800" b="0" i="0" dirty="0">
                <a:solidFill>
                  <a:srgbClr val="000000"/>
                </a:solidFill>
                <a:effectLst/>
                <a:latin typeface="Letter-join Air No-lead 40" panose="02000805000000020003" pitchFamily="50" charset="0"/>
              </a:rPr>
            </a:br>
            <a:endParaRPr lang="en-GB" sz="2800" b="0" i="0" dirty="0">
              <a:solidFill>
                <a:srgbClr val="000000"/>
              </a:solidFill>
              <a:effectLst/>
              <a:latin typeface="Letter-join Air No-lead 40" panose="02000805000000020003" pitchFamily="50" charset="0"/>
            </a:endParaRPr>
          </a:p>
        </p:txBody>
      </p:sp>
      <p:pic>
        <p:nvPicPr>
          <p:cNvPr id="10" name="Picture 9">
            <a:extLst>
              <a:ext uri="{FF2B5EF4-FFF2-40B4-BE49-F238E27FC236}">
                <a16:creationId xmlns:a16="http://schemas.microsoft.com/office/drawing/2014/main" id="{19460F17-2F19-500A-9029-FA4BD4F796BC}"/>
              </a:ext>
            </a:extLst>
          </p:cNvPr>
          <p:cNvPicPr>
            <a:picLocks noChangeAspect="1"/>
          </p:cNvPicPr>
          <p:nvPr/>
        </p:nvPicPr>
        <p:blipFill>
          <a:blip r:embed="rId2"/>
          <a:stretch>
            <a:fillRect/>
          </a:stretch>
        </p:blipFill>
        <p:spPr>
          <a:xfrm>
            <a:off x="7584011" y="1061143"/>
            <a:ext cx="3652457" cy="5067243"/>
          </a:xfrm>
          <a:prstGeom prst="rect">
            <a:avLst/>
          </a:prstGeom>
        </p:spPr>
      </p:pic>
    </p:spTree>
    <p:extLst>
      <p:ext uri="{BB962C8B-B14F-4D97-AF65-F5344CB8AC3E}">
        <p14:creationId xmlns:p14="http://schemas.microsoft.com/office/powerpoint/2010/main" val="1438147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8F69D-6FD7-D829-562B-91FCEDC58D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0CE55A-933F-B700-1CA3-1E88ECE1E41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33580EDB-6281-A954-24A9-7CC66A0626A5}"/>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AAAF07A9-645A-612B-CF8A-83605D378994}"/>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19071D17-7A7D-EEC2-0151-1D9106C58957}"/>
              </a:ext>
            </a:extLst>
          </p:cNvPr>
          <p:cNvSpPr>
            <a:spLocks noGrp="1"/>
          </p:cNvSpPr>
          <p:nvPr>
            <p:ph type="pic" sz="quarter" idx="13"/>
          </p:nvPr>
        </p:nvSpPr>
        <p:spPr>
          <a:xfrm>
            <a:off x="3314240" y="815795"/>
            <a:ext cx="8877760" cy="6064783"/>
          </a:xfrm>
        </p:spPr>
        <p:txBody>
          <a:bodyPr/>
          <a:lstStyle/>
          <a:p>
            <a:endParaRPr lang="en-GB" dirty="0"/>
          </a:p>
        </p:txBody>
      </p:sp>
      <p:sp>
        <p:nvSpPr>
          <p:cNvPr id="7" name="Rectangle 6">
            <a:extLst>
              <a:ext uri="{FF2B5EF4-FFF2-40B4-BE49-F238E27FC236}">
                <a16:creationId xmlns:a16="http://schemas.microsoft.com/office/drawing/2014/main" id="{B4FCC019-EA40-2669-AD0F-E512A6896179}"/>
              </a:ext>
            </a:extLst>
          </p:cNvPr>
          <p:cNvSpPr/>
          <p:nvPr/>
        </p:nvSpPr>
        <p:spPr>
          <a:xfrm>
            <a:off x="429100" y="2538753"/>
            <a:ext cx="6096000" cy="923330"/>
          </a:xfrm>
          <a:prstGeom prst="rect">
            <a:avLst/>
          </a:prstGeom>
        </p:spPr>
        <p:txBody>
          <a:bodyPr>
            <a:spAutoFit/>
          </a:bodyPr>
          <a:lstStyle/>
          <a:p>
            <a:br>
              <a:rPr lang="en-GB" dirty="0"/>
            </a:br>
            <a:endParaRPr lang="en-GB" dirty="0">
              <a:solidFill>
                <a:srgbClr val="000000"/>
              </a:solidFill>
              <a:latin typeface="Aptos"/>
            </a:endParaRPr>
          </a:p>
          <a:p>
            <a:pPr fontAlgn="base"/>
            <a:endParaRPr lang="en-GB" dirty="0">
              <a:solidFill>
                <a:srgbClr val="000000"/>
              </a:solidFill>
              <a:latin typeface="Aptos"/>
            </a:endParaRPr>
          </a:p>
        </p:txBody>
      </p:sp>
      <p:sp>
        <p:nvSpPr>
          <p:cNvPr id="4" name="Rectangle 3">
            <a:extLst>
              <a:ext uri="{FF2B5EF4-FFF2-40B4-BE49-F238E27FC236}">
                <a16:creationId xmlns:a16="http://schemas.microsoft.com/office/drawing/2014/main" id="{D1654EB3-78CF-71E2-8F35-CE81A0B7E215}"/>
              </a:ext>
            </a:extLst>
          </p:cNvPr>
          <p:cNvSpPr/>
          <p:nvPr/>
        </p:nvSpPr>
        <p:spPr>
          <a:xfrm>
            <a:off x="266840" y="2239812"/>
            <a:ext cx="6336762" cy="4524315"/>
          </a:xfrm>
          <a:prstGeom prst="rect">
            <a:avLst/>
          </a:prstGeom>
        </p:spPr>
        <p:txBody>
          <a:bodyPr wrap="square">
            <a:spAutoFit/>
          </a:bodyPr>
          <a:lstStyle/>
          <a:p>
            <a:pPr algn="l" rtl="0" fontAlgn="base"/>
            <a:r>
              <a:rPr lang="en-GB" sz="2400" b="0" i="0" dirty="0">
                <a:solidFill>
                  <a:srgbClr val="000000"/>
                </a:solidFill>
                <a:effectLst/>
                <a:latin typeface="Letter-join Air No-lead 40" panose="02000805000000020003" pitchFamily="50" charset="0"/>
              </a:rPr>
              <a:t>Kingfisher heroes this week are these skater dudes: Holly, Zach, Ava, Olivia, Killian and Bebe.</a:t>
            </a: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algn="l" rtl="0" fontAlgn="base"/>
            <a:r>
              <a:rPr lang="en-GB" sz="2400" b="0" i="0" dirty="0">
                <a:solidFill>
                  <a:srgbClr val="000000"/>
                </a:solidFill>
                <a:effectLst/>
                <a:latin typeface="Letter-join Air No-lead 40" panose="02000805000000020003" pitchFamily="50" charset="0"/>
              </a:rPr>
              <a:t>The resilience during their skateboard session was awesome. They fell, off, got back on, and repeated this several times over. There was a lot of giggling and cheering along the way! </a:t>
            </a:r>
          </a:p>
          <a:p>
            <a:pPr algn="l" rtl="0" fontAlgn="base"/>
            <a:endParaRPr lang="en-GB" sz="2400" b="0" i="0" dirty="0">
              <a:solidFill>
                <a:srgbClr val="000000"/>
              </a:solidFill>
              <a:effectLst/>
              <a:latin typeface="Letter-join Air No-lead 40" panose="02000805000000020003" pitchFamily="50" charset="0"/>
            </a:endParaRPr>
          </a:p>
          <a:p>
            <a:pPr algn="l" rtl="0" fontAlgn="base"/>
            <a:r>
              <a:rPr lang="en-GB" sz="2400" b="0" i="0" dirty="0">
                <a:solidFill>
                  <a:srgbClr val="000000"/>
                </a:solidFill>
                <a:effectLst/>
                <a:latin typeface="Letter-join Air No-lead 40" panose="02000805000000020003" pitchFamily="50" charset="0"/>
              </a:rPr>
              <a:t>You were brilliant! Well done this week’s heroes 🛹</a:t>
            </a:r>
          </a:p>
        </p:txBody>
      </p:sp>
      <p:pic>
        <p:nvPicPr>
          <p:cNvPr id="5" name="Picture 4">
            <a:extLst>
              <a:ext uri="{FF2B5EF4-FFF2-40B4-BE49-F238E27FC236}">
                <a16:creationId xmlns:a16="http://schemas.microsoft.com/office/drawing/2014/main" id="{C83D25B5-B253-D9A5-DBAF-842135B794BE}"/>
              </a:ext>
            </a:extLst>
          </p:cNvPr>
          <p:cNvPicPr>
            <a:picLocks noChangeAspect="1"/>
          </p:cNvPicPr>
          <p:nvPr/>
        </p:nvPicPr>
        <p:blipFill>
          <a:blip r:embed="rId2"/>
          <a:stretch>
            <a:fillRect/>
          </a:stretch>
        </p:blipFill>
        <p:spPr>
          <a:xfrm>
            <a:off x="7304957" y="3000418"/>
            <a:ext cx="2373818" cy="3608203"/>
          </a:xfrm>
          <a:prstGeom prst="rect">
            <a:avLst/>
          </a:prstGeom>
        </p:spPr>
      </p:pic>
      <p:pic>
        <p:nvPicPr>
          <p:cNvPr id="11" name="Picture 10">
            <a:extLst>
              <a:ext uri="{FF2B5EF4-FFF2-40B4-BE49-F238E27FC236}">
                <a16:creationId xmlns:a16="http://schemas.microsoft.com/office/drawing/2014/main" id="{A235DED6-E343-1BE1-ADF8-64C156E14B3C}"/>
              </a:ext>
            </a:extLst>
          </p:cNvPr>
          <p:cNvPicPr>
            <a:picLocks noChangeAspect="1"/>
          </p:cNvPicPr>
          <p:nvPr/>
        </p:nvPicPr>
        <p:blipFill>
          <a:blip r:embed="rId3"/>
          <a:stretch>
            <a:fillRect/>
          </a:stretch>
        </p:blipFill>
        <p:spPr>
          <a:xfrm>
            <a:off x="8679041" y="196466"/>
            <a:ext cx="3147234" cy="2940179"/>
          </a:xfrm>
          <a:prstGeom prst="rect">
            <a:avLst/>
          </a:prstGeom>
        </p:spPr>
      </p:pic>
      <p:pic>
        <p:nvPicPr>
          <p:cNvPr id="13" name="Picture 12">
            <a:extLst>
              <a:ext uri="{FF2B5EF4-FFF2-40B4-BE49-F238E27FC236}">
                <a16:creationId xmlns:a16="http://schemas.microsoft.com/office/drawing/2014/main" id="{FCD843EC-5193-AE76-D687-7A5550E5993A}"/>
              </a:ext>
            </a:extLst>
          </p:cNvPr>
          <p:cNvPicPr>
            <a:picLocks noChangeAspect="1"/>
          </p:cNvPicPr>
          <p:nvPr/>
        </p:nvPicPr>
        <p:blipFill>
          <a:blip r:embed="rId4"/>
          <a:stretch>
            <a:fillRect/>
          </a:stretch>
        </p:blipFill>
        <p:spPr>
          <a:xfrm>
            <a:off x="9962550" y="2832484"/>
            <a:ext cx="1781175" cy="3829050"/>
          </a:xfrm>
          <a:prstGeom prst="rect">
            <a:avLst/>
          </a:prstGeom>
        </p:spPr>
      </p:pic>
      <p:pic>
        <p:nvPicPr>
          <p:cNvPr id="15" name="Picture 14">
            <a:extLst>
              <a:ext uri="{FF2B5EF4-FFF2-40B4-BE49-F238E27FC236}">
                <a16:creationId xmlns:a16="http://schemas.microsoft.com/office/drawing/2014/main" id="{8F120D32-13DF-DAD6-F457-C2CAF982EC4B}"/>
              </a:ext>
            </a:extLst>
          </p:cNvPr>
          <p:cNvPicPr>
            <a:picLocks noChangeAspect="1"/>
          </p:cNvPicPr>
          <p:nvPr/>
        </p:nvPicPr>
        <p:blipFill>
          <a:blip r:embed="rId5"/>
          <a:stretch>
            <a:fillRect/>
          </a:stretch>
        </p:blipFill>
        <p:spPr>
          <a:xfrm>
            <a:off x="6114820" y="-6250"/>
            <a:ext cx="1816414" cy="4086931"/>
          </a:xfrm>
          <a:prstGeom prst="rect">
            <a:avLst/>
          </a:prstGeom>
        </p:spPr>
      </p:pic>
    </p:spTree>
    <p:extLst>
      <p:ext uri="{BB962C8B-B14F-4D97-AF65-F5344CB8AC3E}">
        <p14:creationId xmlns:p14="http://schemas.microsoft.com/office/powerpoint/2010/main" val="14543544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265133" y="2512374"/>
            <a:ext cx="6096000" cy="1077218"/>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a:t>
            </a:r>
            <a:br>
              <a:rPr lang="en-GB" dirty="0"/>
            </a:br>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TextBox 10">
            <a:extLst>
              <a:ext uri="{FF2B5EF4-FFF2-40B4-BE49-F238E27FC236}">
                <a16:creationId xmlns:a16="http://schemas.microsoft.com/office/drawing/2014/main" id="{57A62E06-649D-7C80-6B80-8DBC220DFA99}"/>
              </a:ext>
            </a:extLst>
          </p:cNvPr>
          <p:cNvSpPr txBox="1"/>
          <p:nvPr/>
        </p:nvSpPr>
        <p:spPr>
          <a:xfrm>
            <a:off x="314856" y="2119523"/>
            <a:ext cx="6563615" cy="5386090"/>
          </a:xfrm>
          <a:prstGeom prst="rect">
            <a:avLst/>
          </a:prstGeom>
          <a:noFill/>
        </p:spPr>
        <p:txBody>
          <a:bodyPr wrap="square">
            <a:spAutoFit/>
          </a:bodyPr>
          <a:lstStyle/>
          <a:p>
            <a:pPr algn="l" fontAlgn="base"/>
            <a:r>
              <a:rPr lang="en-GB" sz="2800" b="0" i="0" dirty="0">
                <a:solidFill>
                  <a:srgbClr val="000000"/>
                </a:solidFill>
                <a:effectLst/>
                <a:latin typeface="Letter-join Air No-lead 40" panose="02000805000000020003" pitchFamily="50" charset="0"/>
              </a:rPr>
              <a:t>Our first Dove Hero this week is Eric. Eric has been trying really hard with his presentation recently and has even tried to join some letters. During a group discussion recently, Eric was full of fabulous facts about history and wowed everyone. He showed such passion and enthusiasm for the subject which was wonderful to see. Well done Eric! </a:t>
            </a:r>
          </a:p>
          <a:p>
            <a:pPr algn="l" fontAlgn="base"/>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3" name="Picture 12">
            <a:extLst>
              <a:ext uri="{FF2B5EF4-FFF2-40B4-BE49-F238E27FC236}">
                <a16:creationId xmlns:a16="http://schemas.microsoft.com/office/drawing/2014/main" id="{E4870F2E-222F-A396-7102-274BD5A5B6FE}"/>
              </a:ext>
            </a:extLst>
          </p:cNvPr>
          <p:cNvPicPr>
            <a:picLocks noChangeAspect="1"/>
          </p:cNvPicPr>
          <p:nvPr/>
        </p:nvPicPr>
        <p:blipFill>
          <a:blip r:embed="rId2"/>
          <a:stretch>
            <a:fillRect/>
          </a:stretch>
        </p:blipFill>
        <p:spPr>
          <a:xfrm>
            <a:off x="7434056" y="1045233"/>
            <a:ext cx="3038815" cy="4518586"/>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59839" y="2119523"/>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1" name="TextBox 10">
            <a:extLst>
              <a:ext uri="{FF2B5EF4-FFF2-40B4-BE49-F238E27FC236}">
                <a16:creationId xmlns:a16="http://schemas.microsoft.com/office/drawing/2014/main" id="{32EBCD54-C8D8-C02C-0D24-1FC74849DC59}"/>
              </a:ext>
            </a:extLst>
          </p:cNvPr>
          <p:cNvSpPr txBox="1"/>
          <p:nvPr/>
        </p:nvSpPr>
        <p:spPr>
          <a:xfrm>
            <a:off x="236690" y="1801176"/>
            <a:ext cx="6832849" cy="4955203"/>
          </a:xfrm>
          <a:prstGeom prst="rect">
            <a:avLst/>
          </a:prstGeom>
          <a:noFill/>
        </p:spPr>
        <p:txBody>
          <a:bodyPr wrap="square">
            <a:spAutoFit/>
          </a:bodyPr>
          <a:lstStyle/>
          <a:p>
            <a:pPr algn="l" fontAlgn="base"/>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r>
              <a:rPr lang="en-GB" sz="2800" b="0" i="0" dirty="0">
                <a:solidFill>
                  <a:srgbClr val="000000"/>
                </a:solidFill>
                <a:effectLst/>
                <a:latin typeface="Letter-join Air No-lead 40" panose="02000805000000020003" pitchFamily="50" charset="0"/>
              </a:rPr>
              <a:t>Our next Hero is Max. Max sometimes finds writing a bit tricky but he is now showing much more perseverance during lessons and his handwriting has also really improved. It is now beautifully neat! He has also been trying really hard in Maths and has been joining in more confidently to class discussions which is brilliant. Great work Max!</a:t>
            </a:r>
          </a:p>
        </p:txBody>
      </p:sp>
      <p:pic>
        <p:nvPicPr>
          <p:cNvPr id="13" name="Picture 12">
            <a:extLst>
              <a:ext uri="{FF2B5EF4-FFF2-40B4-BE49-F238E27FC236}">
                <a16:creationId xmlns:a16="http://schemas.microsoft.com/office/drawing/2014/main" id="{D90CA41C-8653-4316-AF7A-6A2BBAC805E5}"/>
              </a:ext>
            </a:extLst>
          </p:cNvPr>
          <p:cNvPicPr>
            <a:picLocks noChangeAspect="1"/>
          </p:cNvPicPr>
          <p:nvPr/>
        </p:nvPicPr>
        <p:blipFill>
          <a:blip r:embed="rId2"/>
          <a:stretch>
            <a:fillRect/>
          </a:stretch>
        </p:blipFill>
        <p:spPr>
          <a:xfrm>
            <a:off x="8023769" y="1330889"/>
            <a:ext cx="2772942" cy="4196222"/>
          </a:xfrm>
          <a:prstGeom prst="rect">
            <a:avLst/>
          </a:prstGeom>
        </p:spPr>
      </p:pic>
    </p:spTree>
    <p:extLst>
      <p:ext uri="{BB962C8B-B14F-4D97-AF65-F5344CB8AC3E}">
        <p14:creationId xmlns:p14="http://schemas.microsoft.com/office/powerpoint/2010/main" val="3803036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2">
            <a:extLst>
              <a:ext uri="{FF2B5EF4-FFF2-40B4-BE49-F238E27FC236}">
                <a16:creationId xmlns:a16="http://schemas.microsoft.com/office/drawing/2014/main" id="{AD875618-AF6A-4265-B190-3B41A2022081}"/>
              </a:ext>
            </a:extLst>
          </p:cNvPr>
          <p:cNvSpPr/>
          <p:nvPr/>
        </p:nvSpPr>
        <p:spPr>
          <a:xfrm>
            <a:off x="362623" y="2299255"/>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EE991835-DDB3-4348-A585-F931F5D31B46}"/>
              </a:ext>
            </a:extLst>
          </p:cNvPr>
          <p:cNvSpPr/>
          <p:nvPr/>
        </p:nvSpPr>
        <p:spPr>
          <a:xfrm>
            <a:off x="266840" y="1985842"/>
            <a:ext cx="66683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TextBox 6">
            <a:extLst>
              <a:ext uri="{FF2B5EF4-FFF2-40B4-BE49-F238E27FC236}">
                <a16:creationId xmlns:a16="http://schemas.microsoft.com/office/drawing/2014/main" id="{ADAC7F18-D8DC-FE3A-92B6-BE242539A475}"/>
              </a:ext>
            </a:extLst>
          </p:cNvPr>
          <p:cNvSpPr txBox="1"/>
          <p:nvPr/>
        </p:nvSpPr>
        <p:spPr>
          <a:xfrm>
            <a:off x="448277" y="2372913"/>
            <a:ext cx="6127844" cy="4154984"/>
          </a:xfrm>
          <a:prstGeom prst="rect">
            <a:avLst/>
          </a:prstGeom>
          <a:noFill/>
        </p:spPr>
        <p:txBody>
          <a:bodyPr wrap="square">
            <a:spAutoFit/>
          </a:bodyPr>
          <a:lstStyle/>
          <a:p>
            <a:pPr algn="l" fontAlgn="base"/>
            <a:r>
              <a:rPr lang="en-GB" sz="2400" b="0" i="0" dirty="0">
                <a:solidFill>
                  <a:srgbClr val="000000"/>
                </a:solidFill>
                <a:effectLst/>
                <a:latin typeface="Letter-join Air No-lead 40" panose="02000805000000020003" pitchFamily="50" charset="0"/>
              </a:rPr>
              <a:t>Our Swallow heroes this week are Morgan </a:t>
            </a:r>
            <a:r>
              <a:rPr lang="en-GB" sz="2400" dirty="0">
                <a:solidFill>
                  <a:srgbClr val="000000"/>
                </a:solidFill>
                <a:latin typeface="Letter-join Air No-lead 40" panose="02000805000000020003" pitchFamily="50" charset="0"/>
              </a:rPr>
              <a:t>and</a:t>
            </a:r>
            <a:r>
              <a:rPr lang="en-GB" sz="2400" b="0" i="0" dirty="0">
                <a:solidFill>
                  <a:srgbClr val="000000"/>
                </a:solidFill>
                <a:effectLst/>
                <a:latin typeface="Letter-join Air No-lead 40" panose="02000805000000020003" pitchFamily="50" charset="0"/>
              </a:rPr>
              <a:t> Harrison S. </a:t>
            </a:r>
            <a:r>
              <a:rPr lang="en-GB" sz="2400" dirty="0">
                <a:solidFill>
                  <a:srgbClr val="000000"/>
                </a:solidFill>
                <a:latin typeface="Letter-join Air No-lead 40" panose="02000805000000020003" pitchFamily="50" charset="0"/>
              </a:rPr>
              <a:t>B</a:t>
            </a:r>
            <a:r>
              <a:rPr lang="en-GB" sz="2400" b="0" i="0" dirty="0">
                <a:solidFill>
                  <a:srgbClr val="000000"/>
                </a:solidFill>
                <a:effectLst/>
                <a:latin typeface="Letter-join Air No-lead 40" panose="02000805000000020003" pitchFamily="50" charset="0"/>
              </a:rPr>
              <a:t>oth of these boys have really excelled in maths this week, they have both tried really hard to overcome division and have supported other children. </a:t>
            </a:r>
          </a:p>
          <a:p>
            <a:pPr algn="l" fontAlgn="base"/>
            <a:endParaRPr lang="en-GB" sz="2400" b="0" i="0" dirty="0">
              <a:solidFill>
                <a:srgbClr val="000000"/>
              </a:solidFill>
              <a:effectLst/>
              <a:latin typeface="Letter-join Air No-lead 40" panose="02000805000000020003" pitchFamily="50" charset="0"/>
            </a:endParaRPr>
          </a:p>
          <a:p>
            <a:pPr algn="l" fontAlgn="base"/>
            <a:r>
              <a:rPr lang="en-GB" sz="2400" b="0" i="0" dirty="0">
                <a:solidFill>
                  <a:srgbClr val="000000"/>
                </a:solidFill>
                <a:effectLst/>
                <a:latin typeface="Letter-join Air No-lead 40" panose="02000805000000020003" pitchFamily="50" charset="0"/>
              </a:rPr>
              <a:t>Also, Harrison was the first to work out the correspondence problems that we did as a class and Morgan has shown a great attitude to his learning.</a:t>
            </a:r>
          </a:p>
        </p:txBody>
      </p:sp>
      <p:pic>
        <p:nvPicPr>
          <p:cNvPr id="11" name="Picture 10">
            <a:extLst>
              <a:ext uri="{FF2B5EF4-FFF2-40B4-BE49-F238E27FC236}">
                <a16:creationId xmlns:a16="http://schemas.microsoft.com/office/drawing/2014/main" id="{16325BDE-53C6-9D58-43BB-DB337C84382D}"/>
              </a:ext>
            </a:extLst>
          </p:cNvPr>
          <p:cNvPicPr>
            <a:picLocks noChangeAspect="1"/>
          </p:cNvPicPr>
          <p:nvPr/>
        </p:nvPicPr>
        <p:blipFill>
          <a:blip r:embed="rId2"/>
          <a:stretch>
            <a:fillRect/>
          </a:stretch>
        </p:blipFill>
        <p:spPr>
          <a:xfrm>
            <a:off x="6652543" y="667938"/>
            <a:ext cx="2218501" cy="3151680"/>
          </a:xfrm>
          <a:prstGeom prst="rect">
            <a:avLst/>
          </a:prstGeom>
        </p:spPr>
      </p:pic>
      <p:pic>
        <p:nvPicPr>
          <p:cNvPr id="13" name="Picture 12">
            <a:extLst>
              <a:ext uri="{FF2B5EF4-FFF2-40B4-BE49-F238E27FC236}">
                <a16:creationId xmlns:a16="http://schemas.microsoft.com/office/drawing/2014/main" id="{16B06B74-13ED-643B-6474-ABE111C07D47}"/>
              </a:ext>
            </a:extLst>
          </p:cNvPr>
          <p:cNvPicPr>
            <a:picLocks noChangeAspect="1"/>
          </p:cNvPicPr>
          <p:nvPr/>
        </p:nvPicPr>
        <p:blipFill>
          <a:blip r:embed="rId3"/>
          <a:stretch>
            <a:fillRect/>
          </a:stretch>
        </p:blipFill>
        <p:spPr>
          <a:xfrm>
            <a:off x="9401014" y="2632173"/>
            <a:ext cx="2218500" cy="3506022"/>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 </a:t>
            </a: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5" name="Picture 4">
            <a:extLst>
              <a:ext uri="{FF2B5EF4-FFF2-40B4-BE49-F238E27FC236}">
                <a16:creationId xmlns:a16="http://schemas.microsoft.com/office/drawing/2014/main" id="{16B8AB13-92BE-77A6-C1A2-272CF5EAD5B8}"/>
              </a:ext>
            </a:extLst>
          </p:cNvPr>
          <p:cNvPicPr>
            <a:picLocks noChangeAspect="1"/>
          </p:cNvPicPr>
          <p:nvPr/>
        </p:nvPicPr>
        <p:blipFill>
          <a:blip r:embed="rId2"/>
          <a:stretch>
            <a:fillRect/>
          </a:stretch>
        </p:blipFill>
        <p:spPr>
          <a:xfrm>
            <a:off x="621993" y="1180041"/>
            <a:ext cx="5143500" cy="4848225"/>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schemas.microsoft.com/office/2006/documentManagement/types"/>
    <ds:schemaRef ds:uri="71af3243-3dd4-4a8d-8c0d-dd76da1f02a5"/>
    <ds:schemaRef ds:uri="16c05727-aa75-4e4a-9b5f-8a80a1165891"/>
    <ds:schemaRef ds:uri="http://purl.org/dc/terms/"/>
    <ds:schemaRef ds:uri="http://schemas.microsoft.com/office/2006/metadata/properties"/>
    <ds:schemaRef ds:uri="http://www.w3.org/XML/1998/namespace"/>
    <ds:schemaRef ds:uri="http://purl.org/dc/elements/1.1/"/>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961</Words>
  <Application>Microsoft Office PowerPoint</Application>
  <PresentationFormat>Widescreen</PresentationFormat>
  <Paragraphs>66</Paragraphs>
  <Slides>16</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16</vt:i4>
      </vt:variant>
    </vt:vector>
  </HeadingPairs>
  <TitlesOfParts>
    <vt:vector size="27" baseType="lpstr">
      <vt:lpstr>Aptos</vt:lpstr>
      <vt:lpstr>Arial</vt:lpstr>
      <vt:lpstr>Calibri</vt:lpstr>
      <vt:lpstr>Comic Sans MS</vt:lpstr>
      <vt:lpstr>Franklin Gothic Book</vt:lpstr>
      <vt:lpstr>inherit</vt:lpstr>
      <vt:lpstr>Letter-join Air No-lead 40</vt:lpstr>
      <vt:lpstr>Letter-join Air Plus 40</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vt:lpstr>
      <vt:lpstr>Our Dove Hero</vt:lpstr>
      <vt:lpstr>Our Dove Hero</vt:lpstr>
      <vt:lpstr>Our Swallow Hero</vt:lpstr>
      <vt:lpstr>Have a lovely weekend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2025-02-07T08:28:05Z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