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9"/>
  </p:notesMasterIdLst>
  <p:handoutMasterIdLst>
    <p:handoutMasterId r:id="rId30"/>
  </p:handoutMasterIdLst>
  <p:sldIdLst>
    <p:sldId id="256" r:id="rId5"/>
    <p:sldId id="257" r:id="rId6"/>
    <p:sldId id="301" r:id="rId7"/>
    <p:sldId id="321" r:id="rId8"/>
    <p:sldId id="341" r:id="rId9"/>
    <p:sldId id="322" r:id="rId10"/>
    <p:sldId id="323" r:id="rId11"/>
    <p:sldId id="325" r:id="rId12"/>
    <p:sldId id="326" r:id="rId13"/>
    <p:sldId id="339" r:id="rId14"/>
    <p:sldId id="328" r:id="rId15"/>
    <p:sldId id="331" r:id="rId16"/>
    <p:sldId id="330" r:id="rId17"/>
    <p:sldId id="332" r:id="rId18"/>
    <p:sldId id="342" r:id="rId19"/>
    <p:sldId id="292" r:id="rId20"/>
    <p:sldId id="334" r:id="rId21"/>
    <p:sldId id="278" r:id="rId22"/>
    <p:sldId id="312" r:id="rId23"/>
    <p:sldId id="281" r:id="rId24"/>
    <p:sldId id="337" r:id="rId25"/>
    <p:sldId id="340" r:id="rId26"/>
    <p:sldId id="317" r:id="rId27"/>
    <p:sldId id="272"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72" d="100"/>
          <a:sy n="72" d="100"/>
        </p:scale>
        <p:origin x="53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9/12/2025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9/12/2025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FC5EB31-8980-4979-897E-674E518F5A5D}"/>
              </a:ext>
            </a:extLst>
          </p:cNvPr>
          <p:cNvSpPr/>
          <p:nvPr/>
        </p:nvSpPr>
        <p:spPr>
          <a:xfrm>
            <a:off x="134268" y="2296377"/>
            <a:ext cx="6096000" cy="6924973"/>
          </a:xfrm>
          <a:prstGeom prst="rect">
            <a:avLst/>
          </a:prstGeom>
        </p:spPr>
        <p:txBody>
          <a:bodyPr>
            <a:spAutoFit/>
          </a:bodyPr>
          <a:lstStyle/>
          <a:p>
            <a:pPr fontAlgn="base"/>
            <a:r>
              <a:rPr lang="en-GB" sz="2200" dirty="0">
                <a:solidFill>
                  <a:srgbClr val="000000"/>
                </a:solidFill>
                <a:latin typeface="Letter-join Air No-lead 40" panose="02000805000000020003" pitchFamily="50" charset="0"/>
              </a:rPr>
              <a:t>This week it is so tricky to choose a hero, as all the children have been amazing and settled so well.</a:t>
            </a:r>
            <a:br>
              <a:rPr lang="en-GB" sz="2200" dirty="0">
                <a:solidFill>
                  <a:srgbClr val="000000"/>
                </a:solidFill>
                <a:latin typeface="Letter-join Air No-lead 40" panose="02000805000000020003" pitchFamily="50" charset="0"/>
              </a:rPr>
            </a:br>
            <a:endParaRPr lang="en-GB" sz="2200" dirty="0">
              <a:solidFill>
                <a:srgbClr val="000000"/>
              </a:solidFill>
              <a:latin typeface="Letter-join Air No-lead 40" panose="02000805000000020003" pitchFamily="50" charset="0"/>
            </a:endParaRPr>
          </a:p>
          <a:p>
            <a:pPr fontAlgn="base"/>
            <a:r>
              <a:rPr lang="en-GB" sz="2200" dirty="0">
                <a:solidFill>
                  <a:srgbClr val="000000"/>
                </a:solidFill>
                <a:latin typeface="Letter-join Air No-lead 40" panose="02000805000000020003" pitchFamily="50" charset="0"/>
              </a:rPr>
              <a:t>Standing out is Oakley.  He has come back with such a grown up attitude.  He is sitting on the carpet and remembering all our carpet rules. Most of all, he is starting to show more resilience and not getting frustrated when he is finding things difficult.  Keep up the hard work Oakley, we are so proud of you.</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E0CE69DC-7004-4D4F-BE02-7EF45765E214}"/>
              </a:ext>
            </a:extLst>
          </p:cNvPr>
          <p:cNvPicPr>
            <a:picLocks noChangeAspect="1"/>
          </p:cNvPicPr>
          <p:nvPr/>
        </p:nvPicPr>
        <p:blipFill>
          <a:blip r:embed="rId2"/>
          <a:stretch>
            <a:fillRect/>
          </a:stretch>
        </p:blipFill>
        <p:spPr>
          <a:xfrm>
            <a:off x="6498803" y="1027989"/>
            <a:ext cx="4884814" cy="4802021"/>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B5B6A3A8-5E05-41C6-AD5D-14F1A6545C29}"/>
              </a:ext>
            </a:extLst>
          </p:cNvPr>
          <p:cNvSpPr/>
          <p:nvPr/>
        </p:nvSpPr>
        <p:spPr>
          <a:xfrm>
            <a:off x="266240" y="2447204"/>
            <a:ext cx="6096000" cy="440120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second hero is Ava. Although lots of her friends moved onto Year One, she has carried on and formed new friendships and been very helpful and nurturing to all the new children.  She has taken her new found responsibility in her stride and is loving helping the children learn all our class rules.</a:t>
            </a:r>
          </a:p>
        </p:txBody>
      </p:sp>
      <p:pic>
        <p:nvPicPr>
          <p:cNvPr id="4" name="Picture 3">
            <a:extLst>
              <a:ext uri="{FF2B5EF4-FFF2-40B4-BE49-F238E27FC236}">
                <a16:creationId xmlns:a16="http://schemas.microsoft.com/office/drawing/2014/main" id="{993C938A-AC9E-4452-A401-F148B11F1106}"/>
              </a:ext>
            </a:extLst>
          </p:cNvPr>
          <p:cNvPicPr>
            <a:picLocks noChangeAspect="1"/>
          </p:cNvPicPr>
          <p:nvPr/>
        </p:nvPicPr>
        <p:blipFill>
          <a:blip r:embed="rId2"/>
          <a:stretch>
            <a:fillRect/>
          </a:stretch>
        </p:blipFill>
        <p:spPr>
          <a:xfrm>
            <a:off x="6786722" y="875818"/>
            <a:ext cx="3991389" cy="5259242"/>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7464B2EF-213F-4AF5-A810-6DD3BAF45CCA}"/>
              </a:ext>
            </a:extLst>
          </p:cNvPr>
          <p:cNvSpPr/>
          <p:nvPr/>
        </p:nvSpPr>
        <p:spPr>
          <a:xfrm>
            <a:off x="134268" y="2256530"/>
            <a:ext cx="6096000" cy="4362348"/>
          </a:xfrm>
          <a:prstGeom prst="rect">
            <a:avLst/>
          </a:prstGeom>
        </p:spPr>
        <p:txBody>
          <a:bodyPr>
            <a:spAutoFit/>
          </a:bodyPr>
          <a:lstStyle/>
          <a:p>
            <a:pPr>
              <a:lnSpc>
                <a:spcPct val="115000"/>
              </a:lnSpc>
              <a:spcAft>
                <a:spcPts val="800"/>
              </a:spcAft>
            </a:pPr>
            <a:r>
              <a:rPr lang="en-US" sz="2200" kern="100" dirty="0">
                <a:solidFill>
                  <a:srgbClr val="000000"/>
                </a:solidFill>
                <a:latin typeface="Letter-join Print Plus 4" panose="02000805000000020003" pitchFamily="50" charset="0"/>
                <a:ea typeface="Aptos"/>
                <a:cs typeface="Times New Roman" panose="02020603050405020304" pitchFamily="18" charset="0"/>
              </a:rPr>
              <a:t>We are so proud of Ollie and how amazing he has settled into school. He now leaves his Mummy and Daddy nicely each morning and comes into school with a big smile on his face! We are so proud of Ollie’s talking at school. He is talking confidently to all of the teachers and his friends when playing. Ollie is a good listener and he can sit so nicely during our carpet times, showing good concentration. We feel so lucky to have Ollie join us at Holly Hill and he really is a great addition to the Cygnets!</a:t>
            </a:r>
            <a:endParaRPr lang="en-GB" sz="2200" kern="100" dirty="0">
              <a:solidFill>
                <a:srgbClr val="000000"/>
              </a:solidFill>
              <a:latin typeface="Aptos"/>
              <a:ea typeface="Aptos"/>
              <a:cs typeface="Times New Roman" panose="02020603050405020304" pitchFamily="18" charset="0"/>
            </a:endParaRPr>
          </a:p>
        </p:txBody>
      </p:sp>
      <p:pic>
        <p:nvPicPr>
          <p:cNvPr id="7" name="Picture 6" descr="A child standing in front of a blue curtain&#10;&#10;AI-generated content may be incorrect.">
            <a:extLst>
              <a:ext uri="{FF2B5EF4-FFF2-40B4-BE49-F238E27FC236}">
                <a16:creationId xmlns:a16="http://schemas.microsoft.com/office/drawing/2014/main" id="{4F3F601F-15FE-4BE2-A327-C45E0CE3CDCC}"/>
              </a:ext>
            </a:extLst>
          </p:cNvPr>
          <p:cNvPicPr/>
          <p:nvPr/>
        </p:nvPicPr>
        <p:blipFill>
          <a:blip r:embed="rId2">
            <a:extLst>
              <a:ext uri="{28A0092B-C50C-407E-A947-70E740481C1C}">
                <a14:useLocalDpi xmlns:a14="http://schemas.microsoft.com/office/drawing/2010/main" val="0"/>
              </a:ext>
            </a:extLst>
          </a:blip>
          <a:stretch>
            <a:fillRect/>
          </a:stretch>
        </p:blipFill>
        <p:spPr>
          <a:xfrm>
            <a:off x="7314615" y="1247826"/>
            <a:ext cx="3141350" cy="4362347"/>
          </a:xfrm>
          <a:prstGeom prst="rect">
            <a:avLst/>
          </a:prstGeom>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7464B2EF-213F-4AF5-A810-6DD3BAF45CCA}"/>
              </a:ext>
            </a:extLst>
          </p:cNvPr>
          <p:cNvSpPr/>
          <p:nvPr/>
        </p:nvSpPr>
        <p:spPr>
          <a:xfrm>
            <a:off x="134268" y="2256530"/>
            <a:ext cx="6743610" cy="4328108"/>
          </a:xfrm>
          <a:prstGeom prst="rect">
            <a:avLst/>
          </a:prstGeom>
        </p:spPr>
        <p:txBody>
          <a:bodyPr wrap="square">
            <a:spAutoFit/>
          </a:bodyPr>
          <a:lstStyle/>
          <a:p>
            <a:pPr>
              <a:lnSpc>
                <a:spcPct val="115000"/>
              </a:lnSpc>
              <a:spcAft>
                <a:spcPts val="800"/>
              </a:spcAft>
            </a:pPr>
            <a:r>
              <a:rPr lang="en-US" sz="2000" dirty="0">
                <a:solidFill>
                  <a:srgbClr val="000000"/>
                </a:solidFill>
                <a:latin typeface="Letter-join Air No-lead 40" panose="02000805000000020003" pitchFamily="50" charset="0"/>
              </a:rPr>
              <a:t>Nancy has made an amazing start to her Holly Hill journey and even though she’s only been in school for eight days, it feels like she’s been a Cygnet for years! She has taken all changes in her stride! Nancy loves to learn and she always has her brain switched on. She has loved our phonics sessions this week and she has remembered all our new sounds. We love the way Nancy spends a long time in the writing area, usually creating a very detailed picture or practicing her letter formation. We are so excited to see how Nancy progresses this year, we know she is going to fly!</a:t>
            </a:r>
            <a:endParaRPr lang="en-GB" sz="2000" kern="100" dirty="0">
              <a:solidFill>
                <a:srgbClr val="000000"/>
              </a:solidFill>
              <a:latin typeface="Letter-join Air No-lead 40" panose="02000805000000020003" pitchFamily="50" charset="0"/>
              <a:ea typeface="Aptos"/>
              <a:cs typeface="Times New Roman" panose="02020603050405020304" pitchFamily="18" charset="0"/>
            </a:endParaRPr>
          </a:p>
        </p:txBody>
      </p:sp>
      <p:pic>
        <p:nvPicPr>
          <p:cNvPr id="7" name="Picture 6" descr="A child standing in front of a blue curtain&#10;&#10;AI-generated content may be incorrect.">
            <a:extLst>
              <a:ext uri="{FF2B5EF4-FFF2-40B4-BE49-F238E27FC236}">
                <a16:creationId xmlns:a16="http://schemas.microsoft.com/office/drawing/2014/main" id="{8AAA432A-A367-4D5D-9EB1-BF14C27429E2}"/>
              </a:ext>
            </a:extLst>
          </p:cNvPr>
          <p:cNvPicPr/>
          <p:nvPr/>
        </p:nvPicPr>
        <p:blipFill>
          <a:blip r:embed="rId2">
            <a:extLst>
              <a:ext uri="{28A0092B-C50C-407E-A947-70E740481C1C}">
                <a14:useLocalDpi xmlns:a14="http://schemas.microsoft.com/office/drawing/2010/main" val="0"/>
              </a:ext>
            </a:extLst>
          </a:blip>
          <a:stretch>
            <a:fillRect/>
          </a:stretch>
        </p:blipFill>
        <p:spPr>
          <a:xfrm>
            <a:off x="7700896" y="1280217"/>
            <a:ext cx="3040967" cy="4328108"/>
          </a:xfrm>
          <a:prstGeom prst="rect">
            <a:avLst/>
          </a:prstGeom>
        </p:spPr>
      </p:pic>
    </p:spTree>
    <p:extLst>
      <p:ext uri="{BB962C8B-B14F-4D97-AF65-F5344CB8AC3E}">
        <p14:creationId xmlns:p14="http://schemas.microsoft.com/office/powerpoint/2010/main" val="4239312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33ADADBD-F3D1-4351-80BF-F230DE8C843E}"/>
              </a:ext>
            </a:extLst>
          </p:cNvPr>
          <p:cNvSpPr/>
          <p:nvPr/>
        </p:nvSpPr>
        <p:spPr>
          <a:xfrm>
            <a:off x="362623" y="2561331"/>
            <a:ext cx="6096000" cy="4708981"/>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What an amazing start </a:t>
            </a:r>
            <a:r>
              <a:rPr lang="en-GB" sz="2400" dirty="0" err="1">
                <a:solidFill>
                  <a:srgbClr val="000000"/>
                </a:solidFill>
                <a:latin typeface="Letter-join Air No-lead 40" panose="02000805000000020003" pitchFamily="50" charset="0"/>
              </a:rPr>
              <a:t>Kavin</a:t>
            </a:r>
            <a:r>
              <a:rPr lang="en-GB" sz="2400" dirty="0">
                <a:solidFill>
                  <a:srgbClr val="000000"/>
                </a:solidFill>
                <a:latin typeface="Letter-join Air No-lead 40" panose="02000805000000020003" pitchFamily="50" charset="0"/>
              </a:rPr>
              <a:t> has made! From the first day he settled straight away. He is always one of the first to be sat on the carpet ready to learn. He concentrates and listens carefully and plays really well with his friends. Well done </a:t>
            </a:r>
            <a:r>
              <a:rPr lang="en-GB" sz="2400">
                <a:solidFill>
                  <a:srgbClr val="000000"/>
                </a:solidFill>
                <a:latin typeface="Letter-join Air No-lead 40" panose="02000805000000020003" pitchFamily="50" charset="0"/>
              </a:rPr>
              <a:t>Kavin</a:t>
            </a:r>
            <a:r>
              <a:rPr lang="en-GB" sz="2400" dirty="0">
                <a:solidFill>
                  <a:srgbClr val="000000"/>
                </a:solidFill>
                <a:latin typeface="Letter-join Air No-lead 40" panose="02000805000000020003" pitchFamily="50" charset="0"/>
              </a:rPr>
              <a:t>, you really are a PERFECT PUFFIN!</a:t>
            </a:r>
          </a:p>
          <a:p>
            <a:pPr fontAlgn="base"/>
            <a:br>
              <a:rPr lang="en-GB" dirty="0">
                <a:solidFill>
                  <a:srgbClr val="242424"/>
                </a:solidFill>
                <a:latin typeface="Aptos"/>
              </a:rPr>
            </a:br>
            <a:endParaRPr lang="en-GB" dirty="0">
              <a:solidFill>
                <a:srgbClr val="242424"/>
              </a:solidFill>
              <a:latin typeface="Aptos"/>
            </a:endParaRPr>
          </a:p>
          <a:p>
            <a:pPr fontAlgn="base"/>
            <a:br>
              <a:rPr lang="en-GB" dirty="0">
                <a:solidFill>
                  <a:srgbClr val="242424"/>
                </a:solidFill>
                <a:latin typeface="Aptos"/>
              </a:rPr>
            </a:br>
            <a:endParaRPr lang="en-GB" dirty="0">
              <a:solidFill>
                <a:srgbClr val="242424"/>
              </a:solidFill>
              <a:latin typeface="Aptos"/>
            </a:endParaRPr>
          </a:p>
          <a:p>
            <a:pPr fontAlgn="base"/>
            <a:br>
              <a:rPr lang="en-GB" dirty="0">
                <a:solidFill>
                  <a:srgbClr val="242424"/>
                </a:solidFill>
                <a:latin typeface="Aptos"/>
              </a:rPr>
            </a:br>
            <a:endParaRPr lang="en-GB" dirty="0">
              <a:solidFill>
                <a:srgbClr val="242424"/>
              </a:solidFill>
              <a:latin typeface="Aptos"/>
            </a:endParaRPr>
          </a:p>
        </p:txBody>
      </p:sp>
      <p:pic>
        <p:nvPicPr>
          <p:cNvPr id="4" name="Picture 3">
            <a:extLst>
              <a:ext uri="{FF2B5EF4-FFF2-40B4-BE49-F238E27FC236}">
                <a16:creationId xmlns:a16="http://schemas.microsoft.com/office/drawing/2014/main" id="{75FA378E-AE1A-40F5-A8F6-C17B29FCC6AC}"/>
              </a:ext>
            </a:extLst>
          </p:cNvPr>
          <p:cNvPicPr>
            <a:picLocks noChangeAspect="1"/>
          </p:cNvPicPr>
          <p:nvPr/>
        </p:nvPicPr>
        <p:blipFill>
          <a:blip r:embed="rId2"/>
          <a:stretch>
            <a:fillRect/>
          </a:stretch>
        </p:blipFill>
        <p:spPr>
          <a:xfrm>
            <a:off x="7045807" y="1177954"/>
            <a:ext cx="3860732" cy="4502091"/>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35D68DC4-A694-48AD-81F2-3B28CED6EE5C}"/>
              </a:ext>
            </a:extLst>
          </p:cNvPr>
          <p:cNvSpPr/>
          <p:nvPr/>
        </p:nvSpPr>
        <p:spPr>
          <a:xfrm>
            <a:off x="268535" y="2561331"/>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Wow! What a brilliant start to Year One Ava has had. She comes into school each day with a smile on her face and even after only a few days, she knows and follows our class rules. She listens carefully and most importantly is incredibly kind to any child who is upset or struggling. Well done Ava - you really are a PERFECT PUFFIN!</a:t>
            </a:r>
          </a:p>
        </p:txBody>
      </p:sp>
      <p:pic>
        <p:nvPicPr>
          <p:cNvPr id="4" name="Picture 3">
            <a:extLst>
              <a:ext uri="{FF2B5EF4-FFF2-40B4-BE49-F238E27FC236}">
                <a16:creationId xmlns:a16="http://schemas.microsoft.com/office/drawing/2014/main" id="{A0BB0742-5CAA-4C30-A6AD-A79F634A6038}"/>
              </a:ext>
            </a:extLst>
          </p:cNvPr>
          <p:cNvPicPr>
            <a:picLocks noChangeAspect="1"/>
          </p:cNvPicPr>
          <p:nvPr/>
        </p:nvPicPr>
        <p:blipFill>
          <a:blip r:embed="rId2"/>
          <a:stretch>
            <a:fillRect/>
          </a:stretch>
        </p:blipFill>
        <p:spPr>
          <a:xfrm>
            <a:off x="7044773" y="913594"/>
            <a:ext cx="3973196" cy="4742202"/>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908BBF90-58A5-4DCF-8C1D-CE95A169E81B}"/>
              </a:ext>
            </a:extLst>
          </p:cNvPr>
          <p:cNvSpPr/>
          <p:nvPr/>
        </p:nvSpPr>
        <p:spPr>
          <a:xfrm>
            <a:off x="83005" y="2367221"/>
            <a:ext cx="8115743" cy="4708981"/>
          </a:xfrm>
          <a:prstGeom prst="rect">
            <a:avLst/>
          </a:prstGeom>
        </p:spPr>
        <p:txBody>
          <a:bodyPr wrap="square">
            <a:spAutoFit/>
          </a:bodyPr>
          <a:lstStyle/>
          <a:p>
            <a:pPr fontAlgn="base"/>
            <a:r>
              <a:rPr lang="en-GB" sz="2200" dirty="0">
                <a:solidFill>
                  <a:srgbClr val="000000"/>
                </a:solidFill>
                <a:latin typeface="Letter-join Air No-lead 40" panose="02000805000000020003" pitchFamily="50" charset="0"/>
              </a:rPr>
              <a:t>I couldn't choose just 2 for my first heroes of the year, as these three girls have used their own initiative since coming into Wren class to respect and care for our environment everyday. Thank you </a:t>
            </a:r>
            <a:r>
              <a:rPr lang="en-GB" sz="2200" dirty="0" err="1">
                <a:solidFill>
                  <a:srgbClr val="000000"/>
                </a:solidFill>
                <a:latin typeface="Letter-join Air No-lead 40" panose="02000805000000020003" pitchFamily="50" charset="0"/>
              </a:rPr>
              <a:t>Lilyann</a:t>
            </a:r>
            <a:r>
              <a:rPr lang="en-GB" sz="2200" dirty="0">
                <a:solidFill>
                  <a:srgbClr val="000000"/>
                </a:solidFill>
                <a:latin typeface="Letter-join Air No-lead 40" panose="02000805000000020003" pitchFamily="50" charset="0"/>
              </a:rPr>
              <a:t>, </a:t>
            </a:r>
            <a:r>
              <a:rPr lang="en-GB" sz="2200" dirty="0" err="1">
                <a:solidFill>
                  <a:srgbClr val="000000"/>
                </a:solidFill>
                <a:latin typeface="Letter-join Air No-lead 40" panose="02000805000000020003" pitchFamily="50" charset="0"/>
              </a:rPr>
              <a:t>Lilliarna</a:t>
            </a:r>
            <a:r>
              <a:rPr lang="en-GB" sz="2200" dirty="0">
                <a:solidFill>
                  <a:srgbClr val="000000"/>
                </a:solidFill>
                <a:latin typeface="Letter-join Air No-lead 40" panose="02000805000000020003" pitchFamily="50" charset="0"/>
              </a:rPr>
              <a:t> and Nancie-Jane, for helping to keep our classroom and tables tidy. They all work together to tidy up any mess which has been left over or just giving the tables an extra tidy helping to keep them looking fabulous! What a great start to the year and showing a great example of our Holly Hill Way!</a:t>
            </a:r>
          </a:p>
          <a:p>
            <a:pPr fontAlgn="base"/>
            <a:r>
              <a:rPr lang="en-GB" sz="2200" dirty="0">
                <a:solidFill>
                  <a:srgbClr val="000000"/>
                </a:solidFill>
                <a:latin typeface="Letter-join Air No-lead 40" panose="02000805000000020003" pitchFamily="50" charset="0"/>
              </a:rPr>
              <a:t>Nancie-Jane is also new to our HH family and has settled in beautifully, making some lovely friends too!</a:t>
            </a:r>
          </a:p>
          <a:p>
            <a:pPr fontAlgn="base"/>
            <a:br>
              <a:rPr lang="en-GB" dirty="0">
                <a:solidFill>
                  <a:srgbClr val="000000"/>
                </a:solidFill>
                <a:latin typeface="Aptos"/>
              </a:rPr>
            </a:br>
            <a:endParaRPr lang="en-GB" b="0" i="0" dirty="0">
              <a:solidFill>
                <a:srgbClr val="242424"/>
              </a:solidFill>
              <a:effectLst/>
              <a:latin typeface="Segoe UI" panose="020B0502040204020203" pitchFamily="34" charset="0"/>
            </a:endParaRPr>
          </a:p>
        </p:txBody>
      </p:sp>
      <p:pic>
        <p:nvPicPr>
          <p:cNvPr id="4" name="Picture 3">
            <a:extLst>
              <a:ext uri="{FF2B5EF4-FFF2-40B4-BE49-F238E27FC236}">
                <a16:creationId xmlns:a16="http://schemas.microsoft.com/office/drawing/2014/main" id="{4055111C-FFD1-408F-A57C-DE6616250C9D}"/>
              </a:ext>
            </a:extLst>
          </p:cNvPr>
          <p:cNvPicPr>
            <a:picLocks noChangeAspect="1"/>
          </p:cNvPicPr>
          <p:nvPr/>
        </p:nvPicPr>
        <p:blipFill>
          <a:blip r:embed="rId2"/>
          <a:stretch>
            <a:fillRect/>
          </a:stretch>
        </p:blipFill>
        <p:spPr>
          <a:xfrm>
            <a:off x="9083378" y="85945"/>
            <a:ext cx="2503212" cy="3370662"/>
          </a:xfrm>
          <a:prstGeom prst="rect">
            <a:avLst/>
          </a:prstGeom>
        </p:spPr>
      </p:pic>
      <p:pic>
        <p:nvPicPr>
          <p:cNvPr id="5" name="Picture 4">
            <a:extLst>
              <a:ext uri="{FF2B5EF4-FFF2-40B4-BE49-F238E27FC236}">
                <a16:creationId xmlns:a16="http://schemas.microsoft.com/office/drawing/2014/main" id="{6C97D2BC-31DE-4796-9A9B-B1169879FD6F}"/>
              </a:ext>
            </a:extLst>
          </p:cNvPr>
          <p:cNvPicPr>
            <a:picLocks noChangeAspect="1"/>
          </p:cNvPicPr>
          <p:nvPr/>
        </p:nvPicPr>
        <p:blipFill>
          <a:blip r:embed="rId3"/>
          <a:stretch>
            <a:fillRect/>
          </a:stretch>
        </p:blipFill>
        <p:spPr>
          <a:xfrm>
            <a:off x="6527652" y="192848"/>
            <a:ext cx="2180478" cy="2144536"/>
          </a:xfrm>
          <a:prstGeom prst="rect">
            <a:avLst/>
          </a:prstGeom>
        </p:spPr>
      </p:pic>
      <p:pic>
        <p:nvPicPr>
          <p:cNvPr id="7" name="Picture 6">
            <a:extLst>
              <a:ext uri="{FF2B5EF4-FFF2-40B4-BE49-F238E27FC236}">
                <a16:creationId xmlns:a16="http://schemas.microsoft.com/office/drawing/2014/main" id="{F092BC6E-9ED3-4915-97CC-31A42B53A51A}"/>
              </a:ext>
            </a:extLst>
          </p:cNvPr>
          <p:cNvPicPr>
            <a:picLocks noChangeAspect="1"/>
          </p:cNvPicPr>
          <p:nvPr/>
        </p:nvPicPr>
        <p:blipFill>
          <a:blip r:embed="rId4"/>
          <a:stretch>
            <a:fillRect/>
          </a:stretch>
        </p:blipFill>
        <p:spPr>
          <a:xfrm>
            <a:off x="9083378" y="3829878"/>
            <a:ext cx="2275185" cy="2942177"/>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6965383-188C-4FAF-ABFA-31AE383981D0}"/>
              </a:ext>
            </a:extLst>
          </p:cNvPr>
          <p:cNvSpPr/>
          <p:nvPr/>
        </p:nvSpPr>
        <p:spPr>
          <a:xfrm>
            <a:off x="266240" y="2320899"/>
            <a:ext cx="6096000" cy="495520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This weeks Woodpecker heroes are Xavier and May.</a:t>
            </a:r>
          </a:p>
          <a:p>
            <a:pPr fontAlgn="base"/>
            <a:endParaRPr lang="en-GB" sz="2800" dirty="0">
              <a:solidFill>
                <a:srgbClr val="000000"/>
              </a:solidFill>
              <a:latin typeface="Letter-join Air No-lead 40" panose="02000805000000020003" pitchFamily="50" charset="0"/>
            </a:endParaRPr>
          </a:p>
          <a:p>
            <a:pPr fontAlgn="base"/>
            <a:r>
              <a:rPr lang="en-GB" sz="2800" dirty="0">
                <a:solidFill>
                  <a:srgbClr val="000000"/>
                </a:solidFill>
                <a:latin typeface="Letter-join Air No-lead 40" panose="02000805000000020003" pitchFamily="50" charset="0"/>
              </a:rPr>
              <a:t>Xavier has only just joined Holly Hill but you wouldn't know it! He has settled in and made friends so quickly - it is as if he has been here ages. He has made a fantastic start. Well done and welcome to Woodpeckers Xavier.</a:t>
            </a:r>
          </a:p>
          <a:p>
            <a:br>
              <a:rPr lang="en-GB" dirty="0">
                <a:solidFill>
                  <a:srgbClr val="000000"/>
                </a:solidFill>
                <a:latin typeface="Aptos"/>
              </a:rPr>
            </a:br>
            <a:endParaRPr lang="en-GB" dirty="0"/>
          </a:p>
        </p:txBody>
      </p:sp>
      <p:pic>
        <p:nvPicPr>
          <p:cNvPr id="5" name="Picture 4">
            <a:extLst>
              <a:ext uri="{FF2B5EF4-FFF2-40B4-BE49-F238E27FC236}">
                <a16:creationId xmlns:a16="http://schemas.microsoft.com/office/drawing/2014/main" id="{B629EE16-B47F-4DF1-9119-52B0C8D4F68F}"/>
              </a:ext>
            </a:extLst>
          </p:cNvPr>
          <p:cNvPicPr>
            <a:picLocks noChangeAspect="1"/>
          </p:cNvPicPr>
          <p:nvPr/>
        </p:nvPicPr>
        <p:blipFill>
          <a:blip r:embed="rId2"/>
          <a:stretch>
            <a:fillRect/>
          </a:stretch>
        </p:blipFill>
        <p:spPr>
          <a:xfrm>
            <a:off x="6962258" y="815795"/>
            <a:ext cx="3603761" cy="4952107"/>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6965383-188C-4FAF-ABFA-31AE383981D0}"/>
              </a:ext>
            </a:extLst>
          </p:cNvPr>
          <p:cNvSpPr/>
          <p:nvPr/>
        </p:nvSpPr>
        <p:spPr>
          <a:xfrm>
            <a:off x="266240" y="2435067"/>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second hero is May. May has settled in brilliantly and is one of those children who is always doing the right thing. She is a perfect role model to everyone. She is always ready to listen and does her best in everything.</a:t>
            </a:r>
          </a:p>
          <a:p>
            <a:pPr fontAlgn="base"/>
            <a:r>
              <a:rPr lang="en-GB" sz="2800" dirty="0">
                <a:solidFill>
                  <a:srgbClr val="000000"/>
                </a:solidFill>
                <a:latin typeface="Letter-join Air No-lead 40" panose="02000805000000020003" pitchFamily="50" charset="0"/>
              </a:rPr>
              <a:t>Well done May – it’s a delight to have you in Woodpeckers.</a:t>
            </a:r>
          </a:p>
          <a:p>
            <a:br>
              <a:rPr lang="en-GB" dirty="0">
                <a:solidFill>
                  <a:srgbClr val="000000"/>
                </a:solidFill>
                <a:latin typeface="Aptos"/>
              </a:rPr>
            </a:br>
            <a:endParaRPr lang="en-GB" dirty="0"/>
          </a:p>
        </p:txBody>
      </p:sp>
      <p:pic>
        <p:nvPicPr>
          <p:cNvPr id="7" name="Picture 6">
            <a:extLst>
              <a:ext uri="{FF2B5EF4-FFF2-40B4-BE49-F238E27FC236}">
                <a16:creationId xmlns:a16="http://schemas.microsoft.com/office/drawing/2014/main" id="{77ACF9DF-8D9E-432C-9097-D280BEAB22E0}"/>
              </a:ext>
            </a:extLst>
          </p:cNvPr>
          <p:cNvPicPr>
            <a:picLocks noChangeAspect="1"/>
          </p:cNvPicPr>
          <p:nvPr/>
        </p:nvPicPr>
        <p:blipFill>
          <a:blip r:embed="rId2"/>
          <a:stretch>
            <a:fillRect/>
          </a:stretch>
        </p:blipFill>
        <p:spPr>
          <a:xfrm>
            <a:off x="7043927" y="815795"/>
            <a:ext cx="4119816" cy="4977608"/>
          </a:xfrm>
          <a:prstGeom prst="rect">
            <a:avLst/>
          </a:prstGeom>
        </p:spPr>
      </p:pic>
    </p:spTree>
    <p:extLst>
      <p:ext uri="{BB962C8B-B14F-4D97-AF65-F5344CB8AC3E}">
        <p14:creationId xmlns:p14="http://schemas.microsoft.com/office/powerpoint/2010/main" val="3718701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E15586B5-761E-4CF4-9590-979B0EC239B8}"/>
              </a:ext>
            </a:extLst>
          </p:cNvPr>
          <p:cNvSpPr>
            <a:spLocks noGrp="1"/>
          </p:cNvSpPr>
          <p:nvPr>
            <p:ph type="pic" sz="quarter" idx="13"/>
          </p:nvPr>
        </p:nvSpPr>
        <p:spPr/>
      </p:sp>
      <p:sp>
        <p:nvSpPr>
          <p:cNvPr id="13" name="Rectangle 12">
            <a:extLst>
              <a:ext uri="{FF2B5EF4-FFF2-40B4-BE49-F238E27FC236}">
                <a16:creationId xmlns:a16="http://schemas.microsoft.com/office/drawing/2014/main" id="{F8060CB2-3401-4199-B226-AE0BDD6702B3}"/>
              </a:ext>
            </a:extLst>
          </p:cNvPr>
          <p:cNvSpPr/>
          <p:nvPr/>
        </p:nvSpPr>
        <p:spPr>
          <a:xfrm>
            <a:off x="266240" y="2292486"/>
            <a:ext cx="7048960" cy="4955203"/>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Our Kingfisher Heroes this week are Olivia and Cruz.</a:t>
            </a:r>
            <a:br>
              <a:rPr lang="en-GB" sz="2000" dirty="0">
                <a:solidFill>
                  <a:srgbClr val="000000"/>
                </a:solidFill>
                <a:latin typeface="Letter-join Air No-lead 40" panose="02000805000000020003" pitchFamily="50" charset="0"/>
              </a:rPr>
            </a:br>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Olivia is always following the Holly Hill way and has settled into Kingfisher brilliantly! I can always rely on Olivia to be listening , doing the right thing and working hard.</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 Cruz is a hero for being a fabulous Kingfisher! He has settled into Year 3 like he's been here for ages. We are so impressed with the way he answers questions and joins in with class discussion.</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Olivia and Cruz, we are so proud of you! What a fabulous start to Year 3 🌟</a:t>
            </a:r>
            <a:r>
              <a:rPr lang="en-GB" dirty="0">
                <a:solidFill>
                  <a:srgbClr val="000000"/>
                </a:solidFill>
                <a:latin typeface="Aptos"/>
              </a:rPr>
              <a:t> </a:t>
            </a:r>
          </a:p>
          <a:p>
            <a:pPr fontAlgn="base"/>
            <a:br>
              <a:rPr lang="en-GB" dirty="0">
                <a:solidFill>
                  <a:srgbClr val="242424"/>
                </a:solidFill>
                <a:latin typeface="Aptos"/>
              </a:rPr>
            </a:br>
            <a:endParaRPr lang="en-GB" dirty="0">
              <a:solidFill>
                <a:srgbClr val="242424"/>
              </a:solidFill>
              <a:latin typeface="Aptos"/>
            </a:endParaRPr>
          </a:p>
        </p:txBody>
      </p:sp>
      <p:pic>
        <p:nvPicPr>
          <p:cNvPr id="14" name="Picture 13">
            <a:extLst>
              <a:ext uri="{FF2B5EF4-FFF2-40B4-BE49-F238E27FC236}">
                <a16:creationId xmlns:a16="http://schemas.microsoft.com/office/drawing/2014/main" id="{87725CFF-26A2-470F-AB6E-DF52C9E97A97}"/>
              </a:ext>
            </a:extLst>
          </p:cNvPr>
          <p:cNvPicPr>
            <a:picLocks noChangeAspect="1"/>
          </p:cNvPicPr>
          <p:nvPr/>
        </p:nvPicPr>
        <p:blipFill>
          <a:blip r:embed="rId2"/>
          <a:stretch>
            <a:fillRect/>
          </a:stretch>
        </p:blipFill>
        <p:spPr>
          <a:xfrm>
            <a:off x="7387097" y="235086"/>
            <a:ext cx="2550695" cy="3193914"/>
          </a:xfrm>
          <a:prstGeom prst="rect">
            <a:avLst/>
          </a:prstGeom>
        </p:spPr>
      </p:pic>
      <p:pic>
        <p:nvPicPr>
          <p:cNvPr id="15" name="Picture 14">
            <a:extLst>
              <a:ext uri="{FF2B5EF4-FFF2-40B4-BE49-F238E27FC236}">
                <a16:creationId xmlns:a16="http://schemas.microsoft.com/office/drawing/2014/main" id="{D6C1F92C-704D-440C-913A-6F4008CD7DF6}"/>
              </a:ext>
            </a:extLst>
          </p:cNvPr>
          <p:cNvPicPr>
            <a:picLocks noChangeAspect="1"/>
          </p:cNvPicPr>
          <p:nvPr/>
        </p:nvPicPr>
        <p:blipFill>
          <a:blip r:embed="rId3"/>
          <a:stretch>
            <a:fillRect/>
          </a:stretch>
        </p:blipFill>
        <p:spPr>
          <a:xfrm>
            <a:off x="9002990" y="2911303"/>
            <a:ext cx="2966018" cy="3596723"/>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C37608D7-7408-44B1-B4A0-6ED18A3FD729}"/>
              </a:ext>
            </a:extLst>
          </p:cNvPr>
          <p:cNvPicPr>
            <a:picLocks noChangeAspect="1"/>
          </p:cNvPicPr>
          <p:nvPr/>
        </p:nvPicPr>
        <p:blipFill>
          <a:blip r:embed="rId2"/>
          <a:stretch>
            <a:fillRect/>
          </a:stretch>
        </p:blipFill>
        <p:spPr>
          <a:xfrm>
            <a:off x="7573291" y="875818"/>
            <a:ext cx="3969351" cy="4933970"/>
          </a:xfrm>
          <a:prstGeom prst="rect">
            <a:avLst/>
          </a:prstGeom>
        </p:spPr>
      </p:pic>
      <p:sp>
        <p:nvSpPr>
          <p:cNvPr id="4" name="Rectangle 3">
            <a:extLst>
              <a:ext uri="{FF2B5EF4-FFF2-40B4-BE49-F238E27FC236}">
                <a16:creationId xmlns:a16="http://schemas.microsoft.com/office/drawing/2014/main" id="{B9AAE5E6-B0EF-43BA-859E-422F9DBFC5C3}"/>
              </a:ext>
            </a:extLst>
          </p:cNvPr>
          <p:cNvSpPr/>
          <p:nvPr/>
        </p:nvSpPr>
        <p:spPr>
          <a:xfrm>
            <a:off x="461535" y="2340631"/>
            <a:ext cx="6096000" cy="3970318"/>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The first hero for Dove Class this week is Liam. Liam is new to our school but has settled in brilliantly. He is making lots of new friends and really impressing his teachers with his enthusiasm and attitudes to learning. He is already a great asset to Holly Hill. Well done Liam!</a:t>
            </a:r>
          </a:p>
        </p:txBody>
      </p:sp>
    </p:spTree>
    <p:extLst>
      <p:ext uri="{BB962C8B-B14F-4D97-AF65-F5344CB8AC3E}">
        <p14:creationId xmlns:p14="http://schemas.microsoft.com/office/powerpoint/2010/main" val="104966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D7D4B7CE-F4AF-4CC4-8D53-AD87DDDA3E4E}"/>
              </a:ext>
            </a:extLst>
          </p:cNvPr>
          <p:cNvPicPr>
            <a:picLocks noChangeAspect="1"/>
          </p:cNvPicPr>
          <p:nvPr/>
        </p:nvPicPr>
        <p:blipFill>
          <a:blip r:embed="rId2"/>
          <a:stretch>
            <a:fillRect/>
          </a:stretch>
        </p:blipFill>
        <p:spPr>
          <a:xfrm>
            <a:off x="7168268" y="579302"/>
            <a:ext cx="3764776" cy="5273062"/>
          </a:xfrm>
          <a:prstGeom prst="rect">
            <a:avLst/>
          </a:prstGeom>
        </p:spPr>
      </p:pic>
      <p:sp>
        <p:nvSpPr>
          <p:cNvPr id="4" name="Rectangle 3">
            <a:extLst>
              <a:ext uri="{FF2B5EF4-FFF2-40B4-BE49-F238E27FC236}">
                <a16:creationId xmlns:a16="http://schemas.microsoft.com/office/drawing/2014/main" id="{BF903F7B-F54D-405E-87AC-FA7644CA67BC}"/>
              </a:ext>
            </a:extLst>
          </p:cNvPr>
          <p:cNvSpPr/>
          <p:nvPr/>
        </p:nvSpPr>
        <p:spPr>
          <a:xfrm>
            <a:off x="268535" y="2490177"/>
            <a:ext cx="6096000" cy="3508653"/>
          </a:xfrm>
          <a:prstGeom prst="rect">
            <a:avLst/>
          </a:prstGeom>
        </p:spPr>
        <p:txBody>
          <a:bodyPr>
            <a:spAutoFit/>
          </a:bodyPr>
          <a:lstStyle/>
          <a:p>
            <a:pPr fontAlgn="base"/>
            <a:r>
              <a:rPr lang="en-GB" dirty="0">
                <a:solidFill>
                  <a:srgbClr val="242424"/>
                </a:solidFill>
                <a:latin typeface="Calibri" panose="020F0502020204030204" pitchFamily="34" charset="0"/>
              </a:rPr>
              <a:t> </a:t>
            </a:r>
          </a:p>
          <a:p>
            <a:pPr fontAlgn="base"/>
            <a:r>
              <a:rPr lang="en-GB" sz="2400" dirty="0">
                <a:solidFill>
                  <a:srgbClr val="242424"/>
                </a:solidFill>
                <a:latin typeface="Letter-join Air No-lead 40" panose="02000805000000020003" pitchFamily="50" charset="0"/>
              </a:rPr>
              <a:t>Our second hero is Anastacia. Anastacia is another new person to our school. She has settled in wonderfully and has made lots of new friends, even being voted one of the class school councillors. Another great asset to our school. Well done Anastacia!</a:t>
            </a:r>
          </a:p>
          <a:p>
            <a:pPr fontAlgn="base"/>
            <a:r>
              <a:rPr lang="en-GB" dirty="0">
                <a:solidFill>
                  <a:srgbClr val="242424"/>
                </a:solidFill>
                <a:latin typeface="Calibri" panose="020F0502020204030204" pitchFamily="34" charset="0"/>
              </a:rPr>
              <a:t> </a:t>
            </a:r>
          </a:p>
          <a:p>
            <a:pPr fontAlgn="base"/>
            <a:r>
              <a:rPr lang="en-GB" dirty="0">
                <a:solidFill>
                  <a:srgbClr val="242424"/>
                </a:solidFill>
                <a:latin typeface="Calibri" panose="020F0502020204030204" pitchFamily="34" charset="0"/>
              </a:rPr>
              <a:t> </a:t>
            </a:r>
            <a:endParaRPr lang="en-GB" dirty="0"/>
          </a:p>
        </p:txBody>
      </p:sp>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70FC5441-8599-47D6-BBE4-D7C586E0D057}"/>
              </a:ext>
            </a:extLst>
          </p:cNvPr>
          <p:cNvSpPr/>
          <p:nvPr/>
        </p:nvSpPr>
        <p:spPr>
          <a:xfrm>
            <a:off x="3048000" y="1351508"/>
            <a:ext cx="6096000" cy="830997"/>
          </a:xfrm>
          <a:prstGeom prst="rect">
            <a:avLst/>
          </a:prstGeom>
        </p:spPr>
        <p:txBody>
          <a:bodyPr>
            <a:spAutoFit/>
          </a:bodyPr>
          <a:lstStyle/>
          <a:p>
            <a:pPr fontAlgn="base"/>
            <a:br>
              <a:rPr lang="en-GB" sz="1200" dirty="0">
                <a:solidFill>
                  <a:srgbClr val="242424"/>
                </a:solidFill>
                <a:latin typeface="Aptos"/>
              </a:rPr>
            </a:b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4" name="Picture 3">
            <a:extLst>
              <a:ext uri="{FF2B5EF4-FFF2-40B4-BE49-F238E27FC236}">
                <a16:creationId xmlns:a16="http://schemas.microsoft.com/office/drawing/2014/main" id="{F630B113-C625-42B2-A7EB-260DEEAFF806}"/>
              </a:ext>
            </a:extLst>
          </p:cNvPr>
          <p:cNvPicPr>
            <a:picLocks noChangeAspect="1"/>
          </p:cNvPicPr>
          <p:nvPr/>
        </p:nvPicPr>
        <p:blipFill>
          <a:blip r:embed="rId2"/>
          <a:stretch>
            <a:fillRect/>
          </a:stretch>
        </p:blipFill>
        <p:spPr>
          <a:xfrm>
            <a:off x="7633895" y="676480"/>
            <a:ext cx="3729687" cy="5269344"/>
          </a:xfrm>
          <a:prstGeom prst="rect">
            <a:avLst/>
          </a:prstGeom>
        </p:spPr>
      </p:pic>
      <p:sp>
        <p:nvSpPr>
          <p:cNvPr id="7" name="Rectangle 6">
            <a:extLst>
              <a:ext uri="{FF2B5EF4-FFF2-40B4-BE49-F238E27FC236}">
                <a16:creationId xmlns:a16="http://schemas.microsoft.com/office/drawing/2014/main" id="{EDC5C93F-C4CF-4AFF-B0B1-DE605EE6BA02}"/>
              </a:ext>
            </a:extLst>
          </p:cNvPr>
          <p:cNvSpPr/>
          <p:nvPr/>
        </p:nvSpPr>
        <p:spPr>
          <a:xfrm>
            <a:off x="682744" y="2802296"/>
            <a:ext cx="6096000" cy="3508653"/>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Corbyn is a Swallow hero this week. Corbyn scored 25/25 on his times tables assessment this week. Wow - top marks already!!! Well done Corbyn, what a great start for you.. We are super proud!</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5019051" y="63603"/>
            <a:ext cx="8877760" cy="6064783"/>
          </a:xfrm>
        </p:spPr>
      </p:sp>
      <p:sp>
        <p:nvSpPr>
          <p:cNvPr id="3" name="Rectangle 2">
            <a:extLst>
              <a:ext uri="{FF2B5EF4-FFF2-40B4-BE49-F238E27FC236}">
                <a16:creationId xmlns:a16="http://schemas.microsoft.com/office/drawing/2014/main" id="{70FC5441-8599-47D6-BBE4-D7C586E0D057}"/>
              </a:ext>
            </a:extLst>
          </p:cNvPr>
          <p:cNvSpPr/>
          <p:nvPr/>
        </p:nvSpPr>
        <p:spPr>
          <a:xfrm>
            <a:off x="3048000" y="1351508"/>
            <a:ext cx="6096000" cy="830997"/>
          </a:xfrm>
          <a:prstGeom prst="rect">
            <a:avLst/>
          </a:prstGeom>
        </p:spPr>
        <p:txBody>
          <a:bodyPr>
            <a:spAutoFit/>
          </a:bodyPr>
          <a:lstStyle/>
          <a:p>
            <a:pPr fontAlgn="base"/>
            <a:br>
              <a:rPr lang="en-GB" sz="1200" dirty="0">
                <a:solidFill>
                  <a:srgbClr val="242424"/>
                </a:solidFill>
                <a:latin typeface="Aptos"/>
              </a:rPr>
            </a:b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EDC5C93F-C4CF-4AFF-B0B1-DE605EE6BA02}"/>
              </a:ext>
            </a:extLst>
          </p:cNvPr>
          <p:cNvSpPr/>
          <p:nvPr/>
        </p:nvSpPr>
        <p:spPr>
          <a:xfrm>
            <a:off x="362623" y="2675328"/>
            <a:ext cx="6096000" cy="4647426"/>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Cole has been amazing since starting back. He has really settled in to Year 4. He has tried hard with his work, put his hand up often and been very kind. Well done Cole – we’re very proud of you!</a:t>
            </a:r>
            <a:br>
              <a:rPr lang="en-GB" sz="2800" dirty="0">
                <a:solidFill>
                  <a:srgbClr val="000000"/>
                </a:solidFill>
                <a:latin typeface="Letter-join Air No-lead 40" panose="02000805000000020003" pitchFamily="50" charset="0"/>
              </a:rPr>
            </a:br>
            <a:endParaRPr lang="en-GB" sz="2800" dirty="0">
              <a:solidFill>
                <a:srgbClr val="000000"/>
              </a:solidFill>
              <a:latin typeface="Letter-join Air No-lead 40" panose="02000805000000020003" pitchFamily="50" charset="0"/>
            </a:endParaRPr>
          </a:p>
          <a:p>
            <a:pPr fontAlgn="base"/>
            <a:br>
              <a:rPr lang="en-GB" dirty="0"/>
            </a:br>
            <a:endParaRPr lang="en-GB" dirty="0"/>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5" name="Picture 4">
            <a:extLst>
              <a:ext uri="{FF2B5EF4-FFF2-40B4-BE49-F238E27FC236}">
                <a16:creationId xmlns:a16="http://schemas.microsoft.com/office/drawing/2014/main" id="{38AC5AE8-442D-4701-9B26-D58665FB5B2B}"/>
              </a:ext>
            </a:extLst>
          </p:cNvPr>
          <p:cNvPicPr>
            <a:picLocks noChangeAspect="1"/>
          </p:cNvPicPr>
          <p:nvPr/>
        </p:nvPicPr>
        <p:blipFill>
          <a:blip r:embed="rId2"/>
          <a:stretch>
            <a:fillRect/>
          </a:stretch>
        </p:blipFill>
        <p:spPr>
          <a:xfrm>
            <a:off x="6940173" y="703956"/>
            <a:ext cx="3674818" cy="4891396"/>
          </a:xfrm>
          <a:prstGeom prst="rect">
            <a:avLst/>
          </a:prstGeom>
        </p:spPr>
      </p:pic>
    </p:spTree>
    <p:extLst>
      <p:ext uri="{BB962C8B-B14F-4D97-AF65-F5344CB8AC3E}">
        <p14:creationId xmlns:p14="http://schemas.microsoft.com/office/powerpoint/2010/main" val="2420273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0FF33D23-CE01-49AA-B78C-A4BAFB6E9006}"/>
              </a:ext>
            </a:extLst>
          </p:cNvPr>
          <p:cNvSpPr/>
          <p:nvPr/>
        </p:nvSpPr>
        <p:spPr>
          <a:xfrm>
            <a:off x="106017" y="2340631"/>
            <a:ext cx="6970643"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5" name="Picture 4">
            <a:extLst>
              <a:ext uri="{FF2B5EF4-FFF2-40B4-BE49-F238E27FC236}">
                <a16:creationId xmlns:a16="http://schemas.microsoft.com/office/drawing/2014/main" id="{8F4DB523-62A5-4F03-BB47-22BDB1838317}"/>
              </a:ext>
            </a:extLst>
          </p:cNvPr>
          <p:cNvPicPr>
            <a:picLocks noChangeAspect="1"/>
          </p:cNvPicPr>
          <p:nvPr/>
        </p:nvPicPr>
        <p:blipFill>
          <a:blip r:embed="rId2"/>
          <a:stretch>
            <a:fillRect/>
          </a:stretch>
        </p:blipFill>
        <p:spPr>
          <a:xfrm>
            <a:off x="6852575" y="725458"/>
            <a:ext cx="4311167" cy="5071228"/>
          </a:xfrm>
          <a:prstGeom prst="rect">
            <a:avLst/>
          </a:prstGeom>
        </p:spPr>
      </p:pic>
      <p:sp>
        <p:nvSpPr>
          <p:cNvPr id="7" name="Rectangle 6">
            <a:extLst>
              <a:ext uri="{FF2B5EF4-FFF2-40B4-BE49-F238E27FC236}">
                <a16:creationId xmlns:a16="http://schemas.microsoft.com/office/drawing/2014/main" id="{C82EAC76-7A03-4620-B78B-E7E0383B797C}"/>
              </a:ext>
            </a:extLst>
          </p:cNvPr>
          <p:cNvSpPr/>
          <p:nvPr/>
        </p:nvSpPr>
        <p:spPr>
          <a:xfrm>
            <a:off x="286393" y="2714170"/>
            <a:ext cx="6096000" cy="3231654"/>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My hero this week is Paisley. Paisley has made an amazing start to year 5. She always gets straight on with work and sets a brilliant example for all of Owl Class. Well done, Paisley!</a:t>
            </a:r>
          </a:p>
          <a:p>
            <a:pPr fontAlgn="base"/>
            <a:br>
              <a:rPr lang="en-GB" dirty="0">
                <a:solidFill>
                  <a:srgbClr val="242424"/>
                </a:solidFill>
                <a:latin typeface="Aptos"/>
              </a:rPr>
            </a:br>
            <a:endParaRPr lang="en-GB" dirty="0">
              <a:solidFill>
                <a:srgbClr val="242424"/>
              </a:solidFill>
              <a:latin typeface="Aptos"/>
            </a:endParaRPr>
          </a:p>
        </p:txBody>
      </p:sp>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5" name="Picture 4">
            <a:extLst>
              <a:ext uri="{FF2B5EF4-FFF2-40B4-BE49-F238E27FC236}">
                <a16:creationId xmlns:a16="http://schemas.microsoft.com/office/drawing/2014/main" id="{431726F5-9877-47E3-AEBC-C190A0E044E5}"/>
              </a:ext>
            </a:extLst>
          </p:cNvPr>
          <p:cNvPicPr>
            <a:picLocks noChangeAspect="1"/>
          </p:cNvPicPr>
          <p:nvPr/>
        </p:nvPicPr>
        <p:blipFill>
          <a:blip r:embed="rId2"/>
          <a:stretch>
            <a:fillRect/>
          </a:stretch>
        </p:blipFill>
        <p:spPr>
          <a:xfrm>
            <a:off x="7180607" y="780255"/>
            <a:ext cx="4119816" cy="5181364"/>
          </a:xfrm>
          <a:prstGeom prst="rect">
            <a:avLst/>
          </a:prstGeom>
        </p:spPr>
      </p:pic>
      <p:sp>
        <p:nvSpPr>
          <p:cNvPr id="7" name="Rectangle 6">
            <a:extLst>
              <a:ext uri="{FF2B5EF4-FFF2-40B4-BE49-F238E27FC236}">
                <a16:creationId xmlns:a16="http://schemas.microsoft.com/office/drawing/2014/main" id="{2BCE06E3-39C0-4150-AED7-CB10B5D8D806}"/>
              </a:ext>
            </a:extLst>
          </p:cNvPr>
          <p:cNvSpPr/>
          <p:nvPr/>
        </p:nvSpPr>
        <p:spPr>
          <a:xfrm>
            <a:off x="422254" y="2786557"/>
            <a:ext cx="6096000" cy="2800767"/>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My hero this week is </a:t>
            </a:r>
            <a:r>
              <a:rPr lang="en-GB" sz="2800" dirty="0" err="1">
                <a:solidFill>
                  <a:srgbClr val="242424"/>
                </a:solidFill>
                <a:latin typeface="Letter-join Air No-lead 40" panose="02000805000000020003" pitchFamily="50" charset="0"/>
              </a:rPr>
              <a:t>Teddie</a:t>
            </a:r>
            <a:r>
              <a:rPr lang="en-GB" sz="2800" dirty="0">
                <a:solidFill>
                  <a:srgbClr val="242424"/>
                </a:solidFill>
                <a:latin typeface="Letter-join Air No-lead 40" panose="02000805000000020003" pitchFamily="50" charset="0"/>
              </a:rPr>
              <a:t>. </a:t>
            </a:r>
            <a:r>
              <a:rPr lang="en-GB" sz="2800" dirty="0" err="1">
                <a:solidFill>
                  <a:srgbClr val="242424"/>
                </a:solidFill>
                <a:latin typeface="Letter-join Air No-lead 40" panose="02000805000000020003" pitchFamily="50" charset="0"/>
              </a:rPr>
              <a:t>Teddie</a:t>
            </a:r>
            <a:r>
              <a:rPr lang="en-GB" sz="2800" dirty="0">
                <a:solidFill>
                  <a:srgbClr val="242424"/>
                </a:solidFill>
                <a:latin typeface="Letter-join Air No-lead 40" panose="02000805000000020003" pitchFamily="50" charset="0"/>
              </a:rPr>
              <a:t> has been working hard and trying his best in all lessons. His dedication and strong work ethic is paying off. I am very proud!</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Tree>
    <p:extLst>
      <p:ext uri="{BB962C8B-B14F-4D97-AF65-F5344CB8AC3E}">
        <p14:creationId xmlns:p14="http://schemas.microsoft.com/office/powerpoint/2010/main" val="1761274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2BE1F61C-65E8-4165-8518-F37BE8B5D571}"/>
              </a:ext>
            </a:extLst>
          </p:cNvPr>
          <p:cNvSpPr/>
          <p:nvPr/>
        </p:nvSpPr>
        <p:spPr>
          <a:xfrm>
            <a:off x="386000" y="2365102"/>
            <a:ext cx="6096000" cy="4247317"/>
          </a:xfrm>
          <a:prstGeom prst="rect">
            <a:avLst/>
          </a:prstGeom>
        </p:spPr>
        <p:txBody>
          <a:bodyPr>
            <a:spAutoFit/>
          </a:bodyPr>
          <a:lstStyle/>
          <a:p>
            <a:pPr fontAlgn="base"/>
            <a:r>
              <a:rPr lang="en-GB" dirty="0">
                <a:solidFill>
                  <a:srgbClr val="000000"/>
                </a:solidFill>
                <a:latin typeface="Letter-join Air No-lead 40" panose="02000805000000020003" pitchFamily="50" charset="0"/>
              </a:rPr>
              <a:t>Ben - I have chosen you as one of my heroes this week for your impeccable attitude and work ethic. You have truly embodied being a Year 6 role model in the class, working hard and efficiently to complete your work then striving to challenge yourself further with extra work when you have finished! I love how every time I look over at you, you are always finding ways to better your understanding, whether it's getting lost in Shakespeare, exploring the fact pages in your reading diary or practicing your times tables. You have set an impeccably high standard for yourself starting out in Y6 Ben, and I have no doubt that it will continue throughout the year. Keep up the amazing work!</a:t>
            </a:r>
          </a:p>
        </p:txBody>
      </p:sp>
      <p:pic>
        <p:nvPicPr>
          <p:cNvPr id="8" name="Picture 7">
            <a:extLst>
              <a:ext uri="{FF2B5EF4-FFF2-40B4-BE49-F238E27FC236}">
                <a16:creationId xmlns:a16="http://schemas.microsoft.com/office/drawing/2014/main" id="{D3C18CBA-581F-4F6C-8266-897C41AFA92E}"/>
              </a:ext>
            </a:extLst>
          </p:cNvPr>
          <p:cNvPicPr>
            <a:picLocks noChangeAspect="1"/>
          </p:cNvPicPr>
          <p:nvPr/>
        </p:nvPicPr>
        <p:blipFill>
          <a:blip r:embed="rId2"/>
          <a:stretch>
            <a:fillRect/>
          </a:stretch>
        </p:blipFill>
        <p:spPr>
          <a:xfrm>
            <a:off x="6795368" y="1091936"/>
            <a:ext cx="4200525" cy="4181475"/>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4DDBBCA4-0AD0-48C8-910B-B6E662F9B57B}"/>
              </a:ext>
            </a:extLst>
          </p:cNvPr>
          <p:cNvSpPr/>
          <p:nvPr/>
        </p:nvSpPr>
        <p:spPr>
          <a:xfrm>
            <a:off x="386000" y="2617630"/>
            <a:ext cx="6096000" cy="3693319"/>
          </a:xfrm>
          <a:prstGeom prst="rect">
            <a:avLst/>
          </a:prstGeom>
        </p:spPr>
        <p:txBody>
          <a:bodyPr>
            <a:spAutoFit/>
          </a:bodyPr>
          <a:lstStyle/>
          <a:p>
            <a:pPr fontAlgn="base"/>
            <a:r>
              <a:rPr lang="en-GB" dirty="0">
                <a:solidFill>
                  <a:srgbClr val="000000"/>
                </a:solidFill>
                <a:latin typeface="Letter-join Air No-lead 40" panose="02000805000000020003" pitchFamily="50" charset="0"/>
              </a:rPr>
              <a:t>Skyla - you were an easy choice to be one of my heroes this week for all of the kindness and care that you have shown! You have truly made me feel so welcome, through helping out in the classroom, always checking in and having a wonderful smile on your face. Your work ethic as well is absolutely faultless - you willingly partake in class discussions, always want to share your ideas and get stuck in with whatever piece of work I give you with no issues at all. You have transitioned into Y5 so well and I do not doubt for a second that you will let this standard slip. Keep on being the absolute superstar that you are!</a:t>
            </a:r>
          </a:p>
        </p:txBody>
      </p:sp>
      <p:pic>
        <p:nvPicPr>
          <p:cNvPr id="5" name="Picture 4">
            <a:extLst>
              <a:ext uri="{FF2B5EF4-FFF2-40B4-BE49-F238E27FC236}">
                <a16:creationId xmlns:a16="http://schemas.microsoft.com/office/drawing/2014/main" id="{864DF981-FED3-4DCC-BF71-F018EE7DF4CB}"/>
              </a:ext>
            </a:extLst>
          </p:cNvPr>
          <p:cNvPicPr>
            <a:picLocks noChangeAspect="1"/>
          </p:cNvPicPr>
          <p:nvPr/>
        </p:nvPicPr>
        <p:blipFill>
          <a:blip r:embed="rId2"/>
          <a:stretch>
            <a:fillRect/>
          </a:stretch>
        </p:blipFill>
        <p:spPr>
          <a:xfrm>
            <a:off x="6582218" y="1111485"/>
            <a:ext cx="4581525" cy="4486275"/>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324CE939-005E-47E3-962E-145F73B4291D}"/>
              </a:ext>
            </a:extLst>
          </p:cNvPr>
          <p:cNvSpPr/>
          <p:nvPr/>
        </p:nvSpPr>
        <p:spPr>
          <a:xfrm>
            <a:off x="172277" y="2564868"/>
            <a:ext cx="7354957" cy="3908762"/>
          </a:xfrm>
          <a:prstGeom prst="rect">
            <a:avLst/>
          </a:prstGeom>
        </p:spPr>
        <p:txBody>
          <a:bodyPr wrap="square">
            <a:spAutoFit/>
          </a:bodyPr>
          <a:lstStyle/>
          <a:p>
            <a:pPr fontAlgn="base"/>
            <a:r>
              <a:rPr lang="en-GB" sz="2800" dirty="0">
                <a:solidFill>
                  <a:srgbClr val="242424"/>
                </a:solidFill>
                <a:latin typeface="Letter-join Air No-lead 40" panose="02000805000000020003" pitchFamily="50" charset="0"/>
              </a:rPr>
              <a:t>My two superstar heroes this week are </a:t>
            </a:r>
            <a:r>
              <a:rPr lang="en-GB" sz="2800" dirty="0" err="1">
                <a:solidFill>
                  <a:srgbClr val="242424"/>
                </a:solidFill>
                <a:latin typeface="Letter-join Air No-lead 40" panose="02000805000000020003" pitchFamily="50" charset="0"/>
              </a:rPr>
              <a:t>Shevona</a:t>
            </a:r>
            <a:r>
              <a:rPr lang="en-GB" sz="2800" dirty="0">
                <a:solidFill>
                  <a:srgbClr val="242424"/>
                </a:solidFill>
                <a:latin typeface="Letter-join Air No-lead 40" panose="02000805000000020003" pitchFamily="50" charset="0"/>
              </a:rPr>
              <a:t> and Tyler. These two fabulous swans are always the first to be ready to learn, are so polite and try so hard every single lesson. I am so happy that they are part of team swan: they are already mature and reliable Year 6’s. Well done super heroes! 🌟</a:t>
            </a:r>
          </a:p>
          <a:p>
            <a:pPr fontAlgn="base"/>
            <a:br>
              <a:rPr lang="en-GB" sz="1200" dirty="0">
                <a:solidFill>
                  <a:srgbClr val="242424"/>
                </a:solidFill>
                <a:latin typeface="Aptos"/>
              </a:rPr>
            </a:br>
            <a:endParaRPr lang="en-GB" sz="1200" dirty="0">
              <a:solidFill>
                <a:srgbClr val="242424"/>
              </a:solidFill>
              <a:latin typeface="Aptos"/>
            </a:endParaRPr>
          </a:p>
        </p:txBody>
      </p:sp>
      <p:pic>
        <p:nvPicPr>
          <p:cNvPr id="7" name="Picture 6">
            <a:extLst>
              <a:ext uri="{FF2B5EF4-FFF2-40B4-BE49-F238E27FC236}">
                <a16:creationId xmlns:a16="http://schemas.microsoft.com/office/drawing/2014/main" id="{9CE0034E-8249-4739-91A2-6D753C0DE606}"/>
              </a:ext>
            </a:extLst>
          </p:cNvPr>
          <p:cNvPicPr>
            <a:picLocks noChangeAspect="1"/>
          </p:cNvPicPr>
          <p:nvPr/>
        </p:nvPicPr>
        <p:blipFill>
          <a:blip r:embed="rId2"/>
          <a:stretch>
            <a:fillRect/>
          </a:stretch>
        </p:blipFill>
        <p:spPr>
          <a:xfrm>
            <a:off x="7437528" y="97007"/>
            <a:ext cx="2930794" cy="3924986"/>
          </a:xfrm>
          <a:prstGeom prst="rect">
            <a:avLst/>
          </a:prstGeom>
        </p:spPr>
      </p:pic>
      <p:pic>
        <p:nvPicPr>
          <p:cNvPr id="8" name="Picture 7">
            <a:extLst>
              <a:ext uri="{FF2B5EF4-FFF2-40B4-BE49-F238E27FC236}">
                <a16:creationId xmlns:a16="http://schemas.microsoft.com/office/drawing/2014/main" id="{00918B63-3A28-42FC-8FC3-5CFF30FF44F6}"/>
              </a:ext>
            </a:extLst>
          </p:cNvPr>
          <p:cNvPicPr>
            <a:picLocks noChangeAspect="1"/>
          </p:cNvPicPr>
          <p:nvPr/>
        </p:nvPicPr>
        <p:blipFill>
          <a:blip r:embed="rId3"/>
          <a:stretch>
            <a:fillRect/>
          </a:stretch>
        </p:blipFill>
        <p:spPr>
          <a:xfrm>
            <a:off x="8902925" y="3196326"/>
            <a:ext cx="3116798" cy="3564667"/>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Nest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661CF871-86D0-4F70-B3A1-476F9E2076D6}"/>
              </a:ext>
            </a:extLst>
          </p:cNvPr>
          <p:cNvSpPr/>
          <p:nvPr/>
        </p:nvSpPr>
        <p:spPr>
          <a:xfrm>
            <a:off x="266840" y="2646017"/>
            <a:ext cx="6096000" cy="3970318"/>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Kenley and Sebastian are our Nest heroes this week.</a:t>
            </a:r>
          </a:p>
          <a:p>
            <a:pPr fontAlgn="base"/>
            <a:r>
              <a:rPr lang="en-GB" sz="2400" dirty="0">
                <a:solidFill>
                  <a:srgbClr val="242424"/>
                </a:solidFill>
                <a:latin typeface="Letter-join Air No-lead 40" panose="02000805000000020003" pitchFamily="50" charset="0"/>
              </a:rPr>
              <a:t> </a:t>
            </a:r>
          </a:p>
          <a:p>
            <a:pPr fontAlgn="base"/>
            <a:r>
              <a:rPr lang="en-GB" sz="2400" dirty="0">
                <a:solidFill>
                  <a:srgbClr val="242424"/>
                </a:solidFill>
                <a:latin typeface="Letter-join Air No-lead 40" panose="02000805000000020003" pitchFamily="50" charset="0"/>
              </a:rPr>
              <a:t>Kenley has been so happy this week in the nest. He has joined in all group activities, joined in with phonics and singing time and has been choosing his own songs and saying single words to us. We are so proud of him!</a:t>
            </a:r>
          </a:p>
          <a:p>
            <a:pPr fontAlgn="base"/>
            <a:endParaRPr lang="en-GB" dirty="0">
              <a:solidFill>
                <a:srgbClr val="242424"/>
              </a:solidFill>
              <a:latin typeface="inherit"/>
            </a:endParaRPr>
          </a:p>
          <a:p>
            <a:pPr fontAlgn="base"/>
            <a:endParaRPr lang="en-GB" b="0" i="0" dirty="0">
              <a:solidFill>
                <a:srgbClr val="242424"/>
              </a:solidFill>
              <a:effectLst/>
              <a:latin typeface="inherit"/>
            </a:endParaRPr>
          </a:p>
        </p:txBody>
      </p:sp>
      <p:pic>
        <p:nvPicPr>
          <p:cNvPr id="5" name="Picture 4">
            <a:extLst>
              <a:ext uri="{FF2B5EF4-FFF2-40B4-BE49-F238E27FC236}">
                <a16:creationId xmlns:a16="http://schemas.microsoft.com/office/drawing/2014/main" id="{2F11160D-6FCF-408A-8CDA-9E064AF3ECA1}"/>
              </a:ext>
            </a:extLst>
          </p:cNvPr>
          <p:cNvPicPr>
            <a:picLocks noChangeAspect="1"/>
          </p:cNvPicPr>
          <p:nvPr/>
        </p:nvPicPr>
        <p:blipFill>
          <a:blip r:embed="rId2"/>
          <a:stretch>
            <a:fillRect/>
          </a:stretch>
        </p:blipFill>
        <p:spPr>
          <a:xfrm>
            <a:off x="6853294" y="875818"/>
            <a:ext cx="3655679" cy="4820793"/>
          </a:xfrm>
          <a:prstGeom prst="rect">
            <a:avLst/>
          </a:prstGeom>
        </p:spPr>
      </p:pic>
    </p:spTree>
    <p:extLst>
      <p:ext uri="{BB962C8B-B14F-4D97-AF65-F5344CB8AC3E}">
        <p14:creationId xmlns:p14="http://schemas.microsoft.com/office/powerpoint/2010/main" val="3629783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Nest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661CF871-86D0-4F70-B3A1-476F9E2076D6}"/>
              </a:ext>
            </a:extLst>
          </p:cNvPr>
          <p:cNvSpPr/>
          <p:nvPr/>
        </p:nvSpPr>
        <p:spPr>
          <a:xfrm>
            <a:off x="386110" y="2437079"/>
            <a:ext cx="6096000" cy="3385542"/>
          </a:xfrm>
          <a:prstGeom prst="rect">
            <a:avLst/>
          </a:prstGeom>
        </p:spPr>
        <p:txBody>
          <a:bodyPr>
            <a:spAutoFit/>
          </a:bodyPr>
          <a:lstStyle/>
          <a:p>
            <a:pPr fontAlgn="base"/>
            <a:endParaRPr lang="en-GB" dirty="0">
              <a:solidFill>
                <a:srgbClr val="242424"/>
              </a:solidFill>
              <a:latin typeface="inherit"/>
            </a:endParaRPr>
          </a:p>
          <a:p>
            <a:pPr fontAlgn="base"/>
            <a:r>
              <a:rPr lang="en-GB" sz="2800" dirty="0">
                <a:solidFill>
                  <a:srgbClr val="000000"/>
                </a:solidFill>
                <a:latin typeface="Letter-join Air No-lead 40" panose="02000805000000020003" pitchFamily="50" charset="0"/>
              </a:rPr>
              <a:t>Sebastian has come back with a ready to work and learn attitude. He has been doing all of his work and helping all the staff in the nest to tidy up after activities. We are so proud of him - keep up the good work!</a:t>
            </a:r>
            <a:endParaRPr lang="en-GB" sz="2800" b="0" i="0" dirty="0">
              <a:solidFill>
                <a:srgbClr val="000000"/>
              </a:solidFill>
              <a:effectLst/>
              <a:latin typeface="Letter-join Air No-lead 40" panose="02000805000000020003" pitchFamily="50" charset="0"/>
            </a:endParaRPr>
          </a:p>
        </p:txBody>
      </p:sp>
      <p:pic>
        <p:nvPicPr>
          <p:cNvPr id="5" name="Picture 4">
            <a:extLst>
              <a:ext uri="{FF2B5EF4-FFF2-40B4-BE49-F238E27FC236}">
                <a16:creationId xmlns:a16="http://schemas.microsoft.com/office/drawing/2014/main" id="{8883FF3D-4AF5-476C-AE64-7DC791934C83}"/>
              </a:ext>
            </a:extLst>
          </p:cNvPr>
          <p:cNvPicPr>
            <a:picLocks noChangeAspect="1"/>
          </p:cNvPicPr>
          <p:nvPr/>
        </p:nvPicPr>
        <p:blipFill>
          <a:blip r:embed="rId2"/>
          <a:stretch>
            <a:fillRect/>
          </a:stretch>
        </p:blipFill>
        <p:spPr>
          <a:xfrm>
            <a:off x="6851553" y="992274"/>
            <a:ext cx="4030999" cy="4830347"/>
          </a:xfrm>
          <a:prstGeom prst="rect">
            <a:avLst/>
          </a:prstGeom>
        </p:spPr>
      </p:pic>
    </p:spTree>
    <p:extLst>
      <p:ext uri="{BB962C8B-B14F-4D97-AF65-F5344CB8AC3E}">
        <p14:creationId xmlns:p14="http://schemas.microsoft.com/office/powerpoint/2010/main" val="16550122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3288354466"/>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1"/>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99.3% are Dove class! Well done Doves!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What a fabulous first full week back Holly Hill! You have all settled beautifully and are working super hard already. Looking forward to a fabulous year head.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great weekend!</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3DBBECEB-94EB-4E2A-919C-2C2314877745}"/>
              </a:ext>
            </a:extLst>
          </p:cNvPr>
          <p:cNvPicPr>
            <a:picLocks noChangeAspect="1"/>
          </p:cNvPicPr>
          <p:nvPr/>
        </p:nvPicPr>
        <p:blipFill>
          <a:blip r:embed="rId2"/>
          <a:stretch>
            <a:fillRect/>
          </a:stretch>
        </p:blipFill>
        <p:spPr>
          <a:xfrm>
            <a:off x="984876" y="756257"/>
            <a:ext cx="4079599" cy="5484051"/>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schemas.openxmlformats.org/package/2006/metadata/core-properties"/>
    <ds:schemaRef ds:uri="http://purl.org/dc/dcmitype/"/>
    <ds:schemaRef ds:uri="http://purl.org/dc/elements/1.1/"/>
    <ds:schemaRef ds:uri="http://purl.org/dc/terms/"/>
    <ds:schemaRef ds:uri="16c05727-aa75-4e4a-9b5f-8a80a1165891"/>
    <ds:schemaRef ds:uri="http://schemas.microsoft.com/office/2006/documentManagement/types"/>
    <ds:schemaRef ds:uri="http://schemas.microsoft.com/office/infopath/2007/PartnerControls"/>
    <ds:schemaRef ds:uri="http://www.w3.org/XML/1998/namespace"/>
    <ds:schemaRef ds:uri="71af3243-3dd4-4a8d-8c0d-dd76da1f02a5"/>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1767</Words>
  <Application>Microsoft Office PowerPoint</Application>
  <PresentationFormat>Widescreen</PresentationFormat>
  <Paragraphs>106</Paragraphs>
  <Slides>24</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Aptos</vt:lpstr>
      <vt:lpstr>Arial</vt:lpstr>
      <vt:lpstr>Calibri</vt:lpstr>
      <vt:lpstr>Comic Sans MS</vt:lpstr>
      <vt:lpstr>Franklin Gothic Book</vt:lpstr>
      <vt:lpstr>inherit</vt:lpstr>
      <vt:lpstr>Letter-join Air No-lead 40</vt:lpstr>
      <vt:lpstr>Letter-join Air Plus 40</vt:lpstr>
      <vt:lpstr>Letter-join Print Plus 4</vt:lpstr>
      <vt:lpstr>Letterjoin-Air Plus 40</vt:lpstr>
      <vt:lpstr>Segoe UI</vt:lpstr>
      <vt:lpstr>Times New Roman</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Woodpecker Hero</vt:lpstr>
      <vt:lpstr>Our Woodpecker Hero</vt:lpstr>
      <vt:lpstr>Our Kingfisher Heroes</vt:lpstr>
      <vt:lpstr>Our Dove Hero</vt:lpstr>
      <vt:lpstr>Our Dove Hero</vt:lpstr>
      <vt:lpstr>Our Swallow Hero</vt:lpstr>
      <vt:lpstr>Our Swallow Hero</vt:lpstr>
      <vt:lpstr>Our Owl Hero</vt:lpstr>
      <vt:lpstr>Our Owl Hero</vt:lpstr>
      <vt:lpstr>Our Falcon Hero</vt:lpstr>
      <vt:lpstr>Our Falcon Hero</vt:lpstr>
      <vt:lpstr>Our Swan Hero</vt:lpstr>
      <vt:lpstr>Our Nest Heroes</vt:lpstr>
      <vt:lpstr>Our Nest Heroes</vt:lpstr>
      <vt:lpstr>Class Attendance winners</vt:lpstr>
      <vt:lpstr>What a fabulous first full week back Holly Hill! You have all settled beautifully and are working super hard already. Looking forward to a fabulous year head.   Have a great weekend!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2025-09-12T12:55:23Z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