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5" r:id="rId3"/>
    <p:sldId id="266" r:id="rId4"/>
    <p:sldId id="267" r:id="rId5"/>
    <p:sldId id="269" r:id="rId6"/>
    <p:sldId id="270" r:id="rId7"/>
    <p:sldId id="271" r:id="rId8"/>
    <p:sldId id="272" r:id="rId9"/>
    <p:sldId id="273" r:id="rId1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00"/>
    <a:srgbClr val="FF66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0" d="100"/>
          <a:sy n="70" d="100"/>
        </p:scale>
        <p:origin x="738" y="4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A75B0C0-BF55-7E85-A525-5394DC21D13E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8DE0635D-75F9-DAF7-3D19-C00332689D1D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EE63608-4978-4004-1EDC-AEF5F674742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BCA721-4350-D07D-72A7-A094FF53DD3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8FD5CD5-6E2B-D3C7-0E32-A76C727261C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17402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E2D23C5-9BE1-0BCD-E0B3-9C86B28F2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6CBA592-DEE6-EC3C-8B19-73DC0509A60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0424E05-F9CE-FB59-C875-EF27D4E2BF0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B87621-90F7-5CF1-C014-061A31E806F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BB01497-03F9-4418-78C3-275709A1B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280504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3A3FEC4-2634-F2E1-FF64-1E6B6072BEA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E627387F-3E10-C7A3-A34C-C2BE55D6294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3869DD4-C52B-604B-B479-909BD58B17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FEA2CBD-AE61-C193-3AA0-ECB68D9469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1820AA6-88DA-D3A5-7798-A20494B85E4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9368206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F7838A-B8B7-B899-CBB4-409EF5CDA7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F619E70-6F2A-E2B3-63B6-61134546573E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5B6FA920-A7A7-DC81-3958-5748865FEDA5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2B89C800-C8E7-3F4C-237B-D773DF7CC36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8944312-B837-DEF7-49E7-29AEBB7F070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71F04C87-ED09-2BA6-7E9C-61636AADDA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5401585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CE044CA-DF23-995B-B4BD-1FD35709AAD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EF670B2-E1B5-4FDF-C1FD-3B03C251266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0AEC75D-0BEA-9376-CEE7-21F4FDD32E4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E7FB87A-28B3-F2D7-751D-B2020EA9780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D044D87D-3B52-7110-72C6-131E91E23BD8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5127317-E742-89DD-65EE-7445F888621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FD5A015B-0556-9402-F055-C103ED6B9C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D0CCB244-043D-74CD-C56C-A5439AC1F10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31265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B84573E-C9FD-32AB-75F8-D3F45E5897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52513DC-63E3-3423-27CE-E2F8955F06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893DAED-D649-40E6-14B7-3948791193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926B929A-FCCE-7E80-D605-9727C77ABC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650782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5C0262CF-9F97-E04C-EB60-3F1C3049466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4BC211C2-53C4-D452-73E7-6ACE26DFF67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6FD3FAFF-F3B2-918F-C26F-F4CC32BFC58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6103734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8224D1-F4C3-A240-7048-60376527D6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8A3CE09-7368-FD15-4AFB-37AD610AED19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DB48D2F4-C12F-804E-6299-02EEA1654F8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BC762B19-D8FB-6E68-5BC4-F16BD9D22FC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0445E190-3FF3-6C0A-248F-534CE3B1BC7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D835BCB-CC75-B9D8-14B5-A2D7BBF4939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73280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9A367A1-931A-8D50-81BB-4C75B31B443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EB05E4E-7D8D-06D5-2176-FA72EC500F1D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A9F3CC74-9924-B4F0-B7CB-41136BBBC1C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E63B7AF-93A9-81F8-8B86-BD0FD8059790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2433E38-9459-BCDA-0270-BFC5F868C5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300F393-637E-4056-2D95-1D6ED53AC28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940431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359FA24-A10C-CA71-388E-C1C59D0A8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AF79BFA1-67FB-55D0-3998-7DC016C8A874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8A7F7980-722A-9EF6-0316-BFEC58226FB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3BC0989-B033-CD66-80B6-D3D11F6925B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CE38C7E-AC4E-8E31-F209-D90B14C2DA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640600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3FD4D41-D930-54B7-5A4E-73CC5F10FAAA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06DCC57-0751-E87B-E5F4-69E1710885A3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DAE0D9-9322-323F-022B-965532503FC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5687EEA-89C6-4CDA-3C88-0C52F20DD6E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6FFDD9E-E265-7FEA-8F65-BCA6970A8F2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3960952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7CF9AABA-B8E6-1151-6CCD-49013C8ABD8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64443FA9-FF85-74F1-A1D8-94E2239912A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9F061D6-1159-7521-F7A1-67737BFCC6A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F381980-0B83-49D4-A0DB-E9C9C445508E}" type="datetimeFigureOut">
              <a:rPr lang="en-GB" smtClean="0"/>
              <a:t>13/10/2023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266F542-7E02-07BE-B082-D567A422F72A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200D8D5-5328-14ED-519E-5A8A02D5A3F1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F72FE5-6A00-477A-B192-33CC55986C5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52303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7" y="330793"/>
            <a:ext cx="11687033" cy="1388825"/>
          </a:xfrm>
        </p:spPr>
        <p:txBody>
          <a:bodyPr/>
          <a:lstStyle/>
          <a:p>
            <a:r>
              <a:rPr lang="en-GB" sz="20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would you tell a visitor about Holly Hill? What is it like here?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68489" y="980954"/>
            <a:ext cx="3002507" cy="147732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It’s good – I like learning new things and playing with my friends.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1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1308764" y="2794041"/>
            <a:ext cx="3002507" cy="1477328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My teacher is silly and makes the learning really fun.</a:t>
            </a:r>
          </a:p>
          <a:p>
            <a:endParaRPr lang="en-GB" sz="1800" dirty="0">
              <a:effectLst/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7752212" y="4502576"/>
            <a:ext cx="2356511" cy="206255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It’s good – I like learning new things and playing with my friends.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1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4164274" y="1249969"/>
            <a:ext cx="2456597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I love it at school!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1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6047663" y="2692963"/>
            <a:ext cx="2169994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My teachers are really nice!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573206" y="4885294"/>
            <a:ext cx="2593074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Its fun – everyone is kind.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  <a:p>
            <a:endParaRPr lang="en-GB" dirty="0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8930468" y="2786162"/>
            <a:ext cx="2288274" cy="1477328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It’s fun because in Science we get to do experiments.</a:t>
            </a:r>
          </a:p>
          <a:p>
            <a:endParaRPr lang="en-GB" sz="1800" dirty="0">
              <a:effectLst/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3521122" y="5320318"/>
            <a:ext cx="3302758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always get bagels – it’s amazing!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7539535" y="1325727"/>
            <a:ext cx="3002507" cy="120032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We love playing with our friends. 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Nursery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F7AF1-4996-2DA3-2092-3AFF7DD7F53F}"/>
              </a:ext>
            </a:extLst>
          </p:cNvPr>
          <p:cNvSpPr txBox="1"/>
          <p:nvPr/>
        </p:nvSpPr>
        <p:spPr>
          <a:xfrm>
            <a:off x="4601002" y="4098042"/>
            <a:ext cx="2593074" cy="923330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It makes you happy.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FS2</a:t>
            </a:r>
          </a:p>
        </p:txBody>
      </p:sp>
    </p:spTree>
    <p:extLst>
      <p:ext uri="{BB962C8B-B14F-4D97-AF65-F5344CB8AC3E}">
        <p14:creationId xmlns:p14="http://schemas.microsoft.com/office/powerpoint/2010/main" val="59635519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-179549" y="263066"/>
            <a:ext cx="11687033" cy="1388825"/>
          </a:xfrm>
        </p:spPr>
        <p:txBody>
          <a:bodyPr/>
          <a:lstStyle/>
          <a:p>
            <a:r>
              <a:rPr lang="en-GB" sz="20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 you feel safe at Holly Hill?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37218" y="226142"/>
            <a:ext cx="3002507" cy="120032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Tidy the floor so no one trips up.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FS2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1034955" y="1525374"/>
            <a:ext cx="3002507" cy="2031325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Yes – even if someone is being unkind to you, you can tell a teacher and they’ll do something about it.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6495557" y="3954097"/>
            <a:ext cx="2356511" cy="29647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Yes – something bad happened on TikTok and the teachers sorted straight away. Mrs Cordon was amazing.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4792152" y="1097525"/>
            <a:ext cx="2456597" cy="1186607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Yes – 100%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5663968" y="2533431"/>
            <a:ext cx="2169994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There’s teachers to protect us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183893" y="3810981"/>
            <a:ext cx="2593074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teachers don’t go crazy at you but they are strict and fair. 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7941291" y="1714701"/>
            <a:ext cx="2288274" cy="1754326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Yes – I know the fire alarm will keep me safe if there’s a fire.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2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1034955" y="5389985"/>
            <a:ext cx="3302758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Yes – if I cry and fall over the teachers all look after me.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1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8799399" y="87642"/>
            <a:ext cx="3002507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Yes – only people at Holly Hill are allowed in because of the security.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F7AF1-4996-2DA3-2092-3AFF7DD7F53F}"/>
              </a:ext>
            </a:extLst>
          </p:cNvPr>
          <p:cNvSpPr txBox="1"/>
          <p:nvPr/>
        </p:nvSpPr>
        <p:spPr>
          <a:xfrm>
            <a:off x="3339725" y="3835436"/>
            <a:ext cx="2593074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When I’m on my own, someone always comes to help.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Year 3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9169C5F4-7BB2-DE29-99AB-B1A167FECD09}"/>
              </a:ext>
            </a:extLst>
          </p:cNvPr>
          <p:cNvSpPr txBox="1"/>
          <p:nvPr/>
        </p:nvSpPr>
        <p:spPr>
          <a:xfrm>
            <a:off x="9720623" y="3507630"/>
            <a:ext cx="2169994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teachers greet us in the morning and are always smiling.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6</a:t>
            </a:r>
          </a:p>
        </p:txBody>
      </p:sp>
      <p:pic>
        <p:nvPicPr>
          <p:cNvPr id="4" name="Picture 3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FFA6C5A-F88A-7E4B-A3D0-3ADEB9C1FEE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63367" y="5381802"/>
            <a:ext cx="1739805" cy="147619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745313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7" y="330793"/>
            <a:ext cx="11687033" cy="1388825"/>
          </a:xfrm>
        </p:spPr>
        <p:txBody>
          <a:bodyPr/>
          <a:lstStyle/>
          <a:p>
            <a:r>
              <a:rPr lang="en-GB" sz="20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do we do in school to ensure you learn how to stay safe?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68489" y="980954"/>
            <a:ext cx="3002507" cy="175432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teachers are </a:t>
            </a: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kind and act like they’re your mum and dad – they just love you.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2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573206" y="3055659"/>
            <a:ext cx="3002507" cy="1200329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If you don’t follow the rules, you could get hurt.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2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7143959" y="4708934"/>
            <a:ext cx="2356511" cy="176618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Lots of our assemblies are about staying safe.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3723278" y="1008598"/>
            <a:ext cx="2456597" cy="2031325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Internet safety assemblies – we’re really looking forward to number 3.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Year 4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6870475" y="3261699"/>
            <a:ext cx="2169994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The rules help to keep us safe.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 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379579" y="4437867"/>
            <a:ext cx="2593074" cy="2308324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learned about Road Safety in KS1 and the practised in real life when we went to St Helen’s church.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9727691" y="977258"/>
            <a:ext cx="2288274" cy="1469826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Great Project in Year 5.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3157571" y="4953716"/>
            <a:ext cx="3302758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NSPCC workshops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6502659" y="939097"/>
            <a:ext cx="3002507" cy="2075696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Mrs K taught us to cross the road safely – she pretended to be a racing car.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F7AF1-4996-2DA3-2092-3AFF7DD7F53F}"/>
              </a:ext>
            </a:extLst>
          </p:cNvPr>
          <p:cNvSpPr txBox="1"/>
          <p:nvPr/>
        </p:nvSpPr>
        <p:spPr>
          <a:xfrm>
            <a:off x="3806374" y="3246699"/>
            <a:ext cx="2593074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Even the builders know how to stay safe.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4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2C6246D1-B041-8693-EC9B-49CE28C1BA8E}"/>
              </a:ext>
            </a:extLst>
          </p:cNvPr>
          <p:cNvSpPr txBox="1"/>
          <p:nvPr/>
        </p:nvSpPr>
        <p:spPr>
          <a:xfrm>
            <a:off x="9724099" y="2835787"/>
            <a:ext cx="2456597" cy="2308324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I think the learning from the NSPCC workshops and The Great Project will be great in the future.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29683918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med" p14:dur="700">
        <p:fade/>
      </p:transition>
    </mc:Choice>
    <mc:Fallback>
      <p:transition spd="med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7" y="330793"/>
            <a:ext cx="11687033" cy="1388825"/>
          </a:xfrm>
        </p:spPr>
        <p:txBody>
          <a:bodyPr/>
          <a:lstStyle/>
          <a:p>
            <a:r>
              <a:rPr lang="en-GB" sz="20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What is playtime like at Holly Hill?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68489" y="980954"/>
            <a:ext cx="3002507" cy="923330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do pedalling!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Nursery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899331" y="2754061"/>
            <a:ext cx="3002507" cy="1477328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Great - I get to see my friends from other classes.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4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7348467" y="4933872"/>
            <a:ext cx="2356511" cy="176618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We’ll have loads of room when the builders have gone.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4164274" y="1249969"/>
            <a:ext cx="2456597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Its the best part of the day!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3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4652466" y="2794886"/>
            <a:ext cx="2169994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There’s sometimes drama – it always gets sorted by a grown up though.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573206" y="4885294"/>
            <a:ext cx="2593074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Good – so many special toys and lots of friends.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1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8384558" y="3071884"/>
            <a:ext cx="2288274" cy="1477328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are so lucky to have such a massive field!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7539535" y="1325727"/>
            <a:ext cx="3002507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Really fun – you get to see all of your friends and run around and play.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Year 2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F7AF1-4996-2DA3-2092-3AFF7DD7F53F}"/>
              </a:ext>
            </a:extLst>
          </p:cNvPr>
          <p:cNvSpPr txBox="1"/>
          <p:nvPr/>
        </p:nvSpPr>
        <p:spPr>
          <a:xfrm>
            <a:off x="4005905" y="5301314"/>
            <a:ext cx="2593074" cy="120032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Really good – when it’s not raining!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3693691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7" y="330793"/>
            <a:ext cx="11687033" cy="1388825"/>
          </a:xfrm>
        </p:spPr>
        <p:txBody>
          <a:bodyPr/>
          <a:lstStyle/>
          <a:p>
            <a:r>
              <a:rPr lang="en-GB" sz="20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Where are the safe places in school?</a:t>
            </a: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68489" y="980954"/>
            <a:ext cx="3002507" cy="1477328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Outside if there’s a fire alarm – we’ve practised lots of times.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4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1022163" y="2685439"/>
            <a:ext cx="3002507" cy="2031325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In the classroom – as long as you’re with an adult. You shouldn’t be anywhere without an adult. 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7752212" y="4502576"/>
            <a:ext cx="2356511" cy="207569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Teachers are always around</a:t>
            </a:r>
            <a:r>
              <a:rPr lang="en-GB" dirty="0"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and t</a:t>
            </a: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eachers will always help you.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4339987" y="1211787"/>
            <a:ext cx="2456597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Anywhere – as long as it’s somewhere you’re allowed to go.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5392572" y="3181730"/>
            <a:ext cx="2169994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Moving inside if it’s an emergency playtime whistle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422938" y="5049879"/>
            <a:ext cx="2593074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Classrooms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r>
              <a:rPr lang="en-GB" dirty="0">
                <a:latin typeface="Letter-join Air No-lead 40" panose="02000805000000020003" pitchFamily="50" charset="0"/>
              </a:rPr>
              <a:t>Playgrounds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8930468" y="2786162"/>
            <a:ext cx="2288274" cy="1477328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All of the doors have security – no one can get in. 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6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3616656" y="4943921"/>
            <a:ext cx="3302758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Confident that if there was a fire, we’d know exactly what to do – we’ve been practising since nursery</a:t>
            </a:r>
          </a:p>
          <a:p>
            <a:pPr algn="ctr"/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7539535" y="1325727"/>
            <a:ext cx="3002507" cy="1200329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Anywhere that a teacher can see you.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41130743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7" y="330793"/>
            <a:ext cx="11687033" cy="1388825"/>
          </a:xfrm>
        </p:spPr>
        <p:txBody>
          <a:bodyPr>
            <a:normAutofit fontScale="90000"/>
          </a:bodyPr>
          <a:lstStyle/>
          <a:p>
            <a:r>
              <a:rPr lang="en-GB" sz="22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Where are the unsafe places in school?</a:t>
            </a:r>
            <a:br>
              <a:rPr lang="en-GB" sz="20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1308763" y="938007"/>
            <a:ext cx="3002507" cy="1084015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 can’t go out the doors.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Nursery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573206" y="2378542"/>
            <a:ext cx="3002507" cy="1200329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Behind the fences – we’re not allowed to go there.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7642748" y="4156263"/>
            <a:ext cx="2356511" cy="2668423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You used to be able to squeeze around the bottom gate – I’ll check at lunchtime for you! (You can’t!)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4619200" y="980954"/>
            <a:ext cx="2456597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Don’t stay inside when the </a:t>
            </a:r>
            <a:r>
              <a:rPr lang="en-GB" sz="1800" dirty="0" err="1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firebell</a:t>
            </a: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 rings.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FS2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7453953" y="1963043"/>
            <a:ext cx="2169994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If I was in the toilet when the fire alarm went off – but I’d just finish and go out the nearest door</a:t>
            </a: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3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332379" y="4165667"/>
            <a:ext cx="2593074" cy="1754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Near where the builders are working – you’re not allowed to go near there.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5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9856527" y="2458282"/>
            <a:ext cx="2288274" cy="1200329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We need to be with a grown up.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Nursery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3575713" y="4799707"/>
            <a:ext cx="3302758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woods – but we don’t go in there because it makes the neighbours cross.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8934736" y="852906"/>
            <a:ext cx="3002507" cy="923330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car park.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1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F7AF1-4996-2DA3-2092-3AFF7DD7F53F}"/>
              </a:ext>
            </a:extLst>
          </p:cNvPr>
          <p:cNvSpPr txBox="1"/>
          <p:nvPr/>
        </p:nvSpPr>
        <p:spPr>
          <a:xfrm>
            <a:off x="3950742" y="2798665"/>
            <a:ext cx="2593074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The car park – but anywhere unsafe is fenced off.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</p:spTree>
    <p:extLst>
      <p:ext uri="{BB962C8B-B14F-4D97-AF65-F5344CB8AC3E}">
        <p14:creationId xmlns:p14="http://schemas.microsoft.com/office/powerpoint/2010/main" val="234872861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54757" y="330793"/>
            <a:ext cx="11687033" cy="1388825"/>
          </a:xfrm>
        </p:spPr>
        <p:txBody>
          <a:bodyPr>
            <a:normAutofit fontScale="90000"/>
          </a:bodyPr>
          <a:lstStyle/>
          <a:p>
            <a:r>
              <a:rPr lang="en-GB" sz="24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Who would you talk to if you had a worry?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68489" y="980954"/>
            <a:ext cx="3002507" cy="120032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You might want your Mummy.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Nursery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582023" y="2528381"/>
            <a:ext cx="3002507" cy="3139321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Mrs. Leal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</a:t>
            </a:r>
          </a:p>
          <a:p>
            <a:pPr algn="ctr"/>
            <a:endParaRPr lang="en-GB" dirty="0">
              <a:latin typeface="Letter-join Air No-lead 40" panose="02000805000000020003" pitchFamily="50" charset="0"/>
            </a:endParaRPr>
          </a:p>
          <a:p>
            <a:r>
              <a:rPr lang="en-GB" dirty="0">
                <a:latin typeface="Letter-join Air No-lead 40" panose="02000805000000020003" pitchFamily="50" charset="0"/>
              </a:rPr>
              <a:t>“I always hope that Mrs. Leal is ok because she must have to listen to some sad things from some children”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6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6974008" y="2227911"/>
            <a:ext cx="2356511" cy="1779333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Your mum or dad or someone in your family.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All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3861749" y="796288"/>
            <a:ext cx="2456597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Teachers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4087505" y="2047498"/>
            <a:ext cx="2169994" cy="1200329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The Worry Monster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7716954" y="4691414"/>
            <a:ext cx="2593074" cy="1477328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We know we can talk to any adult in school if we need to.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6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B6E8FC95-329B-1A1C-B532-179B82205F6D}"/>
              </a:ext>
            </a:extLst>
          </p:cNvPr>
          <p:cNvSpPr txBox="1"/>
          <p:nvPr/>
        </p:nvSpPr>
        <p:spPr>
          <a:xfrm>
            <a:off x="9653516" y="2013748"/>
            <a:ext cx="2288274" cy="923330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Dinner ladies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3852650" y="5631408"/>
            <a:ext cx="3302758" cy="92333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Any trusted grown up.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 KS2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6893539" y="842238"/>
            <a:ext cx="3002507" cy="923330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Mrs Steed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All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F63F7AF1-4996-2DA3-2092-3AFF7DD7F53F}"/>
              </a:ext>
            </a:extLst>
          </p:cNvPr>
          <p:cNvSpPr txBox="1"/>
          <p:nvPr/>
        </p:nvSpPr>
        <p:spPr>
          <a:xfrm>
            <a:off x="4096035" y="3843161"/>
            <a:ext cx="2593074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dirty="0">
                <a:latin typeface="Letter-join Air No-lead 40" panose="02000805000000020003" pitchFamily="50" charset="0"/>
              </a:rPr>
              <a:t>Our friends – to practise before we tell a grown up.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</p:spTree>
    <p:extLst>
      <p:ext uri="{BB962C8B-B14F-4D97-AF65-F5344CB8AC3E}">
        <p14:creationId xmlns:p14="http://schemas.microsoft.com/office/powerpoint/2010/main" val="1385098396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36478" y="651835"/>
            <a:ext cx="11687033" cy="1388825"/>
          </a:xfrm>
        </p:spPr>
        <p:txBody>
          <a:bodyPr>
            <a:normAutofit fontScale="90000"/>
          </a:bodyPr>
          <a:lstStyle/>
          <a:p>
            <a:r>
              <a:rPr lang="en-GB" sz="27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How do you keep safe online?</a:t>
            </a: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5794" y="5349922"/>
            <a:ext cx="1777378" cy="1508078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368489" y="312544"/>
            <a:ext cx="3194145" cy="27322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Only go on what you’re allowed to go on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Ask your Mum if you’re allowed to go on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Don’t talk to people you don’t know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1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6958795" y="2641761"/>
            <a:ext cx="3932118" cy="4258602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Report anything bad or ask a trusted adult what to do.</a:t>
            </a: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Don’t share any personal details.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Don’t use your DOB as a password.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If you see something that you don’t like, minimise, don’t show anyone and then report it (don’t cross it because then you’d have to search again)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dirty="0"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Year 6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3766640" y="970879"/>
            <a:ext cx="4326482" cy="1200329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You can put safe settings and codes on your devices.</a:t>
            </a:r>
          </a:p>
          <a:p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algn="ctr"/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Year 2</a:t>
            </a: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463882" y="3239413"/>
            <a:ext cx="3302758" cy="3718326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dirty="0"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Don’t s</a:t>
            </a: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hare any personal details.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Don’t look for people we don’t know.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Tell an adult if something pops up that you don’t like.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Think before you share.</a:t>
            </a:r>
          </a:p>
          <a:p>
            <a:endParaRPr lang="en-GB" sz="1800" dirty="0">
              <a:effectLst/>
              <a:latin typeface="Letter-join Air No-lead 40" panose="02000805000000020003" pitchFamily="50" charset="0"/>
              <a:ea typeface="Calibri" panose="020F0502020204030204" pitchFamily="34" charset="0"/>
            </a:endParaRPr>
          </a:p>
          <a:p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4</a:t>
            </a: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4017987" y="3079869"/>
            <a:ext cx="2689461" cy="3028650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You can get scammed online,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Don’t show your location or your name to anyone.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Don’t accept unknown calls.</a:t>
            </a:r>
          </a:p>
          <a:p>
            <a:pPr algn="ctr"/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5</a:t>
            </a:r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8437585" y="179581"/>
            <a:ext cx="3495390" cy="2333331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Always check with a parent if it’s safe to watch.</a:t>
            </a:r>
          </a:p>
          <a:p>
            <a:pPr marL="285750" indent="-285750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Not everything you see online is real.</a:t>
            </a:r>
          </a:p>
          <a:p>
            <a:pPr algn="ctr"/>
            <a:endParaRPr lang="en-GB" dirty="0">
              <a:latin typeface="Letter-join Air No-lead 40" panose="02000805000000020003" pitchFamily="50" charset="0"/>
            </a:endParaRPr>
          </a:p>
          <a:p>
            <a:pPr algn="ctr"/>
            <a:r>
              <a:rPr lang="en-GB" dirty="0">
                <a:latin typeface="Letter-join Air No-lead 40" panose="02000805000000020003" pitchFamily="50" charset="0"/>
              </a:rPr>
              <a:t>Year 3</a:t>
            </a:r>
          </a:p>
        </p:txBody>
      </p:sp>
    </p:spTree>
    <p:extLst>
      <p:ext uri="{BB962C8B-B14F-4D97-AF65-F5344CB8AC3E}">
        <p14:creationId xmlns:p14="http://schemas.microsoft.com/office/powerpoint/2010/main" val="1669933290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7670A4-9A24-FCAA-7145-22C96AC5BBD3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204146" y="1434635"/>
            <a:ext cx="11687033" cy="1388825"/>
          </a:xfrm>
        </p:spPr>
        <p:txBody>
          <a:bodyPr>
            <a:normAutofit fontScale="90000"/>
          </a:bodyPr>
          <a:lstStyle/>
          <a:p>
            <a:r>
              <a:rPr lang="en-GB" sz="28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Y5/6 – One child </a:t>
            </a:r>
            <a:r>
              <a:rPr lang="en-GB" sz="2800" b="1" u="sng" dirty="0" err="1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iks</a:t>
            </a:r>
            <a:r>
              <a:rPr lang="en-GB" sz="2800" b="1" u="sng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 bothering another in school, blowing kisses and repeatedly asking them to be boyfriend or girlfriend. What would you do? What would your teachers do?</a:t>
            </a:r>
            <a:br>
              <a:rPr lang="en-GB" sz="2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2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br>
              <a:rPr lang="en-GB" sz="18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en-GB" dirty="0"/>
          </a:p>
        </p:txBody>
      </p:sp>
      <p:pic>
        <p:nvPicPr>
          <p:cNvPr id="5" name="Picture 4" descr="A logo with holly leaves and berries&#10;&#10;Description automatically generated">
            <a:extLst>
              <a:ext uri="{FF2B5EF4-FFF2-40B4-BE49-F238E27FC236}">
                <a16:creationId xmlns:a16="http://schemas.microsoft.com/office/drawing/2014/main" id="{F12A6E2C-944A-659E-5464-0606DA46312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29565" y="5098576"/>
            <a:ext cx="2073607" cy="1759424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id="{CA3A960C-4364-3F0C-AF9F-3CF8ACC92DCB}"/>
              </a:ext>
            </a:extLst>
          </p:cNvPr>
          <p:cNvSpPr txBox="1"/>
          <p:nvPr/>
        </p:nvSpPr>
        <p:spPr>
          <a:xfrm>
            <a:off x="960188" y="1593050"/>
            <a:ext cx="3002507" cy="1766189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We’re too young for boyfriends and girlfriends</a:t>
            </a: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Arial" panose="020B06040202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en-GB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205A10AE-C394-A170-A3F2-A409D5B7A318}"/>
              </a:ext>
            </a:extLst>
          </p:cNvPr>
          <p:cNvSpPr txBox="1"/>
          <p:nvPr/>
        </p:nvSpPr>
        <p:spPr>
          <a:xfrm>
            <a:off x="3821373" y="3359239"/>
            <a:ext cx="3002507" cy="1754326"/>
          </a:xfrm>
          <a:prstGeom prst="rect">
            <a:avLst/>
          </a:prstGeom>
          <a:solidFill>
            <a:srgbClr val="FF66FF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A teacher would talk to them about why it’s inappropriate and if it didn’t stop, they’d ring their Mum and Dad.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3E1B02C-AFD6-C5D2-22CF-BBA6AA666C6C}"/>
              </a:ext>
            </a:extLst>
          </p:cNvPr>
          <p:cNvSpPr txBox="1"/>
          <p:nvPr/>
        </p:nvSpPr>
        <p:spPr>
          <a:xfrm>
            <a:off x="7348467" y="5339395"/>
            <a:ext cx="2356511" cy="1277786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Our teachers always act when behaviour is inappropriate.</a:t>
            </a:r>
            <a:endParaRPr lang="en-GB" sz="1800" dirty="0">
              <a:effectLst/>
              <a:latin typeface="Letter-join Air No-lead 40" panose="02000805000000020003" pitchFamily="50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F971F22-4F22-D2CC-BF0A-C46AF48F0265}"/>
              </a:ext>
            </a:extLst>
          </p:cNvPr>
          <p:cNvSpPr txBox="1"/>
          <p:nvPr/>
        </p:nvSpPr>
        <p:spPr>
          <a:xfrm>
            <a:off x="5510290" y="1379083"/>
            <a:ext cx="2456597" cy="1754326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We’re not allowed to do that at this school – I’d definitely tell the teacher.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1CC4CC6-CFA0-6867-6950-EE51F286C9CF}"/>
              </a:ext>
            </a:extLst>
          </p:cNvPr>
          <p:cNvSpPr txBox="1"/>
          <p:nvPr/>
        </p:nvSpPr>
        <p:spPr>
          <a:xfrm>
            <a:off x="8059571" y="3014577"/>
            <a:ext cx="2169994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</a:rPr>
              <a:t>We should treat each other with respect – we know the teachers would not think that this is respectful. </a:t>
            </a:r>
            <a:endParaRPr lang="en-GB" dirty="0">
              <a:latin typeface="Letter-join Air No-lead 40" panose="02000805000000020003" pitchFamily="50" charset="0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E1964D6F-400B-F00A-9483-144433B5974D}"/>
              </a:ext>
            </a:extLst>
          </p:cNvPr>
          <p:cNvSpPr txBox="1"/>
          <p:nvPr/>
        </p:nvSpPr>
        <p:spPr>
          <a:xfrm>
            <a:off x="415688" y="4097902"/>
            <a:ext cx="2593074" cy="2031325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I’d check what was happening to see if it was appropriate behaviour and then I’d tell a teacher if it wasn’t. </a:t>
            </a:r>
          </a:p>
          <a:p>
            <a:endParaRPr lang="en-GB" dirty="0"/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D8A04E2E-6F3B-6F2D-F2E7-03DC711E91CC}"/>
              </a:ext>
            </a:extLst>
          </p:cNvPr>
          <p:cNvSpPr txBox="1"/>
          <p:nvPr/>
        </p:nvSpPr>
        <p:spPr>
          <a:xfrm>
            <a:off x="3316405" y="5239624"/>
            <a:ext cx="3302758" cy="1477328"/>
          </a:xfrm>
          <a:prstGeom prst="rect">
            <a:avLst/>
          </a:prstGeom>
          <a:solidFill>
            <a:schemeClr val="accent4">
              <a:lumMod val="60000"/>
              <a:lumOff val="4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If one person doesn’t give consent, then it isn’t ok and then you’d definitely need to tell a teacher.</a:t>
            </a:r>
          </a:p>
          <a:p>
            <a:endParaRPr lang="en-GB" dirty="0"/>
          </a:p>
        </p:txBody>
      </p:sp>
      <p:sp>
        <p:nvSpPr>
          <p:cNvPr id="17" name="TextBox 16">
            <a:extLst>
              <a:ext uri="{FF2B5EF4-FFF2-40B4-BE49-F238E27FC236}">
                <a16:creationId xmlns:a16="http://schemas.microsoft.com/office/drawing/2014/main" id="{D13217D7-CE83-2A35-1681-65A6DA9577EB}"/>
              </a:ext>
            </a:extLst>
          </p:cNvPr>
          <p:cNvSpPr txBox="1"/>
          <p:nvPr/>
        </p:nvSpPr>
        <p:spPr>
          <a:xfrm>
            <a:off x="8888672" y="1434635"/>
            <a:ext cx="3002507" cy="1477328"/>
          </a:xfrm>
          <a:prstGeom prst="rect">
            <a:avLst/>
          </a:prstGeom>
          <a:solidFill>
            <a:srgbClr val="FFCC00"/>
          </a:solidFill>
        </p:spPr>
        <p:txBody>
          <a:bodyPr wrap="square" rtlCol="0">
            <a:spAutoFit/>
          </a:bodyPr>
          <a:lstStyle/>
          <a:p>
            <a:r>
              <a:rPr lang="en-GB" sz="1800" dirty="0">
                <a:effectLst/>
                <a:latin typeface="Letter-join Air No-lead 40" panose="02000805000000020003" pitchFamily="50" charset="0"/>
                <a:ea typeface="Calibri" panose="020F0502020204030204" pitchFamily="34" charset="0"/>
                <a:cs typeface="Times New Roman" panose="02020603050405020304" pitchFamily="18" charset="0"/>
              </a:rPr>
              <a:t>I know you’d get cross about that because it’s happened before and you said it was inappropriate.</a:t>
            </a:r>
          </a:p>
          <a:p>
            <a:endParaRPr lang="en-GB" dirty="0">
              <a:latin typeface="Letter-join Air No-lead 40" panose="02000805000000020003" pitchFamily="50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36730199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1486</TotalTime>
  <Words>1352</Words>
  <Application>Microsoft Office PowerPoint</Application>
  <PresentationFormat>Widescreen</PresentationFormat>
  <Paragraphs>263</Paragraphs>
  <Slides>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4" baseType="lpstr">
      <vt:lpstr>Arial</vt:lpstr>
      <vt:lpstr>Calibri</vt:lpstr>
      <vt:lpstr>Calibri Light</vt:lpstr>
      <vt:lpstr>Letter-join Air No-lead 40</vt:lpstr>
      <vt:lpstr>Office Theme</vt:lpstr>
      <vt:lpstr>What would you tell a visitor about Holly Hill? What is it like here? </vt:lpstr>
      <vt:lpstr>Do you feel safe at Holly Hill? </vt:lpstr>
      <vt:lpstr>What do we do in school to ensure you learn how to stay safe? </vt:lpstr>
      <vt:lpstr>What is playtime like at Holly Hill? </vt:lpstr>
      <vt:lpstr>Where are the safe places in school? </vt:lpstr>
      <vt:lpstr>Where are the unsafe places in school?  </vt:lpstr>
      <vt:lpstr>Who would you talk to if you had a worry?  </vt:lpstr>
      <vt:lpstr>How do you keep safe online?   </vt:lpstr>
      <vt:lpstr>Y5/6 – One child iks bothering another in school, blowing kisses and repeatedly asking them to be boyfriend or girlfriend. What would you do? What would your teachers do?   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What would you tell a visitor about Holly Hill? What is it like here? </dc:title>
  <dc:creator>Mrs Steed</dc:creator>
  <cp:lastModifiedBy>Mrs Steed</cp:lastModifiedBy>
  <cp:revision>10</cp:revision>
  <dcterms:created xsi:type="dcterms:W3CDTF">2023-10-13T13:49:12Z</dcterms:created>
  <dcterms:modified xsi:type="dcterms:W3CDTF">2023-10-14T14:35:26Z</dcterms:modified>
</cp:coreProperties>
</file>