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8"/>
  </p:notesMasterIdLst>
  <p:handoutMasterIdLst>
    <p:handoutMasterId r:id="rId29"/>
  </p:handoutMasterIdLst>
  <p:sldIdLst>
    <p:sldId id="256" r:id="rId5"/>
    <p:sldId id="257" r:id="rId6"/>
    <p:sldId id="301" r:id="rId7"/>
    <p:sldId id="321" r:id="rId8"/>
    <p:sldId id="337" r:id="rId9"/>
    <p:sldId id="322" r:id="rId10"/>
    <p:sldId id="336" r:id="rId11"/>
    <p:sldId id="340" r:id="rId12"/>
    <p:sldId id="325" r:id="rId13"/>
    <p:sldId id="326" r:id="rId14"/>
    <p:sldId id="339" r:id="rId15"/>
    <p:sldId id="338" r:id="rId16"/>
    <p:sldId id="330" r:id="rId17"/>
    <p:sldId id="341" r:id="rId18"/>
    <p:sldId id="332" r:id="rId19"/>
    <p:sldId id="343" r:id="rId20"/>
    <p:sldId id="292" r:id="rId21"/>
    <p:sldId id="312" r:id="rId22"/>
    <p:sldId id="313" r:id="rId23"/>
    <p:sldId id="344" r:id="rId24"/>
    <p:sldId id="319" r:id="rId25"/>
    <p:sldId id="317" r:id="rId26"/>
    <p:sldId id="272" r:id="rId2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985" autoAdjust="0"/>
    <p:restoredTop sz="94712" autoAdjust="0"/>
  </p:normalViewPr>
  <p:slideViewPr>
    <p:cSldViewPr snapToGrid="0">
      <p:cViewPr varScale="1">
        <p:scale>
          <a:sx n="72" d="100"/>
          <a:sy n="72" d="100"/>
        </p:scale>
        <p:origin x="372" y="54"/>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11/22/2024</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11/22/2024</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AUTUMN TERM, 2024</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4" name="Rectangle 3">
            <a:extLst>
              <a:ext uri="{FF2B5EF4-FFF2-40B4-BE49-F238E27FC236}">
                <a16:creationId xmlns:a16="http://schemas.microsoft.com/office/drawing/2014/main" id="{B320A36F-B0E3-4709-A829-A99EAAF9CA5F}"/>
              </a:ext>
            </a:extLst>
          </p:cNvPr>
          <p:cNvSpPr/>
          <p:nvPr/>
        </p:nvSpPr>
        <p:spPr>
          <a:xfrm>
            <a:off x="461535" y="2355174"/>
            <a:ext cx="6096000" cy="4708981"/>
          </a:xfrm>
          <a:prstGeom prst="rect">
            <a:avLst/>
          </a:prstGeom>
        </p:spPr>
        <p:txBody>
          <a:bodyPr>
            <a:spAutoFit/>
          </a:bodyPr>
          <a:lstStyle/>
          <a:p>
            <a:pPr fontAlgn="base"/>
            <a:r>
              <a:rPr lang="en-GB" sz="2400" dirty="0">
                <a:solidFill>
                  <a:srgbClr val="242424"/>
                </a:solidFill>
                <a:latin typeface="Letter-join Air No-lead 40" panose="02000805000000020003" pitchFamily="50" charset="0"/>
              </a:rPr>
              <a:t>Karter is one of our Cygnet heroes this week because he is just a wonderful young man. He is growing so much in confidence every single day, showing us how clever he really is. We never have to ask Karter to do something more than once, he is such a good listener! He works super hard in all our learning times and looks after our environment too. Karter we are so proud of you! Well done superstar.</a:t>
            </a: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pic>
        <p:nvPicPr>
          <p:cNvPr id="7170" name="Picture 2" descr="Image preview">
            <a:extLst>
              <a:ext uri="{FF2B5EF4-FFF2-40B4-BE49-F238E27FC236}">
                <a16:creationId xmlns:a16="http://schemas.microsoft.com/office/drawing/2014/main" id="{7FA8478F-B41D-4110-A1D8-C5B741D55A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04021" y="564723"/>
            <a:ext cx="4224131" cy="5632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179137" y="2321704"/>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fontAlgn="base"/>
            <a:r>
              <a:rPr lang="en-GB" sz="2400" dirty="0">
                <a:solidFill>
                  <a:srgbClr val="242424"/>
                </a:solidFill>
                <a:latin typeface="Letter-join Air No-lead 40" panose="02000805000000020003" pitchFamily="50" charset="0"/>
              </a:rPr>
              <a:t>Isla-Rose is one of our Cygnet heroes for her bravery in the mornings leaving her sister and mummy. Isla was finding it super tricky to come in without crying in a morning but she is getting more confident every day! Isla has come to school with a smile on her face every day this week and it makes her teachers and her family so happy. Isla also wowed me with her super duper counting. We practised counting to 5 using currant buns and pennies, well done Isla!!</a:t>
            </a: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pic>
        <p:nvPicPr>
          <p:cNvPr id="8194" name="Picture 2" descr="Image preview">
            <a:extLst>
              <a:ext uri="{FF2B5EF4-FFF2-40B4-BE49-F238E27FC236}">
                <a16:creationId xmlns:a16="http://schemas.microsoft.com/office/drawing/2014/main" id="{86BA38D3-7576-45E0-84F2-D90A825A9E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0801" y="300398"/>
            <a:ext cx="4234070" cy="5645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11357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5" name="Rectangle 4">
            <a:extLst>
              <a:ext uri="{FF2B5EF4-FFF2-40B4-BE49-F238E27FC236}">
                <a16:creationId xmlns:a16="http://schemas.microsoft.com/office/drawing/2014/main" id="{9BAEBCE4-9009-4FA0-A2B9-B1247278AD50}"/>
              </a:ext>
            </a:extLst>
          </p:cNvPr>
          <p:cNvSpPr/>
          <p:nvPr/>
        </p:nvSpPr>
        <p:spPr>
          <a:xfrm>
            <a:off x="268535" y="2561331"/>
            <a:ext cx="6096000" cy="4524315"/>
          </a:xfrm>
          <a:prstGeom prst="rect">
            <a:avLst/>
          </a:prstGeom>
        </p:spPr>
        <p:txBody>
          <a:bodyPr>
            <a:spAutoFit/>
          </a:bodyPr>
          <a:lstStyle/>
          <a:p>
            <a:pPr fontAlgn="base"/>
            <a:r>
              <a:rPr lang="en-GB" sz="2800" dirty="0">
                <a:solidFill>
                  <a:srgbClr val="242424"/>
                </a:solidFill>
                <a:latin typeface="Letter-join Air No-lead 40" panose="02000805000000020003" pitchFamily="50" charset="0"/>
              </a:rPr>
              <a:t>Bobby-Dean is a hero this week because he is impressing every adult in Early Years with his learning.  He is reading sentences and books independently using his phonics skills and can explain his reasoning to others in maths.  Keep working hard Bobby-Dean we are very proud of you!</a:t>
            </a: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pic>
        <p:nvPicPr>
          <p:cNvPr id="9218" name="Picture 2" descr="Image preview">
            <a:extLst>
              <a:ext uri="{FF2B5EF4-FFF2-40B4-BE49-F238E27FC236}">
                <a16:creationId xmlns:a16="http://schemas.microsoft.com/office/drawing/2014/main" id="{909B6470-32D9-49FC-8DCD-7F11F26B8E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84285" y="246166"/>
            <a:ext cx="4548587" cy="6064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00776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5" name="Rectangle 4">
            <a:extLst>
              <a:ext uri="{FF2B5EF4-FFF2-40B4-BE49-F238E27FC236}">
                <a16:creationId xmlns:a16="http://schemas.microsoft.com/office/drawing/2014/main" id="{F647350F-1F60-4157-92CC-BAB45627AAE5}"/>
              </a:ext>
            </a:extLst>
          </p:cNvPr>
          <p:cNvSpPr/>
          <p:nvPr/>
        </p:nvSpPr>
        <p:spPr>
          <a:xfrm>
            <a:off x="266240" y="2561331"/>
            <a:ext cx="6096000" cy="3970318"/>
          </a:xfrm>
          <a:prstGeom prst="rect">
            <a:avLst/>
          </a:prstGeom>
        </p:spPr>
        <p:txBody>
          <a:bodyPr>
            <a:spAutoFit/>
          </a:bodyPr>
          <a:lstStyle/>
          <a:p>
            <a:pPr fontAlgn="base"/>
            <a:r>
              <a:rPr lang="en-GB" sz="2800" dirty="0">
                <a:solidFill>
                  <a:srgbClr val="242424"/>
                </a:solidFill>
                <a:latin typeface="Letter-join Air No-lead 40" panose="02000805000000020003" pitchFamily="50" charset="0"/>
              </a:rPr>
              <a:t>Holly is a hero this week because her understanding and reasoning skills in maths are fantastic! Holly can add and take away using a 5 and 10 frame.  She used all of the key vocabulary in our sessions this week and created her own first, then and now story. Well done Holly! :)</a:t>
            </a:r>
          </a:p>
        </p:txBody>
      </p:sp>
      <p:pic>
        <p:nvPicPr>
          <p:cNvPr id="10242" name="Picture 2" descr="Image preview">
            <a:extLst>
              <a:ext uri="{FF2B5EF4-FFF2-40B4-BE49-F238E27FC236}">
                <a16:creationId xmlns:a16="http://schemas.microsoft.com/office/drawing/2014/main" id="{3B138A10-8A9E-40BC-A7C3-BCE026EB88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1276" y="268744"/>
            <a:ext cx="4531654" cy="6042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3406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591F2781-5D78-4135-9221-E4B9EC016785}"/>
              </a:ext>
            </a:extLst>
          </p:cNvPr>
          <p:cNvSpPr/>
          <p:nvPr/>
        </p:nvSpPr>
        <p:spPr>
          <a:xfrm>
            <a:off x="268535" y="2379726"/>
            <a:ext cx="6096000" cy="4093428"/>
          </a:xfrm>
          <a:prstGeom prst="rect">
            <a:avLst/>
          </a:prstGeom>
        </p:spPr>
        <p:txBody>
          <a:bodyPr>
            <a:spAutoFit/>
          </a:bodyPr>
          <a:lstStyle/>
          <a:p>
            <a:pPr fontAlgn="base"/>
            <a:r>
              <a:rPr lang="en-GB" sz="2000" dirty="0">
                <a:solidFill>
                  <a:srgbClr val="000000"/>
                </a:solidFill>
                <a:latin typeface="Letter-join Air No-lead 40" panose="02000805000000020003" pitchFamily="50" charset="0"/>
              </a:rPr>
              <a:t>Lottie has to be a Puffin Class Hero this week as she has absolutely worked her socks off with her writing. Lottie always tries her best but this week she has really amazed me with her attitude and hard work with our English work. She has tried so hard to use her phonics to write words and form simple sentences about our book Journey. </a:t>
            </a:r>
          </a:p>
          <a:p>
            <a:pPr fontAlgn="base"/>
            <a:r>
              <a:rPr lang="en-GB" sz="2000" dirty="0">
                <a:solidFill>
                  <a:srgbClr val="000000"/>
                </a:solidFill>
                <a:latin typeface="Letter-join Air No-lead 40" panose="02000805000000020003" pitchFamily="50" charset="0"/>
              </a:rPr>
              <a:t>Lottie ALWAYS has a smile on her face and a positive attitude which makes her an absolutely PERFECT PUFFIN every week but this week she has gone over and above with her effort.</a:t>
            </a:r>
          </a:p>
          <a:p>
            <a:pPr fontAlgn="base"/>
            <a:r>
              <a:rPr lang="en-GB" sz="2000" dirty="0">
                <a:solidFill>
                  <a:srgbClr val="000000"/>
                </a:solidFill>
                <a:latin typeface="Letter-join Air No-lead 40" panose="02000805000000020003" pitchFamily="50" charset="0"/>
              </a:rPr>
              <a:t>A huge well done Lottie.</a:t>
            </a:r>
          </a:p>
        </p:txBody>
      </p:sp>
      <p:pic>
        <p:nvPicPr>
          <p:cNvPr id="11266" name="Picture 2" descr="Image preview">
            <a:extLst>
              <a:ext uri="{FF2B5EF4-FFF2-40B4-BE49-F238E27FC236}">
                <a16:creationId xmlns:a16="http://schemas.microsoft.com/office/drawing/2014/main" id="{D03CB89C-FDC6-428C-BF17-F907E00690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33771" y="273894"/>
            <a:ext cx="4029972" cy="60240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4122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5" name="Rectangle 4">
            <a:extLst>
              <a:ext uri="{FF2B5EF4-FFF2-40B4-BE49-F238E27FC236}">
                <a16:creationId xmlns:a16="http://schemas.microsoft.com/office/drawing/2014/main" id="{AB027094-7E34-493E-AA11-17B4DFED2BBB}"/>
              </a:ext>
            </a:extLst>
          </p:cNvPr>
          <p:cNvSpPr/>
          <p:nvPr/>
        </p:nvSpPr>
        <p:spPr>
          <a:xfrm>
            <a:off x="268535" y="2119523"/>
            <a:ext cx="6096000" cy="4524315"/>
          </a:xfrm>
          <a:prstGeom prst="rect">
            <a:avLst/>
          </a:prstGeom>
        </p:spPr>
        <p:txBody>
          <a:bodyPr>
            <a:spAutoFit/>
          </a:bodyPr>
          <a:lstStyle/>
          <a:p>
            <a:pPr fontAlgn="base"/>
            <a:r>
              <a:rPr lang="en-GB" dirty="0">
                <a:solidFill>
                  <a:srgbClr val="000000"/>
                </a:solidFill>
                <a:latin typeface="Letter-join Air No-lead 40" panose="02000805000000020003" pitchFamily="50" charset="0"/>
              </a:rPr>
              <a:t>Alfie is one of our Puffin Class Heroes this week. He has worked so hard with both his English and Maths. He has completed speaking tasks retelling our core book Journey, sequenced the story and tried super hard to write sentences about the book. In Maths he has tried really hard to complete some tricky take away number sentences. I am particularly proud of how hard he has worked to be independent in organising himself this week - trying incredibly hard to put his own outdoor clothes on (including the extra snowy day clothes such as wellies) and remembering his belongings.</a:t>
            </a:r>
          </a:p>
          <a:p>
            <a:pPr fontAlgn="base"/>
            <a:endParaRPr lang="en-GB" dirty="0">
              <a:solidFill>
                <a:srgbClr val="000000"/>
              </a:solidFill>
              <a:latin typeface="Letter-join Air No-lead 40" panose="02000805000000020003" pitchFamily="50" charset="0"/>
            </a:endParaRPr>
          </a:p>
          <a:p>
            <a:pPr fontAlgn="base"/>
            <a:r>
              <a:rPr lang="en-GB" dirty="0">
                <a:solidFill>
                  <a:srgbClr val="000000"/>
                </a:solidFill>
                <a:latin typeface="Letter-join Air No-lead 40" panose="02000805000000020003" pitchFamily="50" charset="0"/>
              </a:rPr>
              <a:t>Well done Alfie, you have had the most fabulous week. We are so proud of you and you are definitely a very PERFECT PUFFIN!</a:t>
            </a:r>
          </a:p>
        </p:txBody>
      </p:sp>
      <p:pic>
        <p:nvPicPr>
          <p:cNvPr id="12290" name="Picture 2" descr="Image preview">
            <a:extLst>
              <a:ext uri="{FF2B5EF4-FFF2-40B4-BE49-F238E27FC236}">
                <a16:creationId xmlns:a16="http://schemas.microsoft.com/office/drawing/2014/main" id="{B1E41F90-BAA0-41F0-9984-D416821BD2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3070" y="1716155"/>
            <a:ext cx="5161131" cy="38708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81048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GB" sz="2400" dirty="0">
                <a:solidFill>
                  <a:srgbClr val="000000"/>
                </a:solidFill>
                <a:latin typeface="Letter-join Air No-lead 40" panose="02000805000000020003" pitchFamily="50" charset="0"/>
              </a:rPr>
              <a:t>Our first Wren hero this week is Archie. This is for trying really hard with his writing this week, we have been writing a five sentence story for our book 'Journey' and he has done a fabulous job writing sentences independently for each part, also adding in some detail to describe the setting. Keep it up Archie! </a:t>
            </a:r>
          </a:p>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sp>
      <p:pic>
        <p:nvPicPr>
          <p:cNvPr id="6146" name="Picture 2" descr="Image preview">
            <a:extLst>
              <a:ext uri="{FF2B5EF4-FFF2-40B4-BE49-F238E27FC236}">
                <a16:creationId xmlns:a16="http://schemas.microsoft.com/office/drawing/2014/main" id="{5C0BB1D6-3F49-478E-A166-7DC15F65E3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06297" y="547051"/>
            <a:ext cx="4283766" cy="5711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9122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014280"/>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a:p>
            <a:pPr fontAlgn="base"/>
            <a:r>
              <a:rPr lang="en-GB" sz="2400" dirty="0">
                <a:solidFill>
                  <a:srgbClr val="000000"/>
                </a:solidFill>
                <a:latin typeface="Letter-join Air No-lead 40" panose="02000805000000020003" pitchFamily="50" charset="0"/>
              </a:rPr>
              <a:t>Our second hero this week in Wren class is Olivia. Olivia has also been working hard with her writing over the last two weeks and wrote a wonderful descriptive piece describing the setting within our story. We created a class toolkit together to help gather ideas. Olivia added lots of her own ideas into her writing independently which made it even more fantastic. Keep it up Olivia!</a:t>
            </a: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sp>
      <p:pic>
        <p:nvPicPr>
          <p:cNvPr id="5122" name="Picture 2" descr="Image preview">
            <a:extLst>
              <a:ext uri="{FF2B5EF4-FFF2-40B4-BE49-F238E27FC236}">
                <a16:creationId xmlns:a16="http://schemas.microsoft.com/office/drawing/2014/main" id="{B31B92B2-449B-40B9-8A07-4FCB04D507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09795" y="456456"/>
            <a:ext cx="4253948" cy="5671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6541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7" name="Rectangle 6">
            <a:extLst>
              <a:ext uri="{FF2B5EF4-FFF2-40B4-BE49-F238E27FC236}">
                <a16:creationId xmlns:a16="http://schemas.microsoft.com/office/drawing/2014/main" id="{D3162E9C-9CFB-49EA-B1FA-ADF24A6FA5C7}"/>
              </a:ext>
            </a:extLst>
          </p:cNvPr>
          <p:cNvSpPr/>
          <p:nvPr/>
        </p:nvSpPr>
        <p:spPr>
          <a:xfrm>
            <a:off x="362622" y="2227807"/>
            <a:ext cx="6640965" cy="5170646"/>
          </a:xfrm>
          <a:prstGeom prst="rect">
            <a:avLst/>
          </a:prstGeom>
        </p:spPr>
        <p:txBody>
          <a:bodyPr wrap="square">
            <a:spAutoFit/>
          </a:bodyPr>
          <a:lstStyle/>
          <a:p>
            <a:pPr fontAlgn="base"/>
            <a:r>
              <a:rPr lang="en-GB" sz="2400" dirty="0">
                <a:solidFill>
                  <a:srgbClr val="000000"/>
                </a:solidFill>
                <a:latin typeface="Letter-join Air No-lead 40" panose="02000805000000020003" pitchFamily="50" charset="0"/>
              </a:rPr>
              <a:t>Our Woodpecker hero this week is Noah.</a:t>
            </a:r>
          </a:p>
          <a:p>
            <a:pPr fontAlgn="base"/>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Noah is really impressing everyone at the moment with his super attitude and effort in everything. He has really gained confidence since the start of the year and we have noticed that every lesson Noah has his hand up, wanting to put his ideas and answers forward. It is lovely to see his confidence grow and him setting such a fabulous example to everyone.</a:t>
            </a:r>
          </a:p>
          <a:p>
            <a:br>
              <a:rPr lang="en-GB" sz="2400" dirty="0">
                <a:solidFill>
                  <a:srgbClr val="000000"/>
                </a:solidFill>
                <a:latin typeface="Letter-join Air No-lead 40" panose="02000805000000020003" pitchFamily="50" charset="0"/>
              </a:rPr>
            </a:br>
            <a:endParaRPr lang="en-GB" sz="2400" dirty="0">
              <a:solidFill>
                <a:srgbClr val="000000"/>
              </a:solidFill>
              <a:latin typeface="Letter-join Air No-lead 40" panose="02000805000000020003" pitchFamily="50" charset="0"/>
            </a:endParaRPr>
          </a:p>
          <a:p>
            <a:pPr fontAlgn="base"/>
            <a:endParaRPr lang="en-GB" dirty="0">
              <a:solidFill>
                <a:srgbClr val="000000"/>
              </a:solidFill>
              <a:latin typeface="Aptos"/>
            </a:endParaRPr>
          </a:p>
        </p:txBody>
      </p:sp>
      <p:pic>
        <p:nvPicPr>
          <p:cNvPr id="2051" name="Picture 3" descr="Image preview">
            <a:extLst>
              <a:ext uri="{FF2B5EF4-FFF2-40B4-BE49-F238E27FC236}">
                <a16:creationId xmlns:a16="http://schemas.microsoft.com/office/drawing/2014/main" id="{B394A3BC-5A0C-4CDF-B319-63979D16FF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66209" y="606287"/>
            <a:ext cx="4234070" cy="5645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51763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7" name="Rectangle 6">
            <a:extLst>
              <a:ext uri="{FF2B5EF4-FFF2-40B4-BE49-F238E27FC236}">
                <a16:creationId xmlns:a16="http://schemas.microsoft.com/office/drawing/2014/main" id="{D3162E9C-9CFB-49EA-B1FA-ADF24A6FA5C7}"/>
              </a:ext>
            </a:extLst>
          </p:cNvPr>
          <p:cNvSpPr/>
          <p:nvPr/>
        </p:nvSpPr>
        <p:spPr>
          <a:xfrm>
            <a:off x="429100" y="2538753"/>
            <a:ext cx="6096000" cy="4247317"/>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Our second hero this week is </a:t>
            </a:r>
            <a:r>
              <a:rPr lang="en-GB" sz="2400" dirty="0" err="1">
                <a:solidFill>
                  <a:srgbClr val="000000"/>
                </a:solidFill>
                <a:latin typeface="Letter-join Air No-lead 40" panose="02000805000000020003" pitchFamily="50" charset="0"/>
              </a:rPr>
              <a:t>Ayda</a:t>
            </a:r>
            <a:r>
              <a:rPr lang="en-GB" sz="2400" dirty="0">
                <a:solidFill>
                  <a:srgbClr val="000000"/>
                </a:solidFill>
                <a:latin typeface="Letter-join Air No-lead 40" panose="02000805000000020003" pitchFamily="50" charset="0"/>
              </a:rPr>
              <a:t>. </a:t>
            </a:r>
            <a:r>
              <a:rPr lang="en-GB" sz="2400" dirty="0" err="1">
                <a:solidFill>
                  <a:srgbClr val="000000"/>
                </a:solidFill>
                <a:latin typeface="Letter-join Air No-lead 40" panose="02000805000000020003" pitchFamily="50" charset="0"/>
              </a:rPr>
              <a:t>Ayda</a:t>
            </a:r>
            <a:r>
              <a:rPr lang="en-GB" sz="2400" dirty="0">
                <a:solidFill>
                  <a:srgbClr val="000000"/>
                </a:solidFill>
                <a:latin typeface="Letter-join Air No-lead 40" panose="02000805000000020003" pitchFamily="50" charset="0"/>
              </a:rPr>
              <a:t> is one of those children who could be a hero every week. She is always kind and helpful, works hard and is always so polite and well behaved. It is a real pleasure to have </a:t>
            </a:r>
            <a:r>
              <a:rPr lang="en-GB" sz="2400" dirty="0" err="1">
                <a:solidFill>
                  <a:srgbClr val="000000"/>
                </a:solidFill>
                <a:latin typeface="Letter-join Air No-lead 40" panose="02000805000000020003" pitchFamily="50" charset="0"/>
              </a:rPr>
              <a:t>Ayda</a:t>
            </a:r>
            <a:r>
              <a:rPr lang="en-GB" sz="2400" dirty="0">
                <a:solidFill>
                  <a:srgbClr val="000000"/>
                </a:solidFill>
                <a:latin typeface="Letter-join Air No-lead 40" panose="02000805000000020003" pitchFamily="50" charset="0"/>
              </a:rPr>
              <a:t> in Woodpecker Class. She is a fantastic example of the Holly Hill way and a real superstar.</a:t>
            </a:r>
          </a:p>
          <a:p>
            <a:br>
              <a:rPr lang="en-GB" dirty="0"/>
            </a:br>
            <a:endParaRPr lang="en-GB" dirty="0">
              <a:solidFill>
                <a:srgbClr val="000000"/>
              </a:solidFill>
              <a:latin typeface="Aptos"/>
            </a:endParaRPr>
          </a:p>
          <a:p>
            <a:pPr fontAlgn="base"/>
            <a:endParaRPr lang="en-GB" dirty="0">
              <a:solidFill>
                <a:srgbClr val="000000"/>
              </a:solidFill>
              <a:latin typeface="Aptos"/>
            </a:endParaRPr>
          </a:p>
        </p:txBody>
      </p:sp>
      <p:pic>
        <p:nvPicPr>
          <p:cNvPr id="4098" name="Picture 2" descr="Image preview">
            <a:extLst>
              <a:ext uri="{FF2B5EF4-FFF2-40B4-BE49-F238E27FC236}">
                <a16:creationId xmlns:a16="http://schemas.microsoft.com/office/drawing/2014/main" id="{523D6DCF-9B62-4BCB-872F-B9A23F1E8F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1410" y="264257"/>
            <a:ext cx="4333461" cy="5777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67477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Kingfisher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AutoShape 4" descr="Image preview">
            <a:extLst>
              <a:ext uri="{FF2B5EF4-FFF2-40B4-BE49-F238E27FC236}">
                <a16:creationId xmlns:a16="http://schemas.microsoft.com/office/drawing/2014/main" id="{FF2191A7-4521-4908-9B2F-5384B592589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Image preview">
            <a:extLst>
              <a:ext uri="{FF2B5EF4-FFF2-40B4-BE49-F238E27FC236}">
                <a16:creationId xmlns:a16="http://schemas.microsoft.com/office/drawing/2014/main" id="{9B96CB5C-3793-4A27-A7AD-E77E151AF3B7}"/>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8" descr="IMG_0930.jpg">
            <a:extLst>
              <a:ext uri="{FF2B5EF4-FFF2-40B4-BE49-F238E27FC236}">
                <a16:creationId xmlns:a16="http://schemas.microsoft.com/office/drawing/2014/main" id="{94ED9BBC-BCB5-422C-B143-C62A2A6CF6D2}"/>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10" descr="IMG_0930.jpg">
            <a:extLst>
              <a:ext uri="{FF2B5EF4-FFF2-40B4-BE49-F238E27FC236}">
                <a16:creationId xmlns:a16="http://schemas.microsoft.com/office/drawing/2014/main" id="{3436C03D-E2C9-4DE6-9D7C-5D0B4D446332}"/>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Picture Placeholder 10">
            <a:extLst>
              <a:ext uri="{FF2B5EF4-FFF2-40B4-BE49-F238E27FC236}">
                <a16:creationId xmlns:a16="http://schemas.microsoft.com/office/drawing/2014/main" id="{96A428CA-2F31-4786-A47E-E6F830CB05EE}"/>
              </a:ext>
            </a:extLst>
          </p:cNvPr>
          <p:cNvSpPr>
            <a:spLocks noGrp="1"/>
          </p:cNvSpPr>
          <p:nvPr>
            <p:ph type="pic" sz="quarter" idx="13"/>
          </p:nvPr>
        </p:nvSpPr>
        <p:spPr/>
      </p:sp>
      <p:sp>
        <p:nvSpPr>
          <p:cNvPr id="12" name="Rectangle 11">
            <a:extLst>
              <a:ext uri="{FF2B5EF4-FFF2-40B4-BE49-F238E27FC236}">
                <a16:creationId xmlns:a16="http://schemas.microsoft.com/office/drawing/2014/main" id="{859B58A4-9FAD-4B27-8E27-15817237943F}"/>
              </a:ext>
            </a:extLst>
          </p:cNvPr>
          <p:cNvSpPr/>
          <p:nvPr/>
        </p:nvSpPr>
        <p:spPr>
          <a:xfrm>
            <a:off x="257704" y="2231620"/>
            <a:ext cx="6424883" cy="4708981"/>
          </a:xfrm>
          <a:prstGeom prst="rect">
            <a:avLst/>
          </a:prstGeom>
        </p:spPr>
        <p:txBody>
          <a:bodyPr wrap="square">
            <a:spAutoFit/>
          </a:bodyPr>
          <a:lstStyle/>
          <a:p>
            <a:pPr fontAlgn="base"/>
            <a:r>
              <a:rPr lang="en-GB" sz="2000" dirty="0">
                <a:solidFill>
                  <a:srgbClr val="242424"/>
                </a:solidFill>
                <a:latin typeface="Letter-join Air No-lead 40" panose="02000805000000020003" pitchFamily="50" charset="0"/>
              </a:rPr>
              <a:t>My two heroes this week are Hope and Reuben.</a:t>
            </a:r>
          </a:p>
          <a:p>
            <a:pPr fontAlgn="base"/>
            <a:r>
              <a:rPr lang="en-GB" sz="2000" dirty="0">
                <a:solidFill>
                  <a:srgbClr val="242424"/>
                </a:solidFill>
                <a:latin typeface="Letter-join Air No-lead 40" panose="02000805000000020003" pitchFamily="50" charset="0"/>
              </a:rPr>
              <a:t>This week we have been planning hard and boxing up our text, ready to start writing our own version. </a:t>
            </a:r>
          </a:p>
          <a:p>
            <a:pPr fontAlgn="base"/>
            <a:r>
              <a:rPr lang="en-GB" sz="2000" dirty="0">
                <a:solidFill>
                  <a:srgbClr val="242424"/>
                </a:solidFill>
                <a:latin typeface="Letter-join Air No-lead 40" panose="02000805000000020003" pitchFamily="50" charset="0"/>
              </a:rPr>
              <a:t>They have both impressed me with their writing skills.</a:t>
            </a:r>
          </a:p>
          <a:p>
            <a:pPr fontAlgn="base"/>
            <a:r>
              <a:rPr lang="en-GB" sz="2000" dirty="0">
                <a:solidFill>
                  <a:srgbClr val="242424"/>
                </a:solidFill>
                <a:latin typeface="Letter-join Air No-lead 40" panose="02000805000000020003" pitchFamily="50" charset="0"/>
              </a:rPr>
              <a:t>Firstly, Hope has thought of some lovely ideas and has been able to make the story hers own, adding some great vocabulary. </a:t>
            </a:r>
          </a:p>
          <a:p>
            <a:pPr fontAlgn="base"/>
            <a:r>
              <a:rPr lang="en-GB" sz="2000" dirty="0">
                <a:solidFill>
                  <a:srgbClr val="242424"/>
                </a:solidFill>
                <a:latin typeface="Letter-join Air No-lead 40" panose="02000805000000020003" pitchFamily="50" charset="0"/>
              </a:rPr>
              <a:t>Reuben has impressed me with his writer’s skill of reading his work and making adjustments. He has focused well and written a great story opening. </a:t>
            </a:r>
          </a:p>
          <a:p>
            <a:pPr fontAlgn="base"/>
            <a:r>
              <a:rPr lang="en-GB" sz="2000" dirty="0">
                <a:solidFill>
                  <a:srgbClr val="242424"/>
                </a:solidFill>
                <a:latin typeface="Letter-join Air No-lead 40" panose="02000805000000020003" pitchFamily="50" charset="0"/>
              </a:rPr>
              <a:t>Well done both of you, keep up the fabulous writing 🌟</a:t>
            </a:r>
            <a:endParaRPr lang="en-GB" sz="2000" b="0" i="0" dirty="0">
              <a:solidFill>
                <a:srgbClr val="242424"/>
              </a:solidFill>
              <a:effectLst/>
              <a:latin typeface="Letter-join Air No-lead 40" panose="02000805000000020003" pitchFamily="50" charset="0"/>
            </a:endParaRPr>
          </a:p>
        </p:txBody>
      </p:sp>
      <p:pic>
        <p:nvPicPr>
          <p:cNvPr id="17410" name="Picture 2" descr="Image preview">
            <a:extLst>
              <a:ext uri="{FF2B5EF4-FFF2-40B4-BE49-F238E27FC236}">
                <a16:creationId xmlns:a16="http://schemas.microsoft.com/office/drawing/2014/main" id="{0DBC6F45-3292-43D8-835C-9583EE4951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11974" y="132521"/>
            <a:ext cx="2700960" cy="3601279"/>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Image preview">
            <a:extLst>
              <a:ext uri="{FF2B5EF4-FFF2-40B4-BE49-F238E27FC236}">
                <a16:creationId xmlns:a16="http://schemas.microsoft.com/office/drawing/2014/main" id="{DC85D5F5-DD84-4CCC-AB69-4B9A0D8E71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8518" y="2881265"/>
            <a:ext cx="2742600" cy="365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38262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265133" y="2512374"/>
            <a:ext cx="6096000" cy="4647426"/>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﻿The first Dove hero this week is Thomas. Thomas always tries really hard in class and shares some fabulous contributions to class discussions. He has a sensible and mature attitude to learning and can always be relied upon. Keep it up Thomas! </a:t>
            </a:r>
            <a:br>
              <a:rPr lang="en-GB" dirty="0"/>
            </a:br>
            <a:endParaRPr lang="en-GB" dirty="0"/>
          </a:p>
          <a:p>
            <a:br>
              <a:rPr lang="en-GB" dirty="0"/>
            </a:br>
            <a:br>
              <a:rPr lang="en-GB" dirty="0"/>
            </a:br>
            <a:endParaRPr lang="en-GB" dirty="0"/>
          </a:p>
        </p:txBody>
      </p:sp>
      <p:pic>
        <p:nvPicPr>
          <p:cNvPr id="15363" name="Picture 3" descr="Image preview">
            <a:extLst>
              <a:ext uri="{FF2B5EF4-FFF2-40B4-BE49-F238E27FC236}">
                <a16:creationId xmlns:a16="http://schemas.microsoft.com/office/drawing/2014/main" id="{8B8DE1A1-AD29-4096-ACB8-1E868FC078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1240" y="536573"/>
            <a:ext cx="4548587" cy="6064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74443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459839" y="2119523"/>
            <a:ext cx="6096000" cy="4062651"/>
          </a:xfrm>
          <a:prstGeom prst="rect">
            <a:avLst/>
          </a:prstGeom>
        </p:spPr>
        <p:txBody>
          <a:bodyPr>
            <a:spAutoFit/>
          </a:bodyPr>
          <a:lstStyle/>
          <a:p>
            <a:pPr fontAlgn="base"/>
            <a:br>
              <a:rPr lang="en-GB" dirty="0"/>
            </a:br>
            <a:endParaRPr lang="en-GB" dirty="0"/>
          </a:p>
          <a:p>
            <a:pPr fontAlgn="base"/>
            <a:r>
              <a:rPr lang="en-GB" sz="2400" dirty="0">
                <a:solidFill>
                  <a:srgbClr val="000000"/>
                </a:solidFill>
                <a:latin typeface="Letter-join Air No-lead 40" panose="02000805000000020003" pitchFamily="50" charset="0"/>
              </a:rPr>
              <a:t>Our second Dove hero is </a:t>
            </a:r>
            <a:r>
              <a:rPr lang="en-GB" sz="2400" dirty="0" err="1">
                <a:solidFill>
                  <a:srgbClr val="000000"/>
                </a:solidFill>
                <a:latin typeface="Letter-join Air No-lead 40" panose="02000805000000020003" pitchFamily="50" charset="0"/>
              </a:rPr>
              <a:t>Aleyna</a:t>
            </a:r>
            <a:r>
              <a:rPr lang="en-GB" sz="2400" dirty="0">
                <a:solidFill>
                  <a:srgbClr val="000000"/>
                </a:solidFill>
                <a:latin typeface="Letter-join Air No-lead 40" panose="02000805000000020003" pitchFamily="50" charset="0"/>
              </a:rPr>
              <a:t>. </a:t>
            </a:r>
            <a:r>
              <a:rPr lang="en-GB" sz="2400" dirty="0" err="1">
                <a:solidFill>
                  <a:srgbClr val="000000"/>
                </a:solidFill>
                <a:latin typeface="Letter-join Air No-lead 40" panose="02000805000000020003" pitchFamily="50" charset="0"/>
              </a:rPr>
              <a:t>Aleyna</a:t>
            </a:r>
            <a:r>
              <a:rPr lang="en-GB" sz="2400" dirty="0">
                <a:solidFill>
                  <a:srgbClr val="000000"/>
                </a:solidFill>
                <a:latin typeface="Letter-join Air No-lead 40" panose="02000805000000020003" pitchFamily="50" charset="0"/>
              </a:rPr>
              <a:t> has really started to grow in confidence and is now offering more ideas to the group. She always gives everything her all, even when she struggles, showing great perseverance. Well done </a:t>
            </a:r>
            <a:r>
              <a:rPr lang="en-GB" sz="2400" dirty="0" err="1">
                <a:solidFill>
                  <a:srgbClr val="000000"/>
                </a:solidFill>
                <a:latin typeface="Letter-join Air No-lead 40" panose="02000805000000020003" pitchFamily="50" charset="0"/>
              </a:rPr>
              <a:t>Aleyna</a:t>
            </a:r>
            <a:r>
              <a:rPr lang="en-GB" sz="2400" dirty="0">
                <a:solidFill>
                  <a:srgbClr val="000000"/>
                </a:solidFill>
                <a:latin typeface="Letter-join Air No-lead 40" panose="02000805000000020003" pitchFamily="50" charset="0"/>
              </a:rPr>
              <a:t>. Keep it up! </a:t>
            </a:r>
          </a:p>
          <a:p>
            <a:br>
              <a:rPr lang="en-GB" dirty="0"/>
            </a:br>
            <a:br>
              <a:rPr lang="en-GB" dirty="0"/>
            </a:br>
            <a:endParaRPr lang="en-GB" dirty="0"/>
          </a:p>
        </p:txBody>
      </p:sp>
      <p:pic>
        <p:nvPicPr>
          <p:cNvPr id="16386" name="Picture 2" descr="Image preview">
            <a:extLst>
              <a:ext uri="{FF2B5EF4-FFF2-40B4-BE49-F238E27FC236}">
                <a16:creationId xmlns:a16="http://schemas.microsoft.com/office/drawing/2014/main" id="{F3A4EFC9-9D09-41D9-B185-6F3A52263D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5678" y="302419"/>
            <a:ext cx="4689872" cy="6253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30360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AD875618-AF6A-4265-B190-3B41A2022081}"/>
              </a:ext>
            </a:extLst>
          </p:cNvPr>
          <p:cNvSpPr/>
          <p:nvPr/>
        </p:nvSpPr>
        <p:spPr>
          <a:xfrm>
            <a:off x="362623" y="2299255"/>
            <a:ext cx="6096000" cy="4862870"/>
          </a:xfrm>
          <a:prstGeom prst="rect">
            <a:avLst/>
          </a:prstGeom>
        </p:spPr>
        <p:txBody>
          <a:bodyPr>
            <a:spAutoFit/>
          </a:bodyPr>
          <a:lstStyle/>
          <a:p>
            <a:pPr fontAlgn="base"/>
            <a:br>
              <a:rPr lang="en-GB" dirty="0">
                <a:solidFill>
                  <a:srgbClr val="000000"/>
                </a:solidFill>
                <a:latin typeface="Aptos"/>
              </a:rPr>
            </a:br>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The first Swallow's hero this week is Olivia. Olivia has been working incredibly hard at her writing. It has been a such a pleasure to read her fabulous story so far. She has thought carefully about her presentation and handwriting and even is starting to think very carefully about where her full stops and capitals go! Well done Olivia, what an excellent author you are fast becoming. We can't wait to read the finished story!</a:t>
            </a:r>
          </a:p>
          <a:p>
            <a:pPr fontAlgn="base"/>
            <a:br>
              <a:rPr lang="en-GB" dirty="0"/>
            </a:br>
            <a:endParaRPr lang="en-GB" dirty="0"/>
          </a:p>
          <a:p>
            <a:pPr fontAlgn="base"/>
            <a:br>
              <a:rPr lang="en-GB" dirty="0">
                <a:solidFill>
                  <a:srgbClr val="000000"/>
                </a:solidFill>
                <a:latin typeface="Aptos"/>
              </a:rPr>
            </a:br>
            <a:endParaRPr lang="en-GB" dirty="0">
              <a:solidFill>
                <a:srgbClr val="000000"/>
              </a:solidFill>
              <a:latin typeface="Aptos"/>
            </a:endParaRPr>
          </a:p>
        </p:txBody>
      </p:sp>
      <p:pic>
        <p:nvPicPr>
          <p:cNvPr id="22531" name="Picture 3" descr="Image preview">
            <a:extLst>
              <a:ext uri="{FF2B5EF4-FFF2-40B4-BE49-F238E27FC236}">
                <a16:creationId xmlns:a16="http://schemas.microsoft.com/office/drawing/2014/main" id="{1382FBC9-8A6B-4819-BE93-05B7DA31CE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01539" y="365125"/>
            <a:ext cx="4459368" cy="5945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52592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sp>
      <p:sp>
        <p:nvSpPr>
          <p:cNvPr id="3" name="Rectangle 2">
            <a:extLst>
              <a:ext uri="{FF2B5EF4-FFF2-40B4-BE49-F238E27FC236}">
                <a16:creationId xmlns:a16="http://schemas.microsoft.com/office/drawing/2014/main" id="{AD875618-AF6A-4265-B190-3B41A2022081}"/>
              </a:ext>
            </a:extLst>
          </p:cNvPr>
          <p:cNvSpPr/>
          <p:nvPr/>
        </p:nvSpPr>
        <p:spPr>
          <a:xfrm>
            <a:off x="266240" y="1956153"/>
            <a:ext cx="6096000" cy="4924425"/>
          </a:xfrm>
          <a:prstGeom prst="rect">
            <a:avLst/>
          </a:prstGeom>
        </p:spPr>
        <p:txBody>
          <a:bodyPr>
            <a:spAutoFit/>
          </a:bodyPr>
          <a:lstStyle/>
          <a:p>
            <a:pPr fontAlgn="base"/>
            <a:br>
              <a:rPr lang="en-GB" dirty="0">
                <a:solidFill>
                  <a:srgbClr val="000000"/>
                </a:solidFill>
                <a:latin typeface="Aptos"/>
              </a:rPr>
            </a:br>
            <a:endParaRPr lang="en-GB" sz="2000" dirty="0">
              <a:solidFill>
                <a:srgbClr val="000000"/>
              </a:solidFill>
              <a:latin typeface="Letter-join Air No-lead 40" panose="02000805000000020003" pitchFamily="50" charset="0"/>
            </a:endParaRPr>
          </a:p>
          <a:p>
            <a:pPr fontAlgn="base"/>
            <a:r>
              <a:rPr lang="en-GB" sz="2000" dirty="0">
                <a:solidFill>
                  <a:srgbClr val="000000"/>
                </a:solidFill>
                <a:latin typeface="Letter-join Air No-lead 40" panose="02000805000000020003" pitchFamily="50" charset="0"/>
              </a:rPr>
              <a:t>The second Swallow hero this week is George. George is always so polite and helpful in class and towards others. He listens to peoples ideas and is great at sharing his own observations too. He has really taken on board our focus on presentation recently. There has been a real improvement in his handwriting this week, with more words on the line and lots more joins between his letters. It is lovely to see him working so hard, and pleasure to look at such carefully considered presentation. Keep it up George! </a:t>
            </a:r>
          </a:p>
          <a:p>
            <a:pPr fontAlgn="base"/>
            <a:br>
              <a:rPr lang="en-GB" dirty="0">
                <a:solidFill>
                  <a:srgbClr val="000000"/>
                </a:solidFill>
                <a:latin typeface="Aptos"/>
              </a:rPr>
            </a:br>
            <a:endParaRPr lang="en-GB" dirty="0">
              <a:solidFill>
                <a:srgbClr val="000000"/>
              </a:solidFill>
              <a:latin typeface="Aptos"/>
            </a:endParaRPr>
          </a:p>
        </p:txBody>
      </p:sp>
      <p:pic>
        <p:nvPicPr>
          <p:cNvPr id="23554" name="Picture 2" descr="Image preview">
            <a:extLst>
              <a:ext uri="{FF2B5EF4-FFF2-40B4-BE49-F238E27FC236}">
                <a16:creationId xmlns:a16="http://schemas.microsoft.com/office/drawing/2014/main" id="{76AFD4DF-3521-4A46-BAC4-D802302554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4202" y="781092"/>
            <a:ext cx="3945835" cy="5261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52949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46382" y="1766109"/>
            <a:ext cx="8877760" cy="6064783"/>
          </a:xfrm>
        </p:spPr>
      </p:sp>
      <p:pic>
        <p:nvPicPr>
          <p:cNvPr id="13314" name="Picture 2" descr="Image preview">
            <a:extLst>
              <a:ext uri="{FF2B5EF4-FFF2-40B4-BE49-F238E27FC236}">
                <a16:creationId xmlns:a16="http://schemas.microsoft.com/office/drawing/2014/main" id="{9C041F50-297D-4758-A11F-F8719476BC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98234" y="328767"/>
            <a:ext cx="4486637" cy="598218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374D2624-3EFD-434F-B17C-A96D0906E1DC}"/>
              </a:ext>
            </a:extLst>
          </p:cNvPr>
          <p:cNvSpPr txBox="1"/>
          <p:nvPr/>
        </p:nvSpPr>
        <p:spPr>
          <a:xfrm>
            <a:off x="266840" y="2584174"/>
            <a:ext cx="6160464" cy="3970318"/>
          </a:xfrm>
          <a:prstGeom prst="rect">
            <a:avLst/>
          </a:prstGeom>
          <a:noFill/>
        </p:spPr>
        <p:txBody>
          <a:bodyPr wrap="square" rtlCol="0">
            <a:spAutoFit/>
          </a:bodyPr>
          <a:lstStyle/>
          <a:p>
            <a:r>
              <a:rPr lang="en-GB" sz="2800" dirty="0">
                <a:solidFill>
                  <a:srgbClr val="000000"/>
                </a:solidFill>
                <a:latin typeface="Letter-join Air No-lead 40" panose="02000805000000020003" pitchFamily="50" charset="0"/>
              </a:rPr>
              <a:t>Our Owl heroes this week are Isla and Miller for their amazing Science work. They did a fabulous job on their animal group research and they both produced a fabulous poster showing their findings. Well done both of you – two Scientists in the making I think!</a:t>
            </a:r>
          </a:p>
        </p:txBody>
      </p:sp>
    </p:spTree>
    <p:extLst>
      <p:ext uri="{BB962C8B-B14F-4D97-AF65-F5344CB8AC3E}">
        <p14:creationId xmlns:p14="http://schemas.microsoft.com/office/powerpoint/2010/main" val="33081223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8" name="Rectangle 7">
            <a:extLst>
              <a:ext uri="{FF2B5EF4-FFF2-40B4-BE49-F238E27FC236}">
                <a16:creationId xmlns:a16="http://schemas.microsoft.com/office/drawing/2014/main" id="{1A913F8E-2FD3-456C-935B-15CC80D1360D}"/>
              </a:ext>
            </a:extLst>
          </p:cNvPr>
          <p:cNvSpPr/>
          <p:nvPr/>
        </p:nvSpPr>
        <p:spPr>
          <a:xfrm>
            <a:off x="105522" y="2241870"/>
            <a:ext cx="6600078" cy="4401205"/>
          </a:xfrm>
          <a:prstGeom prst="rect">
            <a:avLst/>
          </a:prstGeom>
        </p:spPr>
        <p:txBody>
          <a:bodyPr wrap="square">
            <a:spAutoFit/>
          </a:bodyPr>
          <a:lstStyle/>
          <a:p>
            <a:r>
              <a:rPr lang="en-GB" sz="2000" dirty="0">
                <a:solidFill>
                  <a:srgbClr val="000000"/>
                </a:solidFill>
                <a:latin typeface="Letter-join Air No-lead 40" panose="02000805000000020003" pitchFamily="50" charset="0"/>
              </a:rPr>
              <a:t>This week’s Falcon Hero is Jacob T! Jacob has been on fire this week🔥. On several occasions he has contributed to the class discussion and made sure to use subject vocabulary in his answer, setting a great example for how to apply previous learning to the current lesson. Jacob has really been pushing himself to think deeply and regularly impresses us with his considered ideas. Keep up the fabulous work Jacob!</a:t>
            </a:r>
            <a:br>
              <a:rPr lang="en-GB" sz="2000" dirty="0">
                <a:solidFill>
                  <a:srgbClr val="000000"/>
                </a:solidFill>
                <a:latin typeface="Letter-join Air No-lead 40" panose="02000805000000020003" pitchFamily="50" charset="0"/>
              </a:rPr>
            </a:br>
            <a:endParaRPr lang="en-GB" sz="2000" dirty="0">
              <a:solidFill>
                <a:srgbClr val="000000"/>
              </a:solidFill>
              <a:latin typeface="Letter-join Air No-lead 40" panose="02000805000000020003" pitchFamily="50" charset="0"/>
            </a:endParaRPr>
          </a:p>
          <a:p>
            <a:r>
              <a:rPr lang="en-GB" sz="2000" dirty="0">
                <a:solidFill>
                  <a:srgbClr val="000000"/>
                </a:solidFill>
                <a:latin typeface="Letter-join Air No-lead 40" panose="02000805000000020003" pitchFamily="50" charset="0"/>
              </a:rPr>
              <a:t>From Mrs. Steed – He has also been super helpful at lunchtime and helped to get rid of a big icy patch (with some help from Brandon and Sonny of course!) </a:t>
            </a:r>
          </a:p>
        </p:txBody>
      </p:sp>
      <p:pic>
        <p:nvPicPr>
          <p:cNvPr id="10" name="Picture 9">
            <a:extLst>
              <a:ext uri="{FF2B5EF4-FFF2-40B4-BE49-F238E27FC236}">
                <a16:creationId xmlns:a16="http://schemas.microsoft.com/office/drawing/2014/main" id="{8CDDE572-0AC2-4C52-9117-0E7050FE2558}"/>
              </a:ext>
            </a:extLst>
          </p:cNvPr>
          <p:cNvPicPr>
            <a:picLocks noChangeAspect="1"/>
          </p:cNvPicPr>
          <p:nvPr/>
        </p:nvPicPr>
        <p:blipFill>
          <a:blip r:embed="rId2"/>
          <a:stretch>
            <a:fillRect/>
          </a:stretch>
        </p:blipFill>
        <p:spPr>
          <a:xfrm>
            <a:off x="7805346" y="1567277"/>
            <a:ext cx="2970528" cy="4040792"/>
          </a:xfrm>
          <a:prstGeom prst="rect">
            <a:avLst/>
          </a:prstGeom>
        </p:spPr>
      </p:pic>
    </p:spTree>
    <p:extLst>
      <p:ext uri="{BB962C8B-B14F-4D97-AF65-F5344CB8AC3E}">
        <p14:creationId xmlns:p14="http://schemas.microsoft.com/office/powerpoint/2010/main" val="15683146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7" name="Rectangle 6">
            <a:extLst>
              <a:ext uri="{FF2B5EF4-FFF2-40B4-BE49-F238E27FC236}">
                <a16:creationId xmlns:a16="http://schemas.microsoft.com/office/drawing/2014/main" id="{EEF631AA-494F-468A-AD8B-7349448EA38E}"/>
              </a:ext>
            </a:extLst>
          </p:cNvPr>
          <p:cNvSpPr/>
          <p:nvPr/>
        </p:nvSpPr>
        <p:spPr>
          <a:xfrm>
            <a:off x="266840" y="2180437"/>
            <a:ext cx="6558030" cy="4524315"/>
          </a:xfrm>
          <a:prstGeom prst="rect">
            <a:avLst/>
          </a:prstGeom>
        </p:spPr>
        <p:txBody>
          <a:bodyPr wrap="square">
            <a:spAutoFit/>
          </a:bodyPr>
          <a:lstStyle/>
          <a:p>
            <a:pPr fontAlgn="base"/>
            <a:endParaRPr lang="en-GB" sz="2400" dirty="0">
              <a:solidFill>
                <a:srgbClr val="000000"/>
              </a:solidFill>
              <a:latin typeface="Letter-join Air No-lead 40" panose="02000805000000020003" pitchFamily="50" charset="0"/>
            </a:endParaRPr>
          </a:p>
          <a:p>
            <a:pPr fontAlgn="base"/>
            <a:r>
              <a:rPr lang="en-GB" sz="2400" dirty="0">
                <a:solidFill>
                  <a:srgbClr val="000000"/>
                </a:solidFill>
                <a:latin typeface="Letter-join Air No-lead 40" panose="02000805000000020003" pitchFamily="50" charset="0"/>
              </a:rPr>
              <a:t>Austen is my hero this week for how hard he has been trying during lessons. On the carpet, Austen is the first to turn to his partner and talk to them during partner talk and gives great explanations. He has been working really hard in Maths especially, trying super hard to improve his mental methods and times table recall to support his fractions work. Well done Austen - I'm so proud of what you've achieved this week! </a:t>
            </a:r>
          </a:p>
        </p:txBody>
      </p:sp>
      <p:pic>
        <p:nvPicPr>
          <p:cNvPr id="24578" name="Picture 2" descr="Image preview">
            <a:extLst>
              <a:ext uri="{FF2B5EF4-FFF2-40B4-BE49-F238E27FC236}">
                <a16:creationId xmlns:a16="http://schemas.microsoft.com/office/drawing/2014/main" id="{22BBA801-8E08-4151-99D2-C39F2108E3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70973" y="1000125"/>
            <a:ext cx="3638550" cy="4857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69454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a:bodyPr>
          <a:lstStyle/>
          <a:p>
            <a:pPr algn="ctr"/>
            <a:r>
              <a:rPr lang="en-US"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sp>
        <p:nvSpPr>
          <p:cNvPr id="3" name="Rectangle 2">
            <a:extLst>
              <a:ext uri="{FF2B5EF4-FFF2-40B4-BE49-F238E27FC236}">
                <a16:creationId xmlns:a16="http://schemas.microsoft.com/office/drawing/2014/main" id="{56B81E1B-1E6E-4403-AC31-3914DED3DB1A}"/>
              </a:ext>
            </a:extLst>
          </p:cNvPr>
          <p:cNvSpPr/>
          <p:nvPr/>
        </p:nvSpPr>
        <p:spPr>
          <a:xfrm>
            <a:off x="490330" y="2417861"/>
            <a:ext cx="6838122" cy="4339650"/>
          </a:xfrm>
          <a:prstGeom prst="rect">
            <a:avLst/>
          </a:prstGeom>
        </p:spPr>
        <p:txBody>
          <a:bodyPr wrap="square">
            <a:spAutoFit/>
          </a:bodyPr>
          <a:lstStyle/>
          <a:p>
            <a:pPr fontAlgn="base"/>
            <a:r>
              <a:rPr lang="en-GB" sz="2400" dirty="0">
                <a:solidFill>
                  <a:srgbClr val="000000"/>
                </a:solidFill>
                <a:latin typeface="Letter-join Air No-lead 40" panose="02000805000000020003" pitchFamily="50" charset="0"/>
              </a:rPr>
              <a:t>Kayden is my hero for the kindness that he has shown during our kindness week. Kayden turned up at school with a bouquet of flowers in his hand and gave them to Mrs Ward for her birthday! He told Mrs Ward that he paid for them with his own pocket money. Kayden has been kind to his classmates too, helping his partner as much as he can when they need it. Well done Kayden - you are a super Swan! </a:t>
            </a:r>
          </a:p>
          <a:p>
            <a:pPr fontAlgn="base"/>
            <a:br>
              <a:rPr lang="en-GB" dirty="0">
                <a:solidFill>
                  <a:srgbClr val="000000"/>
                </a:solidFill>
                <a:latin typeface="Aptos"/>
              </a:rPr>
            </a:br>
            <a:endParaRPr lang="en-GB" dirty="0">
              <a:solidFill>
                <a:srgbClr val="000000"/>
              </a:solidFill>
              <a:latin typeface="Aptos"/>
            </a:endParaRPr>
          </a:p>
        </p:txBody>
      </p:sp>
      <p:pic>
        <p:nvPicPr>
          <p:cNvPr id="25602" name="Picture 2" descr="Image preview">
            <a:extLst>
              <a:ext uri="{FF2B5EF4-FFF2-40B4-BE49-F238E27FC236}">
                <a16:creationId xmlns:a16="http://schemas.microsoft.com/office/drawing/2014/main" id="{F39898C8-C52F-43F3-9662-B5ACA7D59D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70973" y="1000125"/>
            <a:ext cx="3638550" cy="4857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74009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000" dirty="0">
                <a:latin typeface="Letter-join Air Plus 40" panose="02000805000000020003" pitchFamily="50" charset="0"/>
              </a:rPr>
              <a:t>Our Lunchtime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sp>
      <p:pic>
        <p:nvPicPr>
          <p:cNvPr id="20482" name="Picture 2" descr="Image preview">
            <a:extLst>
              <a:ext uri="{FF2B5EF4-FFF2-40B4-BE49-F238E27FC236}">
                <a16:creationId xmlns:a16="http://schemas.microsoft.com/office/drawing/2014/main" id="{F882826C-CC06-4D9B-81F6-5E7541D9F3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70679" y="601605"/>
            <a:ext cx="4214192" cy="561892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D473C37A-4163-4AFF-9D51-96E5B2F665DB}"/>
              </a:ext>
            </a:extLst>
          </p:cNvPr>
          <p:cNvSpPr txBox="1"/>
          <p:nvPr/>
        </p:nvSpPr>
        <p:spPr>
          <a:xfrm>
            <a:off x="371061" y="2483020"/>
            <a:ext cx="5724939" cy="3785652"/>
          </a:xfrm>
          <a:prstGeom prst="rect">
            <a:avLst/>
          </a:prstGeom>
          <a:noFill/>
        </p:spPr>
        <p:txBody>
          <a:bodyPr wrap="square" rtlCol="0">
            <a:spAutoFit/>
          </a:bodyPr>
          <a:lstStyle/>
          <a:p>
            <a:r>
              <a:rPr lang="en-GB" sz="2400" dirty="0">
                <a:solidFill>
                  <a:srgbClr val="000000"/>
                </a:solidFill>
                <a:latin typeface="Letter-join Air No-lead 40" panose="02000805000000020003" pitchFamily="50" charset="0"/>
              </a:rPr>
              <a:t>Jake has been chosen by the Midday Supervisors this week as lunchtime hero for being an ‘always’ child. Jake is always polite, always kind, always willing to help others and always a pleasure for children and adults to spend time with. Exactly what we see in the classroom too Jake – well done! We are very proud of you!</a:t>
            </a:r>
          </a:p>
        </p:txBody>
      </p:sp>
    </p:spTree>
    <p:extLst>
      <p:ext uri="{BB962C8B-B14F-4D97-AF65-F5344CB8AC3E}">
        <p14:creationId xmlns:p14="http://schemas.microsoft.com/office/powerpoint/2010/main" val="20371350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113">
            <a:off x="166606" y="1079440"/>
            <a:ext cx="4593077" cy="734415"/>
          </a:xfrm>
        </p:spPr>
        <p:txBody>
          <a:bodyPr>
            <a:noAutofit/>
          </a:bodyPr>
          <a:lstStyle/>
          <a:p>
            <a:pPr algn="ctr"/>
            <a:r>
              <a:rPr lang="en-US" sz="2800" dirty="0">
                <a:latin typeface="Letter-join Air Plus 40" panose="02000805000000020003" pitchFamily="50" charset="0"/>
              </a:rPr>
              <a:t>Class Attendance winners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81145" y="2258595"/>
            <a:ext cx="5710582" cy="3561695"/>
          </a:xfrm>
        </p:spPr>
        <p:txBody>
          <a:bodyPr>
            <a:noAutofit/>
          </a:bodyPr>
          <a:lstStyle/>
          <a:p>
            <a:pPr marL="0" indent="0">
              <a:buNone/>
            </a:pPr>
            <a:endParaRPr lang="en-US" sz="2800" dirty="0">
              <a:latin typeface="Letter-join Air Plus 40" panose="02000805000000020003" pitchFamily="50" charset="0"/>
            </a:endParaRPr>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p:txBody>
          <a:bodyPr/>
          <a:lstStyle/>
          <a:p>
            <a:endParaRPr lang="en-US" dirty="0"/>
          </a:p>
        </p:txBody>
      </p:sp>
      <p:graphicFrame>
        <p:nvGraphicFramePr>
          <p:cNvPr id="2" name="Table 1">
            <a:extLst>
              <a:ext uri="{FF2B5EF4-FFF2-40B4-BE49-F238E27FC236}">
                <a16:creationId xmlns:a16="http://schemas.microsoft.com/office/drawing/2014/main" id="{48C30217-34C1-40F6-BA3F-E136EA55DD10}"/>
              </a:ext>
            </a:extLst>
          </p:cNvPr>
          <p:cNvGraphicFramePr>
            <a:graphicFrameLocks noGrp="1"/>
          </p:cNvGraphicFramePr>
          <p:nvPr>
            <p:extLst>
              <p:ext uri="{D42A27DB-BD31-4B8C-83A1-F6EECF244321}">
                <p14:modId xmlns:p14="http://schemas.microsoft.com/office/powerpoint/2010/main" val="1918588155"/>
              </p:ext>
            </p:extLst>
          </p:nvPr>
        </p:nvGraphicFramePr>
        <p:xfrm>
          <a:off x="138975" y="2258595"/>
          <a:ext cx="5758242" cy="4450080"/>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217962237"/>
                  </a:ext>
                </a:extLst>
              </a:tr>
              <a:tr h="370840">
                <a:tc>
                  <a:txBody>
                    <a:bodyPr/>
                    <a:lstStyle/>
                    <a:p>
                      <a:r>
                        <a:rPr lang="en-GB" dirty="0">
                          <a:latin typeface="Letter-join Air No-lead 40" panose="02000805000000020003" pitchFamily="50" charset="0"/>
                        </a:rPr>
                        <a:t>Woodpecker</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3980680832"/>
                  </a:ext>
                </a:extLst>
              </a:tr>
              <a:tr h="370840">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solidFill>
                      <a:srgbClr val="00B0F0"/>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7" name="TextBox 6">
            <a:extLst>
              <a:ext uri="{FF2B5EF4-FFF2-40B4-BE49-F238E27FC236}">
                <a16:creationId xmlns:a16="http://schemas.microsoft.com/office/drawing/2014/main" id="{242F8F39-3AEE-4C44-9249-CC2056223162}"/>
              </a:ext>
            </a:extLst>
          </p:cNvPr>
          <p:cNvSpPr txBox="1"/>
          <p:nvPr/>
        </p:nvSpPr>
        <p:spPr>
          <a:xfrm>
            <a:off x="6387550" y="802372"/>
            <a:ext cx="5353876" cy="5170646"/>
          </a:xfrm>
          <a:prstGeom prst="rect">
            <a:avLst/>
          </a:prstGeom>
          <a:noFill/>
        </p:spPr>
        <p:txBody>
          <a:bodyPr wrap="square" rtlCol="0">
            <a:spAutoFit/>
          </a:bodyPr>
          <a:lstStyle/>
          <a:p>
            <a:pPr algn="ctr"/>
            <a:r>
              <a:rPr lang="en-GB" sz="3000" dirty="0">
                <a:latin typeface="Letter-join Air No-lead 40" panose="02000805000000020003" pitchFamily="50" charset="0"/>
              </a:rPr>
              <a:t>This week’s winners with 97.5%% are Kingfisher class! Well done Kingfishers!</a:t>
            </a:r>
          </a:p>
          <a:p>
            <a:pPr algn="ctr"/>
            <a:endParaRPr lang="en-GB" sz="3000" dirty="0">
              <a:latin typeface="Letter-join Air No-lead 40" panose="02000805000000020003" pitchFamily="50" charset="0"/>
            </a:endParaRPr>
          </a:p>
          <a:p>
            <a:pPr algn="ctr"/>
            <a:r>
              <a:rPr lang="en-GB" sz="3000" dirty="0">
                <a:latin typeface="Letter-join Air No-lead 40" panose="02000805000000020003" pitchFamily="50" charset="0"/>
              </a:rPr>
              <a:t>Remember, when you reach 3 wins, your class will get £25 to spend on books and 15 minutes extra play! Try to come to school every day to help your class be the winners!</a:t>
            </a:r>
          </a:p>
        </p:txBody>
      </p:sp>
    </p:spTree>
    <p:extLst>
      <p:ext uri="{BB962C8B-B14F-4D97-AF65-F5344CB8AC3E}">
        <p14:creationId xmlns:p14="http://schemas.microsoft.com/office/powerpoint/2010/main" val="40925165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141050" y="756257"/>
            <a:ext cx="5675393" cy="5345486"/>
          </a:xfrm>
        </p:spPr>
        <p:txBody>
          <a:bodyPr>
            <a:noAutofit/>
          </a:bodyPr>
          <a:lstStyle/>
          <a:p>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I hope you’ve all had a lovely snowy week in school. At my children’s school, they haven’t been out to play in the snow once!!! </a:t>
            </a:r>
            <a:r>
              <a:rPr lang="en-GB" sz="3200" dirty="0" err="1">
                <a:solidFill>
                  <a:schemeClr val="accent4">
                    <a:lumMod val="50000"/>
                  </a:schemeClr>
                </a:solidFill>
                <a:latin typeface="Letter-join Air Plus 40" panose="02000805000000020003" pitchFamily="50" charset="0"/>
                <a:cs typeface="Arial" panose="020B0604020202020204" pitchFamily="34" charset="0"/>
              </a:rPr>
              <a:t>Boooooo</a:t>
            </a:r>
            <a:r>
              <a:rPr lang="en-GB" sz="3200" dirty="0">
                <a:solidFill>
                  <a:schemeClr val="accent4">
                    <a:lumMod val="50000"/>
                  </a:schemeClr>
                </a:solidFill>
                <a:latin typeface="Letter-join Air Plus 40" panose="02000805000000020003" pitchFamily="50" charset="0"/>
                <a:cs typeface="Arial" panose="020B0604020202020204" pitchFamily="34" charset="0"/>
              </a:rPr>
              <a:t>!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We’ve had a great week and it has been lovely spending my snowy lunchtimes with you.</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 Have a great weekend! </a:t>
            </a: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sp>
      <p:pic>
        <p:nvPicPr>
          <p:cNvPr id="18434" name="Picture 2" descr="Image preview">
            <a:extLst>
              <a:ext uri="{FF2B5EF4-FFF2-40B4-BE49-F238E27FC236}">
                <a16:creationId xmlns:a16="http://schemas.microsoft.com/office/drawing/2014/main" id="{22DCC3EA-A3D4-4C37-905B-ACFAD3FBC29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077" y="1202635"/>
            <a:ext cx="5936973" cy="4452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2.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EF6C8FF-3D90-457B-9108-406F928CD7CB}">
  <ds:schemaRefs>
    <ds:schemaRef ds:uri="http://www.w3.org/XML/1998/namespace"/>
    <ds:schemaRef ds:uri="http://purl.org/dc/elements/1.1/"/>
    <ds:schemaRef ds:uri="http://purl.org/dc/terms/"/>
    <ds:schemaRef ds:uri="http://purl.org/dc/dcmitype/"/>
    <ds:schemaRef ds:uri="http://schemas.microsoft.com/office/2006/documentManagement/types"/>
    <ds:schemaRef ds:uri="http://schemas.openxmlformats.org/package/2006/metadata/core-properties"/>
    <ds:schemaRef ds:uri="16c05727-aa75-4e4a-9b5f-8a80a1165891"/>
    <ds:schemaRef ds:uri="http://schemas.microsoft.com/office/infopath/2007/PartnerControls"/>
    <ds:schemaRef ds:uri="71af3243-3dd4-4a8d-8c0d-dd76da1f02a5"/>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1833</Words>
  <Application>Microsoft Office PowerPoint</Application>
  <PresentationFormat>Widescreen</PresentationFormat>
  <Paragraphs>94</Paragraphs>
  <Slides>23</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23</vt:i4>
      </vt:variant>
    </vt:vector>
  </HeadingPairs>
  <TitlesOfParts>
    <vt:vector size="34" baseType="lpstr">
      <vt:lpstr>Aptos</vt:lpstr>
      <vt:lpstr>Arial</vt:lpstr>
      <vt:lpstr>Calibri</vt:lpstr>
      <vt:lpstr>Comic Sans MS</vt:lpstr>
      <vt:lpstr>Franklin Gothic Book</vt:lpstr>
      <vt:lpstr>Letter-join Air No-lead 40</vt:lpstr>
      <vt:lpstr>Letter-join Air Plus 40</vt:lpstr>
      <vt:lpstr>Letterjoin-Air Plus 40</vt:lpstr>
      <vt:lpstr>Segoe UI</vt:lpstr>
      <vt:lpstr>Twinkl Precursive</vt:lpstr>
      <vt:lpstr>Office Theme</vt:lpstr>
      <vt:lpstr>Holly Hill Heroes Assembly </vt:lpstr>
      <vt:lpstr>Our Cygnets Hero</vt:lpstr>
      <vt:lpstr>Our Cygnets Hero</vt:lpstr>
      <vt:lpstr>Our Cygnets Hero</vt:lpstr>
      <vt:lpstr>Our Cygnets Hero</vt:lpstr>
      <vt:lpstr>Our Puffin Hero</vt:lpstr>
      <vt:lpstr>Our Puffin Hero</vt:lpstr>
      <vt:lpstr>Our Wren Hero</vt:lpstr>
      <vt:lpstr>Our Wren Hero</vt:lpstr>
      <vt:lpstr>Our Woodpecker Hero</vt:lpstr>
      <vt:lpstr>Our Woodpecker Hero</vt:lpstr>
      <vt:lpstr>Our Kingfisher Heroes</vt:lpstr>
      <vt:lpstr>Our Dove Hero</vt:lpstr>
      <vt:lpstr>Our Dove Hero</vt:lpstr>
      <vt:lpstr>Our Swallow Hero</vt:lpstr>
      <vt:lpstr>Our Swallow Hero</vt:lpstr>
      <vt:lpstr>Our Owl Hero</vt:lpstr>
      <vt:lpstr>Our Falcon Hero</vt:lpstr>
      <vt:lpstr>Our Swan Hero</vt:lpstr>
      <vt:lpstr>Our Swan Hero</vt:lpstr>
      <vt:lpstr>Our Lunchtime Hero</vt:lpstr>
      <vt:lpstr>Class Attendance winners</vt:lpstr>
      <vt:lpstr> I hope you’ve all had a lovely snowy week in school. At my children’s school, they haven’t been out to play in the snow once!!! Boooooo!   We’ve had a great week and it has been lovely spending my snowy lunchtimes with you.   Have a great weekend!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2024-11-22T13:37:34Z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