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0" r:id="rId2"/>
    <p:sldId id="257" r:id="rId3"/>
    <p:sldId id="258" r:id="rId4"/>
    <p:sldId id="259" r:id="rId5"/>
    <p:sldId id="261" r:id="rId6"/>
    <p:sldId id="262" r:id="rId7"/>
    <p:sldId id="264" r:id="rId8"/>
    <p:sldId id="263" r:id="rId9"/>
    <p:sldId id="265" r:id="rId10"/>
    <p:sldId id="266" r:id="rId11"/>
    <p:sldId id="268" r:id="rId12"/>
    <p:sldId id="26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3" d="100"/>
          <a:sy n="103" d="100"/>
        </p:scale>
        <p:origin x="-20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28F648D9-6CAA-42B1-820A-41C16D0BC2EC}" type="datetimeFigureOut">
              <a:rPr lang="en-GB" smtClean="0"/>
              <a:t>09/02/2015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B72E78-482A-4CFF-A501-A9B7562C46F1}"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8F648D9-6CAA-42B1-820A-41C16D0BC2EC}" type="datetimeFigureOut">
              <a:rPr lang="en-GB" smtClean="0"/>
              <a:t>09/02/2015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B72E78-482A-4CFF-A501-A9B7562C46F1}" type="slidenum">
              <a:rPr lang="en-GB" smtClean="0"/>
              <a:t>‹#›</a:t>
            </a:fld>
            <a:endParaRPr lang="en-GB"/>
          </a:p>
        </p:txBody>
      </p:sp>
      <p:sp>
        <p:nvSpPr>
          <p:cNvPr id="7" name="Title 6"/>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8F648D9-6CAA-42B1-820A-41C16D0BC2EC}" type="datetimeFigureOut">
              <a:rPr lang="en-GB" smtClean="0"/>
              <a:t>09/02/2015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B72E78-482A-4CFF-A501-A9B7562C46F1}"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28F648D9-6CAA-42B1-820A-41C16D0BC2EC}" type="datetimeFigureOut">
              <a:rPr lang="en-GB" smtClean="0"/>
              <a:t>09/02/2015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6B72E78-482A-4CFF-A501-A9B7562C46F1}" type="slidenum">
              <a:rPr lang="en-GB" smtClean="0"/>
              <a:t>‹#›</a:t>
            </a:fld>
            <a:endParaRPr lang="en-GB"/>
          </a:p>
        </p:txBody>
      </p:sp>
      <p:sp>
        <p:nvSpPr>
          <p:cNvPr id="9" name="Content Placeholder 8"/>
          <p:cNvSpPr>
            <a:spLocks noGrp="1"/>
          </p:cNvSpPr>
          <p:nvPr>
            <p:ph sz="quarter" idx="13"/>
          </p:nvPr>
        </p:nvSpPr>
        <p:spPr>
          <a:xfrm>
            <a:off x="676655"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8F648D9-6CAA-42B1-820A-41C16D0BC2EC}" type="datetimeFigureOut">
              <a:rPr lang="en-GB" smtClean="0"/>
              <a:t>09/02/2015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6B72E78-482A-4CFF-A501-A9B7562C46F1}"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8F648D9-6CAA-42B1-820A-41C16D0BC2EC}" type="datetimeFigureOut">
              <a:rPr lang="en-GB" smtClean="0"/>
              <a:t>09/02/2015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6B72E78-482A-4CFF-A501-A9B7562C46F1}"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28F648D9-6CAA-42B1-820A-41C16D0BC2EC}" type="datetimeFigureOut">
              <a:rPr lang="en-GB" smtClean="0"/>
              <a:t>09/02/2015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6B72E78-482A-4CFF-A501-A9B7562C46F1}"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28F648D9-6CAA-42B1-820A-41C16D0BC2EC}" type="datetimeFigureOut">
              <a:rPr lang="en-GB" smtClean="0"/>
              <a:t>09/02/2015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6B72E78-482A-4CFF-A501-A9B7562C46F1}" type="slidenum">
              <a:rPr lang="en-GB" smtClean="0"/>
              <a:t>‹#›</a:t>
            </a:fld>
            <a:endParaRPr lang="en-GB"/>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8F648D9-6CAA-42B1-820A-41C16D0BC2EC}" type="datetimeFigureOut">
              <a:rPr lang="en-GB" smtClean="0"/>
              <a:t>09/02/2015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6B72E78-482A-4CFF-A501-A9B7562C46F1}" type="slidenum">
              <a:rPr lang="en-GB" smtClean="0"/>
              <a:t>‹#›</a:t>
            </a:fld>
            <a:endParaRPr lang="en-GB"/>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8F648D9-6CAA-42B1-820A-41C16D0BC2EC}" type="datetimeFigureOut">
              <a:rPr lang="en-GB" smtClean="0"/>
              <a:t>09/02/2015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B72E78-482A-4CFF-A501-A9B7562C46F1}"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28F648D9-6CAA-42B1-820A-41C16D0BC2EC}" type="datetimeFigureOut">
              <a:rPr lang="en-GB" smtClean="0"/>
              <a:t>09/02/2015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B72E78-482A-4CFF-A501-A9B7562C46F1}" type="slidenum">
              <a:rPr lang="en-GB" smtClean="0"/>
              <a:t>‹#›</a:t>
            </a:fld>
            <a:endParaRPr lang="en-GB"/>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28F648D9-6CAA-42B1-820A-41C16D0BC2EC}" type="datetimeFigureOut">
              <a:rPr lang="en-GB" smtClean="0"/>
              <a:t>09/02/2015</a:t>
            </a:fld>
            <a:endParaRPr lang="en-GB"/>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en-GB"/>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56B72E78-482A-4CFF-A501-A9B7562C46F1}" type="slidenum">
              <a:rPr lang="en-GB" smtClean="0"/>
              <a:t>‹#›</a:t>
            </a:fld>
            <a:endParaRPr lang="en-GB"/>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www.thinkuknow.co.uk/" TargetMode="External"/><Relationship Id="rId7" Type="http://schemas.openxmlformats.org/officeDocument/2006/relationships/hyperlink" Target="http://www.nspcc.org.uk/" TargetMode="External"/><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hyperlink" Target="http://www.bbc.co.uk/cbbc/topics/stay-safe" TargetMode="External"/><Relationship Id="rId5" Type="http://schemas.openxmlformats.org/officeDocument/2006/relationships/hyperlink" Target="http://www.kidsmart.org.uk/" TargetMode="External"/><Relationship Id="rId4" Type="http://schemas.openxmlformats.org/officeDocument/2006/relationships/hyperlink" Target="http://www.saferinternet.org.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a:bodyPr>
          <a:lstStyle/>
          <a:p>
            <a:r>
              <a:rPr lang="en-GB" sz="7200" dirty="0" smtClean="0"/>
              <a:t>Internet safety</a:t>
            </a:r>
            <a:endParaRPr lang="en-GB" sz="7200" dirty="0"/>
          </a:p>
        </p:txBody>
      </p:sp>
      <p:sp>
        <p:nvSpPr>
          <p:cNvPr id="5" name="Subtitle 4"/>
          <p:cNvSpPr>
            <a:spLocks noGrp="1"/>
          </p:cNvSpPr>
          <p:nvPr>
            <p:ph type="subTitle" idx="1"/>
          </p:nvPr>
        </p:nvSpPr>
        <p:spPr/>
        <p:txBody>
          <a:bodyPr>
            <a:normAutofit fontScale="92500" lnSpcReduction="10000"/>
          </a:bodyPr>
          <a:lstStyle/>
          <a:p>
            <a:r>
              <a:rPr lang="en-GB" sz="4800" dirty="0" smtClean="0"/>
              <a:t>Information for parents</a:t>
            </a:r>
          </a:p>
          <a:p>
            <a:r>
              <a:rPr lang="en-GB" sz="4800" dirty="0" smtClean="0"/>
              <a:t>February 2015</a:t>
            </a:r>
            <a:endParaRPr lang="en-GB" sz="4800"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7584" y="5443620"/>
            <a:ext cx="1584176" cy="1394031"/>
          </a:xfrm>
          <a:prstGeom prst="rect">
            <a:avLst/>
          </a:prstGeom>
        </p:spPr>
      </p:pic>
    </p:spTree>
    <p:extLst>
      <p:ext uri="{BB962C8B-B14F-4D97-AF65-F5344CB8AC3E}">
        <p14:creationId xmlns:p14="http://schemas.microsoft.com/office/powerpoint/2010/main" val="25572028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7584" y="5443620"/>
            <a:ext cx="1584176" cy="1394031"/>
          </a:xfrm>
          <a:prstGeom prst="rect">
            <a:avLst/>
          </a:prstGeom>
        </p:spPr>
      </p:pic>
      <p:sp>
        <p:nvSpPr>
          <p:cNvPr id="2" name="TextBox 1"/>
          <p:cNvSpPr txBox="1"/>
          <p:nvPr/>
        </p:nvSpPr>
        <p:spPr>
          <a:xfrm>
            <a:off x="229816" y="260648"/>
            <a:ext cx="8662664" cy="707886"/>
          </a:xfrm>
          <a:prstGeom prst="rect">
            <a:avLst/>
          </a:prstGeom>
          <a:noFill/>
        </p:spPr>
        <p:txBody>
          <a:bodyPr wrap="square" rtlCol="0">
            <a:spAutoFit/>
          </a:bodyPr>
          <a:lstStyle/>
          <a:p>
            <a:r>
              <a:rPr lang="en-GB" sz="4000" i="1" u="sng" dirty="0" smtClean="0"/>
              <a:t>A few questions about children on line</a:t>
            </a:r>
            <a:endParaRPr lang="en-GB" sz="4000" i="1" u="sng" dirty="0"/>
          </a:p>
        </p:txBody>
      </p:sp>
      <p:sp>
        <p:nvSpPr>
          <p:cNvPr id="3" name="TextBox 2"/>
          <p:cNvSpPr txBox="1"/>
          <p:nvPr/>
        </p:nvSpPr>
        <p:spPr>
          <a:xfrm>
            <a:off x="467544" y="1268760"/>
            <a:ext cx="7920880" cy="4708981"/>
          </a:xfrm>
          <a:prstGeom prst="rect">
            <a:avLst/>
          </a:prstGeom>
          <a:noFill/>
        </p:spPr>
        <p:txBody>
          <a:bodyPr wrap="square" rtlCol="0">
            <a:spAutoFit/>
          </a:bodyPr>
          <a:lstStyle/>
          <a:p>
            <a:r>
              <a:rPr lang="en-GB" sz="2400" dirty="0" smtClean="0"/>
              <a:t>How many 5-7 </a:t>
            </a:r>
            <a:r>
              <a:rPr lang="en-GB" sz="2400" dirty="0" err="1" smtClean="0"/>
              <a:t>yr</a:t>
            </a:r>
            <a:r>
              <a:rPr lang="en-GB" sz="2400" dirty="0" smtClean="0"/>
              <a:t> olds have access to the internet?</a:t>
            </a:r>
            <a:endParaRPr lang="en-GB" sz="2400" dirty="0"/>
          </a:p>
          <a:p>
            <a:r>
              <a:rPr lang="en-GB" sz="2400" dirty="0" smtClean="0"/>
              <a:t>			82%</a:t>
            </a:r>
          </a:p>
          <a:p>
            <a:r>
              <a:rPr lang="en-GB" sz="2400" dirty="0" smtClean="0"/>
              <a:t>How many 8-11 </a:t>
            </a:r>
            <a:r>
              <a:rPr lang="en-GB" sz="2400" dirty="0" err="1" smtClean="0"/>
              <a:t>yr</a:t>
            </a:r>
            <a:r>
              <a:rPr lang="en-GB" sz="2400" dirty="0" smtClean="0"/>
              <a:t> olds play computer games daily?</a:t>
            </a:r>
            <a:endParaRPr lang="en-GB" sz="2400" dirty="0"/>
          </a:p>
          <a:p>
            <a:r>
              <a:rPr lang="en-GB" sz="2400" dirty="0" smtClean="0"/>
              <a:t>			58%</a:t>
            </a:r>
          </a:p>
          <a:p>
            <a:r>
              <a:rPr lang="en-GB" sz="2400" dirty="0" smtClean="0"/>
              <a:t>How many 12-15 </a:t>
            </a:r>
            <a:r>
              <a:rPr lang="en-GB" sz="2400" dirty="0" err="1" smtClean="0"/>
              <a:t>yr</a:t>
            </a:r>
            <a:r>
              <a:rPr lang="en-GB" sz="2400" dirty="0" smtClean="0"/>
              <a:t> olds have a smart phone?</a:t>
            </a:r>
            <a:endParaRPr lang="en-GB" sz="2400" dirty="0"/>
          </a:p>
          <a:p>
            <a:r>
              <a:rPr lang="en-GB" sz="2400" dirty="0" smtClean="0"/>
              <a:t>			62%</a:t>
            </a:r>
          </a:p>
          <a:p>
            <a:r>
              <a:rPr lang="en-GB" sz="2400" dirty="0" smtClean="0"/>
              <a:t>How many 12-15 </a:t>
            </a:r>
            <a:r>
              <a:rPr lang="en-GB" sz="2400" dirty="0" err="1" smtClean="0"/>
              <a:t>yr</a:t>
            </a:r>
            <a:r>
              <a:rPr lang="en-GB" sz="2400" dirty="0" smtClean="0"/>
              <a:t> olds have a social network profile?</a:t>
            </a:r>
          </a:p>
          <a:p>
            <a:r>
              <a:rPr lang="en-GB" sz="2400" dirty="0"/>
              <a:t>	</a:t>
            </a:r>
            <a:r>
              <a:rPr lang="en-GB" sz="2400" dirty="0" smtClean="0"/>
              <a:t>		68%</a:t>
            </a:r>
          </a:p>
          <a:p>
            <a:r>
              <a:rPr lang="en-GB" sz="2400" dirty="0" smtClean="0"/>
              <a:t>Of children aged 8-15 with a social network profile, what percentage use Facebook?</a:t>
            </a:r>
            <a:endParaRPr lang="en-GB" sz="2400" dirty="0"/>
          </a:p>
          <a:p>
            <a:r>
              <a:rPr lang="en-GB" sz="2400" dirty="0" smtClean="0"/>
              <a:t>			98%</a:t>
            </a:r>
          </a:p>
          <a:p>
            <a:pPr marL="342900" indent="-342900">
              <a:buAutoNum type="arabicPeriod"/>
            </a:pPr>
            <a:endParaRPr lang="en-GB" dirty="0" smtClean="0"/>
          </a:p>
          <a:p>
            <a:endParaRPr lang="en-GB" dirty="0"/>
          </a:p>
        </p:txBody>
      </p:sp>
    </p:spTree>
    <p:extLst>
      <p:ext uri="{BB962C8B-B14F-4D97-AF65-F5344CB8AC3E}">
        <p14:creationId xmlns:p14="http://schemas.microsoft.com/office/powerpoint/2010/main" val="2782777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additive="base">
                                        <p:cTn id="14"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5"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p:cTn id="20"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1"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calcmode="lin" valueType="num">
                                      <p:cBhvr additive="base">
                                        <p:cTn id="27"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nodeType="click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 calcmode="lin" valueType="num">
                                      <p:cBhvr>
                                        <p:cTn id="33"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4"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5" dur="500"/>
                                        <p:tgtEl>
                                          <p:spTgt spid="3">
                                            <p:txEl>
                                              <p:pRg st="4" end="4"/>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2" presetClass="entr" presetSubtype="8" fill="hold" nodeType="clickEffect">
                                  <p:stCondLst>
                                    <p:cond delay="0"/>
                                  </p:stCondLst>
                                  <p:childTnLst>
                                    <p:set>
                                      <p:cBhvr>
                                        <p:cTn id="39" dur="1" fill="hold">
                                          <p:stCondLst>
                                            <p:cond delay="0"/>
                                          </p:stCondLst>
                                        </p:cTn>
                                        <p:tgtEl>
                                          <p:spTgt spid="3">
                                            <p:txEl>
                                              <p:pRg st="5" end="5"/>
                                            </p:txEl>
                                          </p:spTgt>
                                        </p:tgtEl>
                                        <p:attrNameLst>
                                          <p:attrName>style.visibility</p:attrName>
                                        </p:attrNameLst>
                                      </p:cBhvr>
                                      <p:to>
                                        <p:strVal val="visible"/>
                                      </p:to>
                                    </p:set>
                                    <p:anim calcmode="lin" valueType="num">
                                      <p:cBhvr additive="base">
                                        <p:cTn id="40" dur="500" fill="hold"/>
                                        <p:tgtEl>
                                          <p:spTgt spid="3">
                                            <p:txEl>
                                              <p:pRg st="5" end="5"/>
                                            </p:txEl>
                                          </p:spTgt>
                                        </p:tgtEl>
                                        <p:attrNameLst>
                                          <p:attrName>ppt_x</p:attrName>
                                        </p:attrNameLst>
                                      </p:cBhvr>
                                      <p:tavLst>
                                        <p:tav tm="0">
                                          <p:val>
                                            <p:strVal val="0-#ppt_w/2"/>
                                          </p:val>
                                        </p:tav>
                                        <p:tav tm="100000">
                                          <p:val>
                                            <p:strVal val="#ppt_x"/>
                                          </p:val>
                                        </p:tav>
                                      </p:tavLst>
                                    </p:anim>
                                    <p:anim calcmode="lin" valueType="num">
                                      <p:cBhvr additive="base">
                                        <p:cTn id="41" dur="500" fill="hold"/>
                                        <p:tgtEl>
                                          <p:spTgt spid="3">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53" presetClass="entr" presetSubtype="16" fill="hold" nodeType="clickEffect">
                                  <p:stCondLst>
                                    <p:cond delay="0"/>
                                  </p:stCondLst>
                                  <p:childTnLst>
                                    <p:set>
                                      <p:cBhvr>
                                        <p:cTn id="45" dur="1" fill="hold">
                                          <p:stCondLst>
                                            <p:cond delay="0"/>
                                          </p:stCondLst>
                                        </p:cTn>
                                        <p:tgtEl>
                                          <p:spTgt spid="3">
                                            <p:txEl>
                                              <p:pRg st="6" end="6"/>
                                            </p:txEl>
                                          </p:spTgt>
                                        </p:tgtEl>
                                        <p:attrNameLst>
                                          <p:attrName>style.visibility</p:attrName>
                                        </p:attrNameLst>
                                      </p:cBhvr>
                                      <p:to>
                                        <p:strVal val="visible"/>
                                      </p:to>
                                    </p:set>
                                    <p:anim calcmode="lin" valueType="num">
                                      <p:cBhvr>
                                        <p:cTn id="46"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7"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48" dur="500"/>
                                        <p:tgtEl>
                                          <p:spTgt spid="3">
                                            <p:txEl>
                                              <p:pRg st="6" end="6"/>
                                            </p:txEl>
                                          </p:spTgt>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nodeType="clickEffect">
                                  <p:stCondLst>
                                    <p:cond delay="0"/>
                                  </p:stCondLst>
                                  <p:childTnLst>
                                    <p:set>
                                      <p:cBhvr>
                                        <p:cTn id="52" dur="1" fill="hold">
                                          <p:stCondLst>
                                            <p:cond delay="0"/>
                                          </p:stCondLst>
                                        </p:cTn>
                                        <p:tgtEl>
                                          <p:spTgt spid="3">
                                            <p:txEl>
                                              <p:pRg st="7" end="7"/>
                                            </p:txEl>
                                          </p:spTgt>
                                        </p:tgtEl>
                                        <p:attrNameLst>
                                          <p:attrName>style.visibility</p:attrName>
                                        </p:attrNameLst>
                                      </p:cBhvr>
                                      <p:to>
                                        <p:strVal val="visible"/>
                                      </p:to>
                                    </p:set>
                                    <p:anim calcmode="lin" valueType="num">
                                      <p:cBhvr additive="base">
                                        <p:cTn id="53" dur="500" fill="hold"/>
                                        <p:tgtEl>
                                          <p:spTgt spid="3">
                                            <p:txEl>
                                              <p:pRg st="7" end="7"/>
                                            </p:txEl>
                                          </p:spTgt>
                                        </p:tgtEl>
                                        <p:attrNameLst>
                                          <p:attrName>ppt_x</p:attrName>
                                        </p:attrNameLst>
                                      </p:cBhvr>
                                      <p:tavLst>
                                        <p:tav tm="0">
                                          <p:val>
                                            <p:strVal val="0-#ppt_w/2"/>
                                          </p:val>
                                        </p:tav>
                                        <p:tav tm="100000">
                                          <p:val>
                                            <p:strVal val="#ppt_x"/>
                                          </p:val>
                                        </p:tav>
                                      </p:tavLst>
                                    </p:anim>
                                    <p:anim calcmode="lin" valueType="num">
                                      <p:cBhvr additive="base">
                                        <p:cTn id="54" dur="500" fill="hold"/>
                                        <p:tgtEl>
                                          <p:spTgt spid="3">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53" presetClass="entr" presetSubtype="16" fill="hold" nodeType="clickEffect">
                                  <p:stCondLst>
                                    <p:cond delay="0"/>
                                  </p:stCondLst>
                                  <p:childTnLst>
                                    <p:set>
                                      <p:cBhvr>
                                        <p:cTn id="58" dur="1" fill="hold">
                                          <p:stCondLst>
                                            <p:cond delay="0"/>
                                          </p:stCondLst>
                                        </p:cTn>
                                        <p:tgtEl>
                                          <p:spTgt spid="3">
                                            <p:txEl>
                                              <p:pRg st="8" end="8"/>
                                            </p:txEl>
                                          </p:spTgt>
                                        </p:tgtEl>
                                        <p:attrNameLst>
                                          <p:attrName>style.visibility</p:attrName>
                                        </p:attrNameLst>
                                      </p:cBhvr>
                                      <p:to>
                                        <p:strVal val="visible"/>
                                      </p:to>
                                    </p:set>
                                    <p:anim calcmode="lin" valueType="num">
                                      <p:cBhvr>
                                        <p:cTn id="59" dur="500" fill="hold"/>
                                        <p:tgtEl>
                                          <p:spTgt spid="3">
                                            <p:txEl>
                                              <p:pRg st="8" end="8"/>
                                            </p:txEl>
                                          </p:spTgt>
                                        </p:tgtEl>
                                        <p:attrNameLst>
                                          <p:attrName>ppt_w</p:attrName>
                                        </p:attrNameLst>
                                      </p:cBhvr>
                                      <p:tavLst>
                                        <p:tav tm="0">
                                          <p:val>
                                            <p:fltVal val="0"/>
                                          </p:val>
                                        </p:tav>
                                        <p:tav tm="100000">
                                          <p:val>
                                            <p:strVal val="#ppt_w"/>
                                          </p:val>
                                        </p:tav>
                                      </p:tavLst>
                                    </p:anim>
                                    <p:anim calcmode="lin" valueType="num">
                                      <p:cBhvr>
                                        <p:cTn id="60" dur="500" fill="hold"/>
                                        <p:tgtEl>
                                          <p:spTgt spid="3">
                                            <p:txEl>
                                              <p:pRg st="8" end="8"/>
                                            </p:txEl>
                                          </p:spTgt>
                                        </p:tgtEl>
                                        <p:attrNameLst>
                                          <p:attrName>ppt_h</p:attrName>
                                        </p:attrNameLst>
                                      </p:cBhvr>
                                      <p:tavLst>
                                        <p:tav tm="0">
                                          <p:val>
                                            <p:fltVal val="0"/>
                                          </p:val>
                                        </p:tav>
                                        <p:tav tm="100000">
                                          <p:val>
                                            <p:strVal val="#ppt_h"/>
                                          </p:val>
                                        </p:tav>
                                      </p:tavLst>
                                    </p:anim>
                                    <p:animEffect transition="in" filter="fade">
                                      <p:cBhvr>
                                        <p:cTn id="61" dur="500"/>
                                        <p:tgtEl>
                                          <p:spTgt spid="3">
                                            <p:txEl>
                                              <p:pRg st="8" end="8"/>
                                            </p:txEl>
                                          </p:spTgt>
                                        </p:tgtEl>
                                      </p:cBhvr>
                                    </p:animEffect>
                                  </p:childTnLst>
                                </p:cTn>
                              </p:par>
                            </p:childTnLst>
                          </p:cTn>
                        </p:par>
                      </p:childTnLst>
                    </p:cTn>
                  </p:par>
                  <p:par>
                    <p:cTn id="62" fill="hold">
                      <p:stCondLst>
                        <p:cond delay="indefinite"/>
                      </p:stCondLst>
                      <p:childTnLst>
                        <p:par>
                          <p:cTn id="63" fill="hold">
                            <p:stCondLst>
                              <p:cond delay="0"/>
                            </p:stCondLst>
                            <p:childTnLst>
                              <p:par>
                                <p:cTn id="64" presetID="2" presetClass="entr" presetSubtype="4" fill="hold" nodeType="clickEffect">
                                  <p:stCondLst>
                                    <p:cond delay="0"/>
                                  </p:stCondLst>
                                  <p:childTnLst>
                                    <p:set>
                                      <p:cBhvr>
                                        <p:cTn id="65" dur="1" fill="hold">
                                          <p:stCondLst>
                                            <p:cond delay="0"/>
                                          </p:stCondLst>
                                        </p:cTn>
                                        <p:tgtEl>
                                          <p:spTgt spid="3">
                                            <p:txEl>
                                              <p:pRg st="9" end="9"/>
                                            </p:txEl>
                                          </p:spTgt>
                                        </p:tgtEl>
                                        <p:attrNameLst>
                                          <p:attrName>style.visibility</p:attrName>
                                        </p:attrNameLst>
                                      </p:cBhvr>
                                      <p:to>
                                        <p:strVal val="visible"/>
                                      </p:to>
                                    </p:set>
                                    <p:anim calcmode="lin" valueType="num">
                                      <p:cBhvr additive="base">
                                        <p:cTn id="66"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67"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7584" y="5443620"/>
            <a:ext cx="1584176" cy="1394031"/>
          </a:xfrm>
          <a:prstGeom prst="rect">
            <a:avLst/>
          </a:prstGeom>
        </p:spPr>
      </p:pic>
      <p:sp>
        <p:nvSpPr>
          <p:cNvPr id="2" name="TextBox 1"/>
          <p:cNvSpPr txBox="1"/>
          <p:nvPr/>
        </p:nvSpPr>
        <p:spPr>
          <a:xfrm>
            <a:off x="251520" y="260648"/>
            <a:ext cx="8568952" cy="5262979"/>
          </a:xfrm>
          <a:prstGeom prst="rect">
            <a:avLst/>
          </a:prstGeom>
          <a:noFill/>
        </p:spPr>
        <p:txBody>
          <a:bodyPr wrap="square" rtlCol="0">
            <a:spAutoFit/>
          </a:bodyPr>
          <a:lstStyle/>
          <a:p>
            <a:r>
              <a:rPr lang="en-GB" sz="2400" dirty="0" smtClean="0"/>
              <a:t>There is a gender difference regarding what children are liable to do online.</a:t>
            </a:r>
            <a:endParaRPr lang="en-GB" sz="2400" dirty="0"/>
          </a:p>
          <a:p>
            <a:endParaRPr lang="en-GB" sz="2400" dirty="0" smtClean="0"/>
          </a:p>
          <a:p>
            <a:r>
              <a:rPr lang="en-GB" sz="2400" dirty="0" smtClean="0"/>
              <a:t>Boys are more likely to:-</a:t>
            </a:r>
          </a:p>
          <a:p>
            <a:r>
              <a:rPr lang="en-GB" sz="2400" dirty="0" smtClean="0"/>
              <a:t>-access offensive or violent content or to search for pornographic websites.</a:t>
            </a:r>
          </a:p>
          <a:p>
            <a:r>
              <a:rPr lang="en-GB" sz="2400" dirty="0" smtClean="0"/>
              <a:t>-meet someone off line who they have met online</a:t>
            </a:r>
          </a:p>
          <a:p>
            <a:r>
              <a:rPr lang="en-GB" sz="2400" dirty="0" smtClean="0"/>
              <a:t>-give out personal information</a:t>
            </a:r>
          </a:p>
          <a:p>
            <a:endParaRPr lang="en-GB" sz="2400" dirty="0"/>
          </a:p>
          <a:p>
            <a:r>
              <a:rPr lang="en-GB" sz="2400" dirty="0" smtClean="0"/>
              <a:t>Girls are more likely to:-</a:t>
            </a:r>
          </a:p>
          <a:p>
            <a:r>
              <a:rPr lang="en-GB" sz="2400" dirty="0" smtClean="0"/>
              <a:t>-be upset by offensive/violent or pornographic images</a:t>
            </a:r>
          </a:p>
          <a:p>
            <a:r>
              <a:rPr lang="en-GB" sz="2400" dirty="0" smtClean="0"/>
              <a:t>-chat online with strangers</a:t>
            </a:r>
          </a:p>
          <a:p>
            <a:r>
              <a:rPr lang="en-GB" sz="2400" dirty="0" smtClean="0"/>
              <a:t>-receive unwanted sexual comments</a:t>
            </a:r>
          </a:p>
          <a:p>
            <a:r>
              <a:rPr lang="en-GB" sz="2400" dirty="0" smtClean="0"/>
              <a:t>-be asked for personal information</a:t>
            </a:r>
            <a:endParaRPr lang="en-GB" sz="2400" dirty="0"/>
          </a:p>
        </p:txBody>
      </p:sp>
    </p:spTree>
    <p:extLst>
      <p:ext uri="{BB962C8B-B14F-4D97-AF65-F5344CB8AC3E}">
        <p14:creationId xmlns:p14="http://schemas.microsoft.com/office/powerpoint/2010/main" val="189939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 calcmode="lin" valueType="num">
                                      <p:cBhvr>
                                        <p:cTn id="7" dur="500" fill="hold"/>
                                        <p:tgtEl>
                                          <p:spTgt spid="2">
                                            <p:txEl>
                                              <p:pRg st="2" end="2"/>
                                            </p:txEl>
                                          </p:spTgt>
                                        </p:tgtEl>
                                        <p:attrNameLst>
                                          <p:attrName>ppt_w</p:attrName>
                                        </p:attrNameLst>
                                      </p:cBhvr>
                                      <p:tavLst>
                                        <p:tav tm="0">
                                          <p:val>
                                            <p:fltVal val="0"/>
                                          </p:val>
                                        </p:tav>
                                        <p:tav tm="100000">
                                          <p:val>
                                            <p:strVal val="#ppt_w"/>
                                          </p:val>
                                        </p:tav>
                                      </p:tavLst>
                                    </p:anim>
                                    <p:anim calcmode="lin" valueType="num">
                                      <p:cBhvr>
                                        <p:cTn id="8" dur="5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9" dur="500"/>
                                        <p:tgtEl>
                                          <p:spTgt spid="2">
                                            <p:txEl>
                                              <p:pRg st="2" end="2"/>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nodeType="clickEffect">
                                  <p:stCondLst>
                                    <p:cond delay="0"/>
                                  </p:stCondLst>
                                  <p:childTnLst>
                                    <p:set>
                                      <p:cBhvr>
                                        <p:cTn id="13" dur="1" fill="hold">
                                          <p:stCondLst>
                                            <p:cond delay="0"/>
                                          </p:stCondLst>
                                        </p:cTn>
                                        <p:tgtEl>
                                          <p:spTgt spid="2">
                                            <p:txEl>
                                              <p:pRg st="3" end="3"/>
                                            </p:txEl>
                                          </p:spTgt>
                                        </p:tgtEl>
                                        <p:attrNameLst>
                                          <p:attrName>style.visibility</p:attrName>
                                        </p:attrNameLst>
                                      </p:cBhvr>
                                      <p:to>
                                        <p:strVal val="visible"/>
                                      </p:to>
                                    </p:set>
                                    <p:anim calcmode="lin" valueType="num">
                                      <p:cBhvr additive="base">
                                        <p:cTn id="14" dur="500" fill="hold"/>
                                        <p:tgtEl>
                                          <p:spTgt spid="2">
                                            <p:txEl>
                                              <p:pRg st="3" end="3"/>
                                            </p:txEl>
                                          </p:spTgt>
                                        </p:tgtEl>
                                        <p:attrNameLst>
                                          <p:attrName>ppt_x</p:attrName>
                                        </p:attrNameLst>
                                      </p:cBhvr>
                                      <p:tavLst>
                                        <p:tav tm="0">
                                          <p:val>
                                            <p:strVal val="0-#ppt_w/2"/>
                                          </p:val>
                                        </p:tav>
                                        <p:tav tm="100000">
                                          <p:val>
                                            <p:strVal val="#ppt_x"/>
                                          </p:val>
                                        </p:tav>
                                      </p:tavLst>
                                    </p:anim>
                                    <p:anim calcmode="lin" valueType="num">
                                      <p:cBhvr additive="base">
                                        <p:cTn id="15" dur="5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8" fill="hold" nodeType="clickEffect">
                                  <p:stCondLst>
                                    <p:cond delay="0"/>
                                  </p:stCondLst>
                                  <p:childTnLst>
                                    <p:set>
                                      <p:cBhvr>
                                        <p:cTn id="19" dur="1" fill="hold">
                                          <p:stCondLst>
                                            <p:cond delay="0"/>
                                          </p:stCondLst>
                                        </p:cTn>
                                        <p:tgtEl>
                                          <p:spTgt spid="2">
                                            <p:txEl>
                                              <p:pRg st="4" end="4"/>
                                            </p:txEl>
                                          </p:spTgt>
                                        </p:tgtEl>
                                        <p:attrNameLst>
                                          <p:attrName>style.visibility</p:attrName>
                                        </p:attrNameLst>
                                      </p:cBhvr>
                                      <p:to>
                                        <p:strVal val="visible"/>
                                      </p:to>
                                    </p:set>
                                    <p:anim calcmode="lin" valueType="num">
                                      <p:cBhvr additive="base">
                                        <p:cTn id="20" dur="500" fill="hold"/>
                                        <p:tgtEl>
                                          <p:spTgt spid="2">
                                            <p:txEl>
                                              <p:pRg st="4" end="4"/>
                                            </p:txEl>
                                          </p:spTgt>
                                        </p:tgtEl>
                                        <p:attrNameLst>
                                          <p:attrName>ppt_x</p:attrName>
                                        </p:attrNameLst>
                                      </p:cBhvr>
                                      <p:tavLst>
                                        <p:tav tm="0">
                                          <p:val>
                                            <p:strVal val="0-#ppt_w/2"/>
                                          </p:val>
                                        </p:tav>
                                        <p:tav tm="100000">
                                          <p:val>
                                            <p:strVal val="#ppt_x"/>
                                          </p:val>
                                        </p:tav>
                                      </p:tavLst>
                                    </p:anim>
                                    <p:anim calcmode="lin" valueType="num">
                                      <p:cBhvr additive="base">
                                        <p:cTn id="21" dur="500" fill="hold"/>
                                        <p:tgtEl>
                                          <p:spTgt spid="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8" fill="hold" nodeType="clickEffect">
                                  <p:stCondLst>
                                    <p:cond delay="0"/>
                                  </p:stCondLst>
                                  <p:childTnLst>
                                    <p:set>
                                      <p:cBhvr>
                                        <p:cTn id="25" dur="1" fill="hold">
                                          <p:stCondLst>
                                            <p:cond delay="0"/>
                                          </p:stCondLst>
                                        </p:cTn>
                                        <p:tgtEl>
                                          <p:spTgt spid="2">
                                            <p:txEl>
                                              <p:pRg st="5" end="5"/>
                                            </p:txEl>
                                          </p:spTgt>
                                        </p:tgtEl>
                                        <p:attrNameLst>
                                          <p:attrName>style.visibility</p:attrName>
                                        </p:attrNameLst>
                                      </p:cBhvr>
                                      <p:to>
                                        <p:strVal val="visible"/>
                                      </p:to>
                                    </p:set>
                                    <p:anim calcmode="lin" valueType="num">
                                      <p:cBhvr additive="base">
                                        <p:cTn id="26" dur="500" fill="hold"/>
                                        <p:tgtEl>
                                          <p:spTgt spid="2">
                                            <p:txEl>
                                              <p:pRg st="5" end="5"/>
                                            </p:txEl>
                                          </p:spTgt>
                                        </p:tgtEl>
                                        <p:attrNameLst>
                                          <p:attrName>ppt_x</p:attrName>
                                        </p:attrNameLst>
                                      </p:cBhvr>
                                      <p:tavLst>
                                        <p:tav tm="0">
                                          <p:val>
                                            <p:strVal val="0-#ppt_w/2"/>
                                          </p:val>
                                        </p:tav>
                                        <p:tav tm="100000">
                                          <p:val>
                                            <p:strVal val="#ppt_x"/>
                                          </p:val>
                                        </p:tav>
                                      </p:tavLst>
                                    </p:anim>
                                    <p:anim calcmode="lin" valueType="num">
                                      <p:cBhvr additive="base">
                                        <p:cTn id="27" dur="500" fill="hold"/>
                                        <p:tgtEl>
                                          <p:spTgt spid="2">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53" presetClass="entr" presetSubtype="16" fill="hold" nodeType="clickEffect">
                                  <p:stCondLst>
                                    <p:cond delay="0"/>
                                  </p:stCondLst>
                                  <p:childTnLst>
                                    <p:set>
                                      <p:cBhvr>
                                        <p:cTn id="31" dur="1" fill="hold">
                                          <p:stCondLst>
                                            <p:cond delay="0"/>
                                          </p:stCondLst>
                                        </p:cTn>
                                        <p:tgtEl>
                                          <p:spTgt spid="2">
                                            <p:txEl>
                                              <p:pRg st="7" end="7"/>
                                            </p:txEl>
                                          </p:spTgt>
                                        </p:tgtEl>
                                        <p:attrNameLst>
                                          <p:attrName>style.visibility</p:attrName>
                                        </p:attrNameLst>
                                      </p:cBhvr>
                                      <p:to>
                                        <p:strVal val="visible"/>
                                      </p:to>
                                    </p:set>
                                    <p:anim calcmode="lin" valueType="num">
                                      <p:cBhvr>
                                        <p:cTn id="32" dur="500" fill="hold"/>
                                        <p:tgtEl>
                                          <p:spTgt spid="2">
                                            <p:txEl>
                                              <p:pRg st="7" end="7"/>
                                            </p:txEl>
                                          </p:spTgt>
                                        </p:tgtEl>
                                        <p:attrNameLst>
                                          <p:attrName>ppt_w</p:attrName>
                                        </p:attrNameLst>
                                      </p:cBhvr>
                                      <p:tavLst>
                                        <p:tav tm="0">
                                          <p:val>
                                            <p:fltVal val="0"/>
                                          </p:val>
                                        </p:tav>
                                        <p:tav tm="100000">
                                          <p:val>
                                            <p:strVal val="#ppt_w"/>
                                          </p:val>
                                        </p:tav>
                                      </p:tavLst>
                                    </p:anim>
                                    <p:anim calcmode="lin" valueType="num">
                                      <p:cBhvr>
                                        <p:cTn id="33" dur="500" fill="hold"/>
                                        <p:tgtEl>
                                          <p:spTgt spid="2">
                                            <p:txEl>
                                              <p:pRg st="7" end="7"/>
                                            </p:txEl>
                                          </p:spTgt>
                                        </p:tgtEl>
                                        <p:attrNameLst>
                                          <p:attrName>ppt_h</p:attrName>
                                        </p:attrNameLst>
                                      </p:cBhvr>
                                      <p:tavLst>
                                        <p:tav tm="0">
                                          <p:val>
                                            <p:fltVal val="0"/>
                                          </p:val>
                                        </p:tav>
                                        <p:tav tm="100000">
                                          <p:val>
                                            <p:strVal val="#ppt_h"/>
                                          </p:val>
                                        </p:tav>
                                      </p:tavLst>
                                    </p:anim>
                                    <p:animEffect transition="in" filter="fade">
                                      <p:cBhvr>
                                        <p:cTn id="34" dur="500"/>
                                        <p:tgtEl>
                                          <p:spTgt spid="2">
                                            <p:txEl>
                                              <p:pRg st="7" end="7"/>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nodeType="clickEffect">
                                  <p:stCondLst>
                                    <p:cond delay="0"/>
                                  </p:stCondLst>
                                  <p:childTnLst>
                                    <p:set>
                                      <p:cBhvr>
                                        <p:cTn id="38" dur="1" fill="hold">
                                          <p:stCondLst>
                                            <p:cond delay="0"/>
                                          </p:stCondLst>
                                        </p:cTn>
                                        <p:tgtEl>
                                          <p:spTgt spid="2">
                                            <p:txEl>
                                              <p:pRg st="8" end="8"/>
                                            </p:txEl>
                                          </p:spTgt>
                                        </p:tgtEl>
                                        <p:attrNameLst>
                                          <p:attrName>style.visibility</p:attrName>
                                        </p:attrNameLst>
                                      </p:cBhvr>
                                      <p:to>
                                        <p:strVal val="visible"/>
                                      </p:to>
                                    </p:set>
                                    <p:anim calcmode="lin" valueType="num">
                                      <p:cBhvr additive="base">
                                        <p:cTn id="39" dur="500" fill="hold"/>
                                        <p:tgtEl>
                                          <p:spTgt spid="2">
                                            <p:txEl>
                                              <p:pRg st="8" end="8"/>
                                            </p:tx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2">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8" fill="hold" nodeType="clickEffect">
                                  <p:stCondLst>
                                    <p:cond delay="0"/>
                                  </p:stCondLst>
                                  <p:childTnLst>
                                    <p:set>
                                      <p:cBhvr>
                                        <p:cTn id="44" dur="1" fill="hold">
                                          <p:stCondLst>
                                            <p:cond delay="0"/>
                                          </p:stCondLst>
                                        </p:cTn>
                                        <p:tgtEl>
                                          <p:spTgt spid="2">
                                            <p:txEl>
                                              <p:pRg st="9" end="9"/>
                                            </p:txEl>
                                          </p:spTgt>
                                        </p:tgtEl>
                                        <p:attrNameLst>
                                          <p:attrName>style.visibility</p:attrName>
                                        </p:attrNameLst>
                                      </p:cBhvr>
                                      <p:to>
                                        <p:strVal val="visible"/>
                                      </p:to>
                                    </p:set>
                                    <p:anim calcmode="lin" valueType="num">
                                      <p:cBhvr additive="base">
                                        <p:cTn id="45" dur="500" fill="hold"/>
                                        <p:tgtEl>
                                          <p:spTgt spid="2">
                                            <p:txEl>
                                              <p:pRg st="9" end="9"/>
                                            </p:txEl>
                                          </p:spTgt>
                                        </p:tgtEl>
                                        <p:attrNameLst>
                                          <p:attrName>ppt_x</p:attrName>
                                        </p:attrNameLst>
                                      </p:cBhvr>
                                      <p:tavLst>
                                        <p:tav tm="0">
                                          <p:val>
                                            <p:strVal val="0-#ppt_w/2"/>
                                          </p:val>
                                        </p:tav>
                                        <p:tav tm="100000">
                                          <p:val>
                                            <p:strVal val="#ppt_x"/>
                                          </p:val>
                                        </p:tav>
                                      </p:tavLst>
                                    </p:anim>
                                    <p:anim calcmode="lin" valueType="num">
                                      <p:cBhvr additive="base">
                                        <p:cTn id="46" dur="500" fill="hold"/>
                                        <p:tgtEl>
                                          <p:spTgt spid="2">
                                            <p:txEl>
                                              <p:pRg st="9" end="9"/>
                                            </p:txEl>
                                          </p:spTgt>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8" fill="hold" nodeType="clickEffect">
                                  <p:stCondLst>
                                    <p:cond delay="0"/>
                                  </p:stCondLst>
                                  <p:childTnLst>
                                    <p:set>
                                      <p:cBhvr>
                                        <p:cTn id="50" dur="1" fill="hold">
                                          <p:stCondLst>
                                            <p:cond delay="0"/>
                                          </p:stCondLst>
                                        </p:cTn>
                                        <p:tgtEl>
                                          <p:spTgt spid="2">
                                            <p:txEl>
                                              <p:pRg st="10" end="10"/>
                                            </p:txEl>
                                          </p:spTgt>
                                        </p:tgtEl>
                                        <p:attrNameLst>
                                          <p:attrName>style.visibility</p:attrName>
                                        </p:attrNameLst>
                                      </p:cBhvr>
                                      <p:to>
                                        <p:strVal val="visible"/>
                                      </p:to>
                                    </p:set>
                                    <p:anim calcmode="lin" valueType="num">
                                      <p:cBhvr additive="base">
                                        <p:cTn id="51" dur="500" fill="hold"/>
                                        <p:tgtEl>
                                          <p:spTgt spid="2">
                                            <p:txEl>
                                              <p:pRg st="10" end="10"/>
                                            </p:txEl>
                                          </p:spTgt>
                                        </p:tgtEl>
                                        <p:attrNameLst>
                                          <p:attrName>ppt_x</p:attrName>
                                        </p:attrNameLst>
                                      </p:cBhvr>
                                      <p:tavLst>
                                        <p:tav tm="0">
                                          <p:val>
                                            <p:strVal val="0-#ppt_w/2"/>
                                          </p:val>
                                        </p:tav>
                                        <p:tav tm="100000">
                                          <p:val>
                                            <p:strVal val="#ppt_x"/>
                                          </p:val>
                                        </p:tav>
                                      </p:tavLst>
                                    </p:anim>
                                    <p:anim calcmode="lin" valueType="num">
                                      <p:cBhvr additive="base">
                                        <p:cTn id="52" dur="500" fill="hold"/>
                                        <p:tgtEl>
                                          <p:spTgt spid="2">
                                            <p:txEl>
                                              <p:pRg st="10" end="10"/>
                                            </p:txEl>
                                          </p:spTgt>
                                        </p:tgtEl>
                                        <p:attrNameLst>
                                          <p:attrName>ppt_y</p:attrName>
                                        </p:attrNameLst>
                                      </p:cBhvr>
                                      <p:tavLst>
                                        <p:tav tm="0">
                                          <p:val>
                                            <p:strVal val="#ppt_y"/>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8" fill="hold" nodeType="clickEffect">
                                  <p:stCondLst>
                                    <p:cond delay="0"/>
                                  </p:stCondLst>
                                  <p:childTnLst>
                                    <p:set>
                                      <p:cBhvr>
                                        <p:cTn id="56" dur="1" fill="hold">
                                          <p:stCondLst>
                                            <p:cond delay="0"/>
                                          </p:stCondLst>
                                        </p:cTn>
                                        <p:tgtEl>
                                          <p:spTgt spid="2">
                                            <p:txEl>
                                              <p:pRg st="11" end="11"/>
                                            </p:txEl>
                                          </p:spTgt>
                                        </p:tgtEl>
                                        <p:attrNameLst>
                                          <p:attrName>style.visibility</p:attrName>
                                        </p:attrNameLst>
                                      </p:cBhvr>
                                      <p:to>
                                        <p:strVal val="visible"/>
                                      </p:to>
                                    </p:set>
                                    <p:anim calcmode="lin" valueType="num">
                                      <p:cBhvr additive="base">
                                        <p:cTn id="57" dur="500" fill="hold"/>
                                        <p:tgtEl>
                                          <p:spTgt spid="2">
                                            <p:txEl>
                                              <p:pRg st="11" end="11"/>
                                            </p:txEl>
                                          </p:spTgt>
                                        </p:tgtEl>
                                        <p:attrNameLst>
                                          <p:attrName>ppt_x</p:attrName>
                                        </p:attrNameLst>
                                      </p:cBhvr>
                                      <p:tavLst>
                                        <p:tav tm="0">
                                          <p:val>
                                            <p:strVal val="0-#ppt_w/2"/>
                                          </p:val>
                                        </p:tav>
                                        <p:tav tm="100000">
                                          <p:val>
                                            <p:strVal val="#ppt_x"/>
                                          </p:val>
                                        </p:tav>
                                      </p:tavLst>
                                    </p:anim>
                                    <p:anim calcmode="lin" valueType="num">
                                      <p:cBhvr additive="base">
                                        <p:cTn id="58" dur="500" fill="hold"/>
                                        <p:tgtEl>
                                          <p:spTgt spid="2">
                                            <p:txEl>
                                              <p:pRg st="11" end="1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7584" y="5443620"/>
            <a:ext cx="1584176" cy="1394031"/>
          </a:xfrm>
          <a:prstGeom prst="rect">
            <a:avLst/>
          </a:prstGeom>
        </p:spPr>
      </p:pic>
      <p:sp>
        <p:nvSpPr>
          <p:cNvPr id="2" name="TextBox 1"/>
          <p:cNvSpPr txBox="1"/>
          <p:nvPr/>
        </p:nvSpPr>
        <p:spPr>
          <a:xfrm>
            <a:off x="539552" y="620688"/>
            <a:ext cx="7848872" cy="4524315"/>
          </a:xfrm>
          <a:prstGeom prst="rect">
            <a:avLst/>
          </a:prstGeom>
          <a:noFill/>
        </p:spPr>
        <p:txBody>
          <a:bodyPr wrap="square" rtlCol="0">
            <a:spAutoFit/>
          </a:bodyPr>
          <a:lstStyle/>
          <a:p>
            <a:r>
              <a:rPr lang="en-GB" sz="4800" dirty="0" smtClean="0"/>
              <a:t>Children with special needs and those  who are looked after or on the child in need/at risk register are more likely to  take part in risky behaviour online.</a:t>
            </a:r>
            <a:endParaRPr lang="en-GB" sz="4800" dirty="0"/>
          </a:p>
        </p:txBody>
      </p:sp>
    </p:spTree>
    <p:extLst>
      <p:ext uri="{BB962C8B-B14F-4D97-AF65-F5344CB8AC3E}">
        <p14:creationId xmlns:p14="http://schemas.microsoft.com/office/powerpoint/2010/main" val="25546059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7584" y="5443620"/>
            <a:ext cx="1584176" cy="1394031"/>
          </a:xfrm>
          <a:prstGeom prst="rect">
            <a:avLst/>
          </a:prstGeom>
        </p:spPr>
      </p:pic>
      <p:sp>
        <p:nvSpPr>
          <p:cNvPr id="2" name="TextBox 1"/>
          <p:cNvSpPr txBox="1"/>
          <p:nvPr/>
        </p:nvSpPr>
        <p:spPr>
          <a:xfrm>
            <a:off x="251520" y="260648"/>
            <a:ext cx="8568952" cy="4124206"/>
          </a:xfrm>
          <a:prstGeom prst="rect">
            <a:avLst/>
          </a:prstGeom>
          <a:noFill/>
        </p:spPr>
        <p:txBody>
          <a:bodyPr wrap="square" rtlCol="0">
            <a:spAutoFit/>
          </a:bodyPr>
          <a:lstStyle/>
          <a:p>
            <a:r>
              <a:rPr lang="en-GB" sz="2800" dirty="0" smtClean="0"/>
              <a:t>Online risk</a:t>
            </a:r>
          </a:p>
          <a:p>
            <a:endParaRPr lang="en-GB" dirty="0"/>
          </a:p>
          <a:p>
            <a:r>
              <a:rPr lang="en-GB" dirty="0" smtClean="0"/>
              <a:t>Life is risky!</a:t>
            </a:r>
          </a:p>
          <a:p>
            <a:r>
              <a:rPr lang="en-GB" dirty="0" smtClean="0"/>
              <a:t>Children need to encounter risk and this is an essential part of their development. Without taking risks, they cannot learn what an acceptable level of risk is.  It is connected to the desire to learn and explore. </a:t>
            </a:r>
          </a:p>
          <a:p>
            <a:endParaRPr lang="en-GB" dirty="0"/>
          </a:p>
          <a:p>
            <a:r>
              <a:rPr lang="en-GB" dirty="0" smtClean="0"/>
              <a:t>“Particularly in adolescence, risk taking  is not only a developmental imperative but also a lifestyle choice :it is driven by developments taking place in the brain and is an important part of identity construction. Taking risks is something children need to do to reach self actualisation … and most children get pleasure from risk taking”</a:t>
            </a:r>
          </a:p>
          <a:p>
            <a:r>
              <a:rPr lang="en-GB" dirty="0" smtClean="0"/>
              <a:t>(Byron review 2008)</a:t>
            </a:r>
          </a:p>
          <a:p>
            <a:endParaRPr lang="en-GB" dirty="0"/>
          </a:p>
          <a:p>
            <a:r>
              <a:rPr lang="en-GB" dirty="0" smtClean="0"/>
              <a:t>This applies equally to their online world</a:t>
            </a:r>
            <a:endParaRPr lang="en-GB" dirty="0"/>
          </a:p>
        </p:txBody>
      </p:sp>
    </p:spTree>
    <p:extLst>
      <p:ext uri="{BB962C8B-B14F-4D97-AF65-F5344CB8AC3E}">
        <p14:creationId xmlns:p14="http://schemas.microsoft.com/office/powerpoint/2010/main" val="280149084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7584" y="5443620"/>
            <a:ext cx="1584176" cy="1394031"/>
          </a:xfrm>
          <a:prstGeom prst="rect">
            <a:avLst/>
          </a:prstGeom>
        </p:spPr>
      </p:pic>
      <p:sp>
        <p:nvSpPr>
          <p:cNvPr id="2" name="TextBox 1"/>
          <p:cNvSpPr txBox="1"/>
          <p:nvPr/>
        </p:nvSpPr>
        <p:spPr>
          <a:xfrm>
            <a:off x="323528" y="548679"/>
            <a:ext cx="8352928" cy="3293209"/>
          </a:xfrm>
          <a:prstGeom prst="rect">
            <a:avLst/>
          </a:prstGeom>
          <a:noFill/>
        </p:spPr>
        <p:txBody>
          <a:bodyPr wrap="square" rtlCol="0">
            <a:spAutoFit/>
          </a:bodyPr>
          <a:lstStyle/>
          <a:p>
            <a:r>
              <a:rPr lang="en-GB" dirty="0" smtClean="0"/>
              <a:t>Children’s online  risks fall into three areas – </a:t>
            </a:r>
            <a:r>
              <a:rPr lang="en-GB" sz="2800" dirty="0" smtClean="0"/>
              <a:t>the 3 </a:t>
            </a:r>
            <a:r>
              <a:rPr lang="en-GB" sz="2800" dirty="0" err="1" smtClean="0"/>
              <a:t>cs</a:t>
            </a:r>
            <a:endParaRPr lang="en-GB" sz="2800" dirty="0" smtClean="0"/>
          </a:p>
          <a:p>
            <a:endParaRPr lang="en-GB" dirty="0"/>
          </a:p>
          <a:p>
            <a:r>
              <a:rPr lang="en-GB" sz="2400" dirty="0" smtClean="0">
                <a:solidFill>
                  <a:schemeClr val="bg1"/>
                </a:solidFill>
              </a:rPr>
              <a:t>Content</a:t>
            </a:r>
            <a:r>
              <a:rPr lang="en-GB" sz="2400" dirty="0" smtClean="0"/>
              <a:t> –</a:t>
            </a:r>
            <a:r>
              <a:rPr lang="en-GB" sz="2400" i="1" dirty="0" smtClean="0"/>
              <a:t>child as recipient</a:t>
            </a:r>
          </a:p>
          <a:p>
            <a:r>
              <a:rPr lang="en-GB" dirty="0" err="1" smtClean="0"/>
              <a:t>Eg</a:t>
            </a:r>
            <a:r>
              <a:rPr lang="en-GB" dirty="0" smtClean="0"/>
              <a:t> abusive images, hateful content, spam</a:t>
            </a:r>
          </a:p>
          <a:p>
            <a:endParaRPr lang="en-GB" dirty="0" smtClean="0"/>
          </a:p>
          <a:p>
            <a:r>
              <a:rPr lang="en-GB" sz="2400" dirty="0" smtClean="0">
                <a:solidFill>
                  <a:schemeClr val="bg1"/>
                </a:solidFill>
              </a:rPr>
              <a:t>Contact</a:t>
            </a:r>
            <a:r>
              <a:rPr lang="en-GB" sz="2400" dirty="0" smtClean="0"/>
              <a:t> – child as participant</a:t>
            </a:r>
          </a:p>
          <a:p>
            <a:r>
              <a:rPr lang="en-GB" dirty="0" err="1" smtClean="0"/>
              <a:t>Eg</a:t>
            </a:r>
            <a:r>
              <a:rPr lang="en-GB" dirty="0" smtClean="0"/>
              <a:t> being bullied or groomed</a:t>
            </a:r>
          </a:p>
          <a:p>
            <a:endParaRPr lang="en-GB" dirty="0" smtClean="0"/>
          </a:p>
          <a:p>
            <a:r>
              <a:rPr lang="en-GB" sz="2400" dirty="0" smtClean="0">
                <a:solidFill>
                  <a:schemeClr val="bg1"/>
                </a:solidFill>
              </a:rPr>
              <a:t>Conduct</a:t>
            </a:r>
            <a:r>
              <a:rPr lang="en-GB" sz="2400" dirty="0" smtClean="0"/>
              <a:t> – child as actor</a:t>
            </a:r>
          </a:p>
          <a:p>
            <a:r>
              <a:rPr lang="en-GB" dirty="0" err="1" smtClean="0"/>
              <a:t>Eg</a:t>
            </a:r>
            <a:r>
              <a:rPr lang="en-GB" dirty="0" smtClean="0"/>
              <a:t> uploading  inappropriate content, illegal down-loading, hacking</a:t>
            </a:r>
            <a:endParaRPr lang="en-GB" dirty="0"/>
          </a:p>
        </p:txBody>
      </p:sp>
    </p:spTree>
    <p:extLst>
      <p:ext uri="{BB962C8B-B14F-4D97-AF65-F5344CB8AC3E}">
        <p14:creationId xmlns:p14="http://schemas.microsoft.com/office/powerpoint/2010/main" val="1105463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 calcmode="lin" valueType="num">
                                      <p:cBhvr>
                                        <p:cTn id="7" dur="500" fill="hold"/>
                                        <p:tgtEl>
                                          <p:spTgt spid="2">
                                            <p:txEl>
                                              <p:pRg st="2" end="2"/>
                                            </p:txEl>
                                          </p:spTgt>
                                        </p:tgtEl>
                                        <p:attrNameLst>
                                          <p:attrName>ppt_w</p:attrName>
                                        </p:attrNameLst>
                                      </p:cBhvr>
                                      <p:tavLst>
                                        <p:tav tm="0">
                                          <p:val>
                                            <p:fltVal val="0"/>
                                          </p:val>
                                        </p:tav>
                                        <p:tav tm="100000">
                                          <p:val>
                                            <p:strVal val="#ppt_w"/>
                                          </p:val>
                                        </p:tav>
                                      </p:tavLst>
                                    </p:anim>
                                    <p:anim calcmode="lin" valueType="num">
                                      <p:cBhvr>
                                        <p:cTn id="8" dur="5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9" dur="500"/>
                                        <p:tgtEl>
                                          <p:spTgt spid="2">
                                            <p:txEl>
                                              <p:pRg st="2" end="2"/>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nodeType="clickEffect">
                                  <p:stCondLst>
                                    <p:cond delay="0"/>
                                  </p:stCondLst>
                                  <p:childTnLst>
                                    <p:set>
                                      <p:cBhvr>
                                        <p:cTn id="13" dur="1" fill="hold">
                                          <p:stCondLst>
                                            <p:cond delay="0"/>
                                          </p:stCondLst>
                                        </p:cTn>
                                        <p:tgtEl>
                                          <p:spTgt spid="2">
                                            <p:txEl>
                                              <p:pRg st="3" end="3"/>
                                            </p:txEl>
                                          </p:spTgt>
                                        </p:tgtEl>
                                        <p:attrNameLst>
                                          <p:attrName>style.visibility</p:attrName>
                                        </p:attrNameLst>
                                      </p:cBhvr>
                                      <p:to>
                                        <p:strVal val="visible"/>
                                      </p:to>
                                    </p:set>
                                    <p:anim calcmode="lin" valueType="num">
                                      <p:cBhvr additive="base">
                                        <p:cTn id="14" dur="500" fill="hold"/>
                                        <p:tgtEl>
                                          <p:spTgt spid="2">
                                            <p:txEl>
                                              <p:pRg st="3" end="3"/>
                                            </p:txEl>
                                          </p:spTgt>
                                        </p:tgtEl>
                                        <p:attrNameLst>
                                          <p:attrName>ppt_x</p:attrName>
                                        </p:attrNameLst>
                                      </p:cBhvr>
                                      <p:tavLst>
                                        <p:tav tm="0">
                                          <p:val>
                                            <p:strVal val="0-#ppt_w/2"/>
                                          </p:val>
                                        </p:tav>
                                        <p:tav tm="100000">
                                          <p:val>
                                            <p:strVal val="#ppt_x"/>
                                          </p:val>
                                        </p:tav>
                                      </p:tavLst>
                                    </p:anim>
                                    <p:anim calcmode="lin" valueType="num">
                                      <p:cBhvr additive="base">
                                        <p:cTn id="15" dur="5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2">
                                            <p:txEl>
                                              <p:pRg st="5" end="5"/>
                                            </p:txEl>
                                          </p:spTgt>
                                        </p:tgtEl>
                                        <p:attrNameLst>
                                          <p:attrName>style.visibility</p:attrName>
                                        </p:attrNameLst>
                                      </p:cBhvr>
                                      <p:to>
                                        <p:strVal val="visible"/>
                                      </p:to>
                                    </p:set>
                                    <p:anim calcmode="lin" valueType="num">
                                      <p:cBhvr>
                                        <p:cTn id="20" dur="500" fill="hold"/>
                                        <p:tgtEl>
                                          <p:spTgt spid="2">
                                            <p:txEl>
                                              <p:pRg st="5" end="5"/>
                                            </p:txEl>
                                          </p:spTgt>
                                        </p:tgtEl>
                                        <p:attrNameLst>
                                          <p:attrName>ppt_w</p:attrName>
                                        </p:attrNameLst>
                                      </p:cBhvr>
                                      <p:tavLst>
                                        <p:tav tm="0">
                                          <p:val>
                                            <p:fltVal val="0"/>
                                          </p:val>
                                        </p:tav>
                                        <p:tav tm="100000">
                                          <p:val>
                                            <p:strVal val="#ppt_w"/>
                                          </p:val>
                                        </p:tav>
                                      </p:tavLst>
                                    </p:anim>
                                    <p:anim calcmode="lin" valueType="num">
                                      <p:cBhvr>
                                        <p:cTn id="21" dur="500" fill="hold"/>
                                        <p:tgtEl>
                                          <p:spTgt spid="2">
                                            <p:txEl>
                                              <p:pRg st="5" end="5"/>
                                            </p:txEl>
                                          </p:spTgt>
                                        </p:tgtEl>
                                        <p:attrNameLst>
                                          <p:attrName>ppt_h</p:attrName>
                                        </p:attrNameLst>
                                      </p:cBhvr>
                                      <p:tavLst>
                                        <p:tav tm="0">
                                          <p:val>
                                            <p:fltVal val="0"/>
                                          </p:val>
                                        </p:tav>
                                        <p:tav tm="100000">
                                          <p:val>
                                            <p:strVal val="#ppt_h"/>
                                          </p:val>
                                        </p:tav>
                                      </p:tavLst>
                                    </p:anim>
                                    <p:animEffect transition="in" filter="fade">
                                      <p:cBhvr>
                                        <p:cTn id="22" dur="500"/>
                                        <p:tgtEl>
                                          <p:spTgt spid="2">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nodeType="clickEffect">
                                  <p:stCondLst>
                                    <p:cond delay="0"/>
                                  </p:stCondLst>
                                  <p:childTnLst>
                                    <p:set>
                                      <p:cBhvr>
                                        <p:cTn id="26" dur="1" fill="hold">
                                          <p:stCondLst>
                                            <p:cond delay="0"/>
                                          </p:stCondLst>
                                        </p:cTn>
                                        <p:tgtEl>
                                          <p:spTgt spid="2">
                                            <p:txEl>
                                              <p:pRg st="6" end="6"/>
                                            </p:txEl>
                                          </p:spTgt>
                                        </p:tgtEl>
                                        <p:attrNameLst>
                                          <p:attrName>style.visibility</p:attrName>
                                        </p:attrNameLst>
                                      </p:cBhvr>
                                      <p:to>
                                        <p:strVal val="visible"/>
                                      </p:to>
                                    </p:set>
                                    <p:anim calcmode="lin" valueType="num">
                                      <p:cBhvr additive="base">
                                        <p:cTn id="27" dur="500" fill="hold"/>
                                        <p:tgtEl>
                                          <p:spTgt spid="2">
                                            <p:txEl>
                                              <p:pRg st="6" end="6"/>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2">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nodeType="clickEffect">
                                  <p:stCondLst>
                                    <p:cond delay="0"/>
                                  </p:stCondLst>
                                  <p:childTnLst>
                                    <p:set>
                                      <p:cBhvr>
                                        <p:cTn id="32" dur="1" fill="hold">
                                          <p:stCondLst>
                                            <p:cond delay="0"/>
                                          </p:stCondLst>
                                        </p:cTn>
                                        <p:tgtEl>
                                          <p:spTgt spid="2">
                                            <p:txEl>
                                              <p:pRg st="8" end="8"/>
                                            </p:txEl>
                                          </p:spTgt>
                                        </p:tgtEl>
                                        <p:attrNameLst>
                                          <p:attrName>style.visibility</p:attrName>
                                        </p:attrNameLst>
                                      </p:cBhvr>
                                      <p:to>
                                        <p:strVal val="visible"/>
                                      </p:to>
                                    </p:set>
                                    <p:anim calcmode="lin" valueType="num">
                                      <p:cBhvr>
                                        <p:cTn id="33" dur="500" fill="hold"/>
                                        <p:tgtEl>
                                          <p:spTgt spid="2">
                                            <p:txEl>
                                              <p:pRg st="8" end="8"/>
                                            </p:txEl>
                                          </p:spTgt>
                                        </p:tgtEl>
                                        <p:attrNameLst>
                                          <p:attrName>ppt_w</p:attrName>
                                        </p:attrNameLst>
                                      </p:cBhvr>
                                      <p:tavLst>
                                        <p:tav tm="0">
                                          <p:val>
                                            <p:fltVal val="0"/>
                                          </p:val>
                                        </p:tav>
                                        <p:tav tm="100000">
                                          <p:val>
                                            <p:strVal val="#ppt_w"/>
                                          </p:val>
                                        </p:tav>
                                      </p:tavLst>
                                    </p:anim>
                                    <p:anim calcmode="lin" valueType="num">
                                      <p:cBhvr>
                                        <p:cTn id="34" dur="500" fill="hold"/>
                                        <p:tgtEl>
                                          <p:spTgt spid="2">
                                            <p:txEl>
                                              <p:pRg st="8" end="8"/>
                                            </p:txEl>
                                          </p:spTgt>
                                        </p:tgtEl>
                                        <p:attrNameLst>
                                          <p:attrName>ppt_h</p:attrName>
                                        </p:attrNameLst>
                                      </p:cBhvr>
                                      <p:tavLst>
                                        <p:tav tm="0">
                                          <p:val>
                                            <p:fltVal val="0"/>
                                          </p:val>
                                        </p:tav>
                                        <p:tav tm="100000">
                                          <p:val>
                                            <p:strVal val="#ppt_h"/>
                                          </p:val>
                                        </p:tav>
                                      </p:tavLst>
                                    </p:anim>
                                    <p:animEffect transition="in" filter="fade">
                                      <p:cBhvr>
                                        <p:cTn id="35" dur="500"/>
                                        <p:tgtEl>
                                          <p:spTgt spid="2">
                                            <p:txEl>
                                              <p:pRg st="8" end="8"/>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2" presetClass="entr" presetSubtype="8" fill="hold" nodeType="clickEffect">
                                  <p:stCondLst>
                                    <p:cond delay="0"/>
                                  </p:stCondLst>
                                  <p:childTnLst>
                                    <p:set>
                                      <p:cBhvr>
                                        <p:cTn id="39" dur="1" fill="hold">
                                          <p:stCondLst>
                                            <p:cond delay="0"/>
                                          </p:stCondLst>
                                        </p:cTn>
                                        <p:tgtEl>
                                          <p:spTgt spid="2">
                                            <p:txEl>
                                              <p:pRg st="9" end="9"/>
                                            </p:txEl>
                                          </p:spTgt>
                                        </p:tgtEl>
                                        <p:attrNameLst>
                                          <p:attrName>style.visibility</p:attrName>
                                        </p:attrNameLst>
                                      </p:cBhvr>
                                      <p:to>
                                        <p:strVal val="visible"/>
                                      </p:to>
                                    </p:set>
                                    <p:anim calcmode="lin" valueType="num">
                                      <p:cBhvr additive="base">
                                        <p:cTn id="40" dur="500" fill="hold"/>
                                        <p:tgtEl>
                                          <p:spTgt spid="2">
                                            <p:txEl>
                                              <p:pRg st="9" end="9"/>
                                            </p:txEl>
                                          </p:spTgt>
                                        </p:tgtEl>
                                        <p:attrNameLst>
                                          <p:attrName>ppt_x</p:attrName>
                                        </p:attrNameLst>
                                      </p:cBhvr>
                                      <p:tavLst>
                                        <p:tav tm="0">
                                          <p:val>
                                            <p:strVal val="0-#ppt_w/2"/>
                                          </p:val>
                                        </p:tav>
                                        <p:tav tm="100000">
                                          <p:val>
                                            <p:strVal val="#ppt_x"/>
                                          </p:val>
                                        </p:tav>
                                      </p:tavLst>
                                    </p:anim>
                                    <p:anim calcmode="lin" valueType="num">
                                      <p:cBhvr additive="base">
                                        <p:cTn id="41" dur="500" fill="hold"/>
                                        <p:tgtEl>
                                          <p:spTgt spid="2">
                                            <p:txEl>
                                              <p:pRg st="9" end="9"/>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7584" y="5443620"/>
            <a:ext cx="1584176" cy="1394031"/>
          </a:xfrm>
          <a:prstGeom prst="rect">
            <a:avLst/>
          </a:prstGeom>
        </p:spPr>
      </p:pic>
      <p:sp>
        <p:nvSpPr>
          <p:cNvPr id="2" name="TextBox 1"/>
          <p:cNvSpPr txBox="1"/>
          <p:nvPr/>
        </p:nvSpPr>
        <p:spPr>
          <a:xfrm>
            <a:off x="395536" y="548680"/>
            <a:ext cx="8064896" cy="2585323"/>
          </a:xfrm>
          <a:prstGeom prst="rect">
            <a:avLst/>
          </a:prstGeom>
          <a:noFill/>
        </p:spPr>
        <p:txBody>
          <a:bodyPr wrap="square" rtlCol="0">
            <a:spAutoFit/>
          </a:bodyPr>
          <a:lstStyle/>
          <a:p>
            <a:r>
              <a:rPr lang="en-GB" dirty="0" smtClean="0"/>
              <a:t>The commonest online risky behaviour is the giving out of personal  information</a:t>
            </a:r>
          </a:p>
          <a:p>
            <a:endParaRPr lang="en-GB" dirty="0"/>
          </a:p>
          <a:p>
            <a:r>
              <a:rPr lang="en-GB" dirty="0" smtClean="0"/>
              <a:t>The three things cited as  of most concern to children are:</a:t>
            </a:r>
          </a:p>
          <a:p>
            <a:endParaRPr lang="en-GB" dirty="0"/>
          </a:p>
          <a:p>
            <a:r>
              <a:rPr lang="en-GB" dirty="0" smtClean="0"/>
              <a:t>Cyberbullying</a:t>
            </a:r>
          </a:p>
          <a:p>
            <a:endParaRPr lang="en-GB" dirty="0"/>
          </a:p>
          <a:p>
            <a:r>
              <a:rPr lang="en-GB" dirty="0" smtClean="0"/>
              <a:t>Grooming</a:t>
            </a:r>
          </a:p>
          <a:p>
            <a:endParaRPr lang="en-GB" dirty="0"/>
          </a:p>
          <a:p>
            <a:r>
              <a:rPr lang="en-GB" dirty="0" smtClean="0"/>
              <a:t>Their digital footprint</a:t>
            </a:r>
            <a:endParaRPr lang="en-GB" dirty="0"/>
          </a:p>
        </p:txBody>
      </p:sp>
    </p:spTree>
    <p:extLst>
      <p:ext uri="{BB962C8B-B14F-4D97-AF65-F5344CB8AC3E}">
        <p14:creationId xmlns:p14="http://schemas.microsoft.com/office/powerpoint/2010/main" val="228760472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7584" y="5443620"/>
            <a:ext cx="1584176" cy="1394031"/>
          </a:xfrm>
          <a:prstGeom prst="rect">
            <a:avLst/>
          </a:prstGeom>
        </p:spPr>
      </p:pic>
      <p:sp>
        <p:nvSpPr>
          <p:cNvPr id="2" name="AutoShape 2" descr="data:image/jpeg;base64,/9j/4AAQSkZJRgABAQAAAQABAAD/2wCEAAkGBxQTEhUUExQVFRUXFRkZGBcXFhgZGBgYFxcaFhgaFxceHCgkGB0lHBwXITEhJSkrLi4uGB8zODMsNygtLisBCgoKDg0OGxAQGy8kHyQsLDQsLCwyLCwsLCwsLDgsLCwsLCwsLCwsLCwsLCwsLCwsLCwsLCwsLCwsLCwsLCwsLP/AABEIAKgBLAMBEQACEQEDEQH/xAAcAAACAwEBAQEAAAAAAAAAAAAABwQFBgMCAQj/xABWEAACAQMABgMKBwoLBgcBAAABAgMABBEFBgcSITETQVEUIjJhcYGRobHBUnJzgpKy0SMkQkNEYqKzwtIIFhczNDVTk8Ph4mNkdKPT8BUlVIOUtPFF/8QAGgEBAAMBAQEAAAAAAAAAAAAAAAMEBQIBBv/EAEERAAIBAwAFCAYKAQMEAwAAAAABAgMEEQUSITFxE1FhgZGhsdEUMkFCUuEGFSIjJDM0csHwYoKS8RZTotIlNUP/2gAMAwEAAhEDEQA/AHjQBQBQBQBQBQBQBQBQBQBQBQBQBQBQBQBQBQBQBQBQBQBQBQBQBQBQBQBQBQBQBQBQBQBQBQBQBQBQBQBQBQHl2A50BH7tXxfSX7aA6ibxHzDPszQHtXB5EGgPVAFAfFYHkaA+0AUAUAUAUAUAUAUAUAUAUAUAUAUAUAUAUAUAUAUAUAUAUAUAUAUAUAUAUAUAUBxvLcSIVJK5BGVxkZBGRnI6+sUBS2GpdjGip3LbuRnvmgh3jk544QD1UB1m0NbRDeQNbgcSYnaNQBxJZQd3HlBoCSsMqcyJl6jgJKPOO9f9Hz0BKhuARnOR24wQexh1GgIOmLiQcV3VRTmR34hI1XfYhBxdjyA5DieOACBnv4zTdFJeSRJbWqqxhV97umZsER4QYCbzYAQgk5HKgNbouZ3hieVNyRo0Z0zndcqCy568HIoCVQBQBQBQBQBQBQBQBQBQBQBQBQBQBQBQBQBQBQBQBQBQBQBQBQBQBQBQBQBQBQHOSUD/AL/7A89AV9w8c6Sp0keOjdXAcNuhxjLAcuR9dAeNBXS9FHGk0UxSNFLI4JbdUAtjjjOM0BPJByQO+A4jrI7D29eP/wBoCi0jG7SrAlw8OcSqUCEvEMo0eXVgArMhBxyIHVQFdYWNoBHfT3DznnHJeSIqxHjwjQKqK/A5IGfHQE+TXqyAJFzDJj8GJjIx8QVASTQF2l6HVSMr0g7wspXiV3gCCMqfEew0ByTSOHaNuYQSKTwyhODnsKnn5V7aA+3elY4v5yWFMDJDyKpx56Agya1wbtu6tvrcuEi3eJcnO8QPgqASTQFv3UoZVPBmzug9eBkjy4447PPQHegCgCgCgCgCgCgCgCgCgCgCgCgCgCgCgCgCgCgCgCgCgCgCgCgCgKfT+g4rncMydIiNvGNslGOCAXX8LHMZzjnQHKWxijt5+giSNTA3gIq571+tfC9fOgOOgdEQSWVtvRR57niO9uLvA9GvEHmD46AND6MmW5muJpUd3RYkSMMI444yzLvZJLOSxJPmFAQbW6FxpRei76G0heJ35qZpSh3FPWVRCT2EgUBF0LHI1nCsYkbEk4KoYAMLPIMt0qsOGAAB28cUBNn0hLa2888xKRxRMy9KsSsXHJcROVIJwOQJzwoDo160lzFC3COSyaaRetXaSPcYHqKkv6PFQHm4k/8AMbSHIaQW07S45dGzRgZHVvOOA/NPZQEG+huGaW4NrZQZkAM1wS0hjjbdVmAQrxXOBvcN4cqAs9I6MZGe8iTp51gEVtFwCpveEcngN5iCx+Cgx4wKDRln0d1aWqMZrlZXu76bOQrvA0WCfwSxYKqdSrQDGoAoAoAoAoAoAoAoAoAoAoAoAoAoAoAoAoAoAoAoAoAoAoAoAoAoAoCu0msqI7W0avIQcKzbilupicHz9ZoCthsr7cXeezLbo3vuDgBscQPupyM0Bxl1du5+9ub4iPritYhAGHY0hZn+iVoC6sNDwwQiCFBFGAQAmQRnrB558fOgOdhoKGK3W3UExrvHvmJbLMWLF+e9lic8+NAQxqbadIsjI8hUgqJZ5pVUjkVR3Kg+PFAWEWiYluHuAD0rxrGSWJARWLAKvJeLE8KA+W2hYY3lkjQJJKQXceESBgc84x2cvFQFNcaoLIwe7nnu91gY0k3FiVs4UmKNVV8HHhA8qA43fSXd9LbJPLDBbwR9J0RVS8kxJC7+6WXCKDwI8MUBfaD0HBaR9HAm4Cd5jkszsebO5JLMe0mgLGgCgCgCgCgCgCgCgCgCgCgCgCgCgCgCgCgCgCgCgCgPE0qopZiFUDJJIAA8ZPKgMHpza3YQErGzXDjqjHe5+OeB82aAy1ztcvpM9BZIg6i7Mx9iipo29WXqxZXnd28PWmv7wK59ftNPy6JPIie9jUqsa793vXmQPSdovf7n5B/HLTX9pH9BPsrr6vrdHacvS1tzvsZ7Gv8Apkf2B+Yv7wrz0Cvzd6PVpW0fvdz8jtFtP0qvh28L+RSPY5rh2dde4+4kjpC1lumuvK8UT7bbRKv9IsCB8JJD9Vk99QypzjvTRYhWpz9WSfWjU6F2qaOnIBlMDHqlG6PpjK+uuCXBnNZNq1xHdTW9rbxyrGcB95m3uAycDAxk459Vdwpzm8RWSKpVp0lmckl0lLLtJ0w3gxQp8we+SplZ137j7vMrvSNqvfXf5Ec666ablJGvkSL7DXasK/N3oielbVe8+xnK91s00iF3ud1QM8EiHLs+5++vJ2VWMXJ42dJ1T0lRnNQWdu7YNnZlpOa50dDNcPvyMZMtgDIEjKvADHICqhfNNIuRw5g5oCj1U0ZJEbqWZQsk9y8hAYN3gAjiGfiKvDxmgLbSd8kEUk0hwkaFmPiUZNAJ6ba5fS5NvZxqmTuliWOAes5UZ8lTQt6s1mMW0V6t3QpPVnNJkR9oWmW5LAvzV97mpVYV37veiB6UtF73c/I5nWvTj8plX4scZ/YNdegVvbjtOfrW3e7WfUWOzfWbSE2kxBc3JkQRuzLupjgoKnIUHmRVarTdOTjLeXKNaNamqkdzHRUZKfney1v0xJJIEuySjlcFI+eTwA6M9lWKNtOqm442c5VubynQaUk8vm2lh/GzTa85UPljQfsCpfQK3sx2kH1rbrfldR0TaFpheawP81f3xXjsK693vR7HSlo/e7n5EmLa5fRYa4s4ygI3ipKnBPUckZ8tQzt6sFmUWkWKV3QqvVhNNky+2zSNIy2tmJEB4O0jZI7SgTvfJnqriFOU/VWSWpVp01mckuJDfappM+DZxL9I+1hUvolf4GV3f2q//RHFtpeljyggHlUf9SvVZXHweHmcvSVovf7n5HNtoOmT1QL8xf3zXasK/wAPejh6UtV73c/I5nXXTR49JEPIifZXv1fX5l2nP1ta877GeDrzpofhxn5kVeOwr/D3o6WlbV+93PyJMG0vS6+FDC/zQPY9cOzrr3H3eZItI2r99d/kXGjts+6Qt5aPF+dG28PosB6iagnCUPWWCzTqQqLMGnwN3oDXSyvMCCdS5/FtlH+i2CfNmuTs0FAFAFAJDavpSW60gLEOVhiVWZVJG+5GST1HAZQM8uJqe3o8rU1cla7uOQpOaWXuXFmp1d2WQxANKe+xxVPYXPE+bFWHdQp7KMVxe1lRWNSttuJt9C2I2Npq3ax+DBHntZd4+ls1BO6rS3yZap2VvDdBeJIv54reJpGUBFxndXtIAwB4yK4hGdWSit7JKs6dGDnLcjNy7QrIdTn5qj2tVn0Gp7Wu0pfWdF7oyfUeU1+sW5q30FPvr30Kr7JLtPHpKh70X2F7YxW1zEsiwxsjZxvRrngSDwI7RUE3VpS1XJ5XSWqcaFxBTUU0+dIj3Wp9o/4oL8QlfUOFdRva0fezxI56Ntpe7jhsMlp/ZPC4JhPfdjAAnyOoHrFSek0qn5sFxWxkPodeis0Kj4S2oxuzTQIF/uMN9cjgwHFVUtxHLngHyVPyTtoVGnzYZXddXlSimvibXDYPGPRUC+DDEPJGo91ZzrVHvk+01lb0luiuxEhYVHJVHkArhybJFFLchabcGxAg/Nk9qD31dt/yKr6EZ13+qoLpZo9lSY0Va+NCfS7GqJpmsoAoDD7Zr3o9FTAc5Gjj8xcFv0QaHqKvY/oeM2xaSNHxuqN5Q2Du75xkcPCFaFxOVOnThF42Z7TItKcK1arUkk/tYWdu4Y0dqi8kUeRQKoucnvZpqnFbkR9MMFt5m7InPoU13RWakV0o4uHq0pS5k/AT+yOPe0vcN8GEj0mMe6pLx5ry4/wQ6OWLWHD+R3VWLghdQO80vMvZduP05Fq7b/k1FwM282XNF9L8B8bg7BVLJo4RzktUbwkU+VQa6U5Lczxwi96F5tc0LH3MGjjRCd5TuqFzld5c4HHivrq9bTlUhOnJ52eBl3lOFGpSqxSWJbcbN5jdjGilmlO+oZe+Yg8iFAUZ+c1eUZOnaynF4beD24hGtexpyWVGOe1/8DrTQdsOVvD/AHafZVZ3FV+8+1l1WlBboLsR2XRsI5RRjyIv2Vzys37X2naoU1uiuxFZpnTlraMqyLgsu8N1AeGcVNSoVayzF95Xr3VC3koyW18yIK69WXa393UnoFbo7SH61tunsLHRumrS5bdjZWbGd1kIOPFvDj5qiqUK1JZkthPRureu9WDTfNgnSaJgbnDEfLGv2VEq1RbpPtJnb0nviuxFNpPUa0mB7zo/icvokEeqrEL6qtktq6SrU0ZQltitV862Cx152bi1Tpom6+9K5UhsEjIHLkeIxUijSuE9WOrJLOzcyGU7i0lFzlrwbxt3rrGDso1he8sFeU70kbGNm623cFWPjKkZ8YNZ5rs2VDwKAQkQ6bT9weY7oVPNvop+qavWWzXlzRZm6S28lDnmu7/kfVUTSCgKDXw/eMvlj/WLVyw/UR6/AztK/pJ9XihQbMNSbbSPdLXHSd5IAu4wXwsk57056qqT2yb6WaFPKhFdC8D5tP1It9HG1a3Mh6SQht9g3g7pGMKMc6Q9ZcV4nlRtwlwfgN/UM/eMXlf67Vbv/wA+XV4FHRf6WPX4mgqmaAUAvNT7Td0ncDHgCT1yKB6ia17uebWL58eB8/YU8X01zZ72MOsg+gCgFXt0b7knxG9bpV2j+mqdRm3H6yj/AKvA1+zRcaLs/HCp9PGqRpGmoAoBWfwgJ/vSCMfhzn9FD7yKYzsPU8bTU7NoN2yH5zsfRhP2avaQf32OZIy9Er8Prc7bNTVE0yr1pbFncfJOPSMVParNaPFFW9eLefBit2JrnSF83YoHpkb7K8uXmtPizqzWLemv8V4DnqEsCF1c73TlwP8Ae/bK321dtPUqroM2/wBlWi/8h81SNIKAzW0OHesn/NZD6WC/tVd0e/v0ufJm6WX4Zvma8TH7D7PdWQ9YXH0nYn6orqvHUt4Q6Wc2suUu6lToiu4atUDUCgE5t5bivyafrGNXY/o5fuRmy/8AsIftZ60Rsct5reGXuiZWkiRyAEIBZQxxw5capGnkz2p1qbbSzW6uzLFcIoJ6/ugUnHVkGr9o24VIvdqmVpBKNWjNLbrYP0FVA1AoDPa/Q71lJ+aUb0OAfUTVyweK66/AztKxzay6MeJhtgU2FvIfgyq3pBT9mqklqya5mX4S1oqXOkNuvDoKAQmoPf6XmY9d259DyNV622Uar6EZt5tuaK6WPqqJpBQGb2hN95P8ZPrg1d0f+euvwM3S36aXV4mN/g+/zF2f9uv1KpM0vYd9vFhI9tbyohZYpiX3RndDLwY+LIxnxivU8PJ41lNGT0VtWNvGsSY3Vz4SAnicnjv+OtGrWtastaSlnqMmhbX1GChFxwuJN/lof8z+7/11H+D/AMu4lxpD/DvOi7Zn7E/uz+/T8H/l3Hn/AMjzQ7zT7MtI91TXFyRguqngMc2IPDJ+DUl248hDU3bd5DYRn6TV5TGtszjcMOs02QoBUbdT9zT4n+IlXaX6Wp1eJm1/1tLhLwNrs5/quz+QT2VSNI0dAFAKHb43fWC9ryH0GIe+uobZLijio8Qk+h+Bv9SBiyh8jH0uTVm9ea8ino1YtYF7mqhfKjW8/eU/yZ9oqzafnR4lO/8A00+Atdhn9Kvz41/WPUdb8yXF+JNbfkQ/avAcdREwhtG8NP3H/Fp+tFXrP1an7TM0l61H96HxVE0woCm1wTNlOPzM+gg+6rNm8V48SnpBZtp8DO7KIt2Kb44HqJ99WdIrDiuPiUtDvWjOXSvA3dZpshQCd23wNJIqoCx3E4Ds32rQp05TtWorL1jJrVYUr6MpvC1WV+j9o+kYYo4ltIysaKgJ3skKAoz33iqv6HX+Blv6wtf+4is1Wkmk0p3RLHuGWaNsDlvdIpwOJNW7ahUpqo5rC1WUb25o1pUlTkm1Nbj9C1mGyFAUGuN9EtrMjSKGZCFXeG8T1YXnzq3Z05urFpbMlDSFanGhKMpLLW4XWw4/ft/jwcLx6s9I+OPnNQ18crLHOyxa55CGeZeA5aiJwoBC7Mv60k/4mT/Eq9Q/T1Oozbr9XR6/AfFUTSCgMztF/oTfHT61XdH/AJ3UzN0t+mfFGS/g/f0a5+XH6sVSNNjSmdQpLkBQOJbGMdec9VDwozpTRvXLZ/Th+2gObaY0X1zWX04ftoDL6/aU0Y1hciGWzMpj70IYt8nI8HHHNAVmx6YrC26cZRPUz1pVEnb089Jj0pNXdbHR4DCN1J8I+qq2pHmLuvLnPJmf4Tek17qx5jzWlzi32xEmJcknvOv5RasbPRp9XiVHn0ylnml4DD2c/wBWWfyCeys01zR0AUAn9vf87o/40v1oa7p+vHivE4q/ly4PwNVq0PvaLyH6xrQuX97IyrJfcR4Fnu1BktYK7WJfvab4nvFTW7+9jxK14vuJcDIbC/6Vfjxr+seqNb8yXF+Jo235MP2rwHHUZMIK3/r25x/6lf1i1fsd1T9pl6U30f3ocAuH+Eai1Y8xY1pc57F5J8L1CvNSJ7yk+cgaw3jm1mBxgxt1eKpbeEVVjjnILupJ0Jp8zKfZzdFIpcAHMg+qKsaRhrTXAp6Im405cf4Niukh1qfMazuS6TYVboOq3yHtHlFc8mzpVYlXpbSNirgTmIvugjej3ju5OOO6fHwqelSuHH7vOOJVr1rSMvvcZ6Vn+CINJ6L/AN3/ALr/AE1LyN309pDy9h/j2fImaOvLBpAITb9J+DuqobzcKiqQuFH7ecE1GpaOS5PVz0YyWl9HIy4icRt8Ipvj0ZFQQcU/tLK7C1UU2vsPD4Z/lGG0/oTSjA7s/SD807v6GV9taVKvbY2LVfSsmNWtr1vLlrLmT1f4Ffp7QukEz0m8O0bpjz5zz+lXtWNxUX2JprmWz+9p5RlaUZfeUnF88vtf3sGHsKvLfueWFIzHcIwM2TkuDwVhwG6Bgjd6vPWU008M3k01lDQrwBQCE1C+56XmU9V2w9LyLV2220aq6EZt5suKL6WPdnA5nFU8ZNHKRGe9HUM+qulA4c+YzWvMzNaPnlvJ9YVdsUlWXWZulJN20urxM1/B9P3vdj/br9QVnmsetvd44htYVYhJZTvgHwgoAAPaMtnHaBXsVlpHkniLfMjO6M2ZrNGsikANnm7Z4EjqHirTq0rWnJxaezpMahWva0FNSik+gmLsnX4S/Seo/wAL8L7SX8d8cew6LsoT4S+l6ZtfgfaNW9/7i7C51F0cLeWeAYIQAcM/COefjNTXOryMNVYRXs9d3FVTeXs2my3Ko5NPAblMjAuNsa/cl+J/iLVmO22qdRTnsvKX+rwN/s3P/ldn8gnsrONY0lAFAKTb8mBZP2SOPTuN+zXUXiSfSczWYtdDNNqhxtI/FvD0Oa0LzZWZlaO220evxLncqrku4IGn0+9pvk29QzU1u/vY8SC6j9xPgzCbFGxf3y9qg/8AMb7ar3KxWnxZYs3m2pv/ABXgOaoSyIOx46cuf+JX9YPsq9Zbqn7TL0ntlRX+Y4NyoclrAblMjBV6zcLWY/m49LAe+p7XbWjxKt99m3m+go9m8m9FL8YH2j3VPeyzqvj4lbRsdXXj0rwNhuVRyaeA3KZGqKvbIxUggkHdTiCQfCbrFWnJq1bT94pKCd/FSWfsvedtGbJZpYY5Vv2HSRq+MPw3lDY8Px1Q5Wp8T7WaToUvgj2LyKDV+1kt9KNbvK0vQyoMktgkSIcgEnHOr1nUnLXUm39l73kztIUqcOScIpPXW5JeB+gEulPi8tUHFmopI7A1ydFTrafvOfP9mfXwqxafnR4lS+a9HnwFpsPXN7ft2BR6ZH+yubh5qy4sktVihBdC8ByVCThQCCH3DT1yOX3cOPpo/wC0avWO1zjzxZmaT2KlPmmv73DpYceNVcl5o87tMjBS65J95yeLcP8AzFq3ZP7+PX4FDScfws+rxFTs715j0Z3QkkUknSSZG5ujG7kcckVSmsSa6WaVNqUE+heB82ha7R6Ta1EUUkfRyHO/g53ig4Yz2GvaabnHivE5rNKnLg/AbWqKfekXkb67VbvH9/L++wo6Oj+Gh/faW+7VXJdwfQlMjVMLqpdb1/Nx8MSepww9QrWu44t4rmx4GDYT1ryb58+Jud2snJvYDdpkYFztkj+4pj4DepkNXKO23qLgZ9x9m7ot9PgVWq+1XuS0htzaSOYk3d4NjPE9WOFUdWXMzT14867UWv8ALV/uMv0v9NNSXM+wa8PiXajw+2eT8Gwc+V29yV7yc/hfYzl1qS95dqMrr1rjcaTiSM2Zj3H3wwLMT3pXGCo7fVXXo9V7ovsOfSrdPbNdqGfs/fetPJIw9IVvfVy/2VU+dIztFPNBrmkzSbtUsmlgiaYjzBMO2J/qmpaMsVI8V4kNzHNGa6H4CV1W1qXRt/cSvE8iuu7hcD4LZyfPS8i1XlxPNHyTtYbfYbVtt8HVaTn5yfbVYuGQ1Luu6NKSTBSolnVwDzAZy2M9dXrRNQqPoMy/adWil8Q792quS9gN2mRgoNepN20bxso9B3vdVyx/OT5kzP0n+na52l3mT2NXW8jjrK5+i5H7QpUlrW0JdLQoxULypDnSf8DL3ap5NDAbtMjAq9tUXBcD8BOXyhq2ttpLHxIoPEb+GfhZ00Vte6G3hiFnKxjiRCd7AJVQuRhTw4VS1Jcz7DSdSC3yXajP6tXD3OlHuGjaPppkbBB4ZkXhkgZ4Cr1pCUY1JSTX2TK0hVhOdKMZJvXW55Hhu1TyaWD2jEcqPaerKKnXe7+8pAeBJQfpgn1A1ZsY/frr8CjpSWLWXTjxMbsBiyt5L8KVV9ALftVTk8ybNCMdWKjzJDbrw6CgEvtZ0FPBejSEUZkidFWTdBJRlGMtjkCAvHlkVNQrclPWxkr3Vuq9J0845n0ol6B2qRsAJgCe3gjecHvSfIRVl0qFTbTlqvmfmVFXuqOyrDWXPHyNlZ612kg/nQvxwR6+XrqOVnWj7M8NpJDSNtL3scdhNne3njKGSN0YcQJBx455g5HECo4qrTlrJNNdBNJ0K0HFtNPp+ZVtqnZHq9Ep+2p/Trj+oq/Vln7F3gNVLIcx6Zj9or3025/qH1ZZreu8s4Z7aBFQSRIqjABkXhxz1nJqvKNWpLWabb6C1GdCjFRUkkun5kO81rtIx/Ob/iQE+vl66lhZVpezHEhqaRtoe9nhtMXrBtTRQVhAB5ZyHfzAd6p8pNd8lQpbaktZ8yIuXuq+ylDVXPLyM3s506O7C7kKuRnsClSn2VLGrK5jUWNuxpFedGFlUovOzam+O0caactjyni87ge2qbt6y919hpK8t3767SQl9CeUsZ8ki/bUbp1Fvi+xkirUnuku1HDSOjre4A6UK+7yIfBGefFTXdKrVpP7Gwjr29CukqiTx0+RB/irZ/A/5r/vVN6dcc/cvIr/AFXZ/D3vzA6r2Q5oPPK/79PTbnn7l5D6ss17ve/M8nQmj15iEfGlPvevfSbqW5vs+Q9DsYb1HrfzPBh0Yv8A6b6Qb3mvda8fxHOro9fB3FNpzW+CyK9ziIxHw8Agbx4LgjrwOw1IqDcHO4bXsRE7pRqKnaRT2NtLYT9F6/2so4kr4xh19K8R5xUTspNZpyUl0Ey0lTi8VYuD6VsLyPS9tIMCaIgjBBcDgfEcVC6FaL9VlmN1bzWFNdpWjVqwPLd80x/eqf0y6W/w+RV+rrKW5Lt+Z9/ilZdh/vT9teenXH9R79V2nN3na10JZwsJF3FZeRaUnHpbFczubiotV5xwO6dnaUZa8Uk10/Mlzactl5zxeZgx9AzUcbetLdFk0ry3jvmu0otK7QLWIcMt4zhF9J4n0VMrKSWaklFFZ6ShJ4oxc30LYLbXLaG1ypjUDd44wO9BIxkk8WOM9gr11qNGLVLLb9vsPFb3FxKMq+IxTzqrf1/3qOmyHSawynfbdXLAnsDKCPWte0IOpbShHenk8uqkaN5CpJ4Ti0xwpp21PKeLzsB7aru2rL3WW1eW799dp2TSUB5TRHySJ9tcOlUW+L7Gdq4ovdNdqIukdGWtwQ0m6xAwCJMcM56mqWlWrUliOzqIq1tbV2nPD6/mR11WsvgA/wDuv+9Xbvbnn7l5EP1ZZ/D3vzJNro20hO8ixIw6ywyPOTUc61eosNtk1O3tqTzFJM6zaatl5zxeZwT6BXKt6z3RfYdyu7eO+a7Sm0nr1axAkEv+iv0mx6ganVlUxmbUV0laWkqTerTTm+hC51p19kvMQQIWLHvUjUnLcgc82PPkAK65WjQTVP7Un7fYjjkLi5knWxGCedX2vj/eoaOzHVlrCyEcmOldjI+OIBIAC568ADz5rPNVmja8wSCrcPi/vUB4m0kqnGCfJjydtAJXaRdT3emO5IZnRd1I8B2CA7pkcsFPHgceaoq1VUqbm/YdRjrPBEXZLN13cI8kbn9oVmPTMPgfaiz6LMmWuyqVfBv934sLf9WkdPOHqwa/1fIjqaPjP10nxRP/AJO5x/8A0T861U/4lTR+k9dezvX/AKlZ6Dtpe6urPmRLvUa+UZju4ZD2NF0ZPn74VND6T1H6ya7H/CI3oCh8Pe/Mx+m+77QgXClAfBbdQo2BnvWGQfJzrRo6XnW/Lnnq2+BBLQ9tHfDvfmayz1FvJI0dr5I99FbdEOSu8AcEgjjxrMq/SSqpOKy8dKX8FmnoS3xnUXe/5PZ2WO/85flvF0J98tVKmnpy3wb4y+Rcho6FP1UlwR6OyFMcLt8/IDH16h+upfAu35Eno3ScRslkU5S9wfkGB9IlqWGnNV5UGuEvkcTs1NYlh8URdL6jXltBLML0OIkZyoVwSFGTjJI5Zq5Q0/OpOMFrLLxvyVamiqOMuEew7aI1KvJYY5TepGJI1cKYd5lDgMAeI44NdVPpFVpzcVl4ePZ7Oo4joS3ms6i7/MtotQp8d9fqT4rVR6T0lR/9U3Hsj3ryPH9Hrfm735i60jpO7gkeKXCuhIYbo9IPWCOIPYa2qelKtSKlGWx9BUeh7VPDi+1jAtdS5ZYkkW+Cl0VsG2U43lBx4Y7ax5/Sa4jNxcdz6PItQ0BbNZS735kHSupN5HHJIt6j7iM+6Idxm3QWwDk8eFdU/pHVqSUXlZfR5HT0HbwWdRd/mYSyuLqdxHE0sjtyVeZxz5ch4zwrQqXtSEdadRpEcbC39lNdhq7XZreygGaaOPxMzSEeYcAfPWTW01Bv3pf3pL1Ox1fVilwRYxbIzzF733atuf8Aq5qt9d4eVT/8vkSys8rEmdv5NrpR3ukB86Fve5qxH6SVFuT7U/FFSeiKE3tivDwZwuNR9IKMpdQSnsK7nrKkVYh9JZZ+1ldSf8EUtBUPg735mS0tcX1s+5OpjY8RlEww5ZVhkMPIa0qWlp1VmE0+orPQ9tF7YvtZptX9Vbu6gSc3aQrICQvQhmwGKg5yBxxms+5+kVWlN01l44L+GT0tB20llR735ln/ACbynw9IufEsO7/iVTn9I60vY/8Ad5JFmOh6ENqguzzyL210OJLa7uC7Zt3hUfndK7Lknnw3a1ct7WeYS2I1Ggtmy3NtFP3UYzIm9umIMBxIxnfGeVZFfSjpVZQ1M46fkWYW7nHKZJOymZeMd6mezonTPiyJDXkNNpP1GuD+SPJ2WsvtYfFGX1Ttbi8nECztEd1mLNlsBcZG7kZPHtrXudI1benr6zfWUY6PoVJYcF2G/XZ5Jj+sZM/IJj0FvfWZ/wBS3K9nf8iV6Dtn7i7/ADMjrjZ3Oj5I0NwJhIrMGESpjdIBBHHtHXWnZaar3EW92OD/AIRVq6HtYPDj3vzLzQ2qV5PDHMbuKMSIHCmHeYBhkZ4gVXrfSWrTm4Yzh9HkdR0DbyWVHvfmWKagT/haQHzbVR7XNV5fSe4e6Pev/UlWgLZe74+YtdMS3UMrwyyOHRsEA4B6wRjHAjBHlrVhfVK0FNTeGRKwt4PCpr+8TZaP2Zi4ghm7sIMsSSYaLexvqGxnpBnnWHW0vKNSUZQzhtZzzdTNKnafZTjs6jxdbLZolaSO7Riis2BGyMcAnAIc4NIaYjKSTg1np+QlbSSybLYNpdpbaaN3ZzHKGUsxY7rqOGT1ZBrYKoy3twc56+fm4UBwk0ah55/7OaARuhJel0/dyc93ulh5VIiHtrO0q8W/Fr+9xatI61WKNz3Q3bXzeT6Lk4mS2oX0iW1uUkdCZ3yUdlJAjHMqRWromEZ1JayT2Lft9pkaRWrJYMtqFpec6Qt1aeZlZyrK0rsrAo3AqSQeOD5q0b+jT9Hm1FZS5lzlGlJ662jW7obtr5nJ9LycTO7QYelssHiVuYcfPJiP1q0NGzca/wDpfdt/gzdI00opo01xMQxA5A4Hm4Vnpl6jTWouBX6bumFpdEMQRbSkEEgg7pwQRyNT2y1q0E/iXiQ3sUqLaFnq/o+5ukZxpFYd1t3E13KjHgDkDJyOOPNX1XI0/hXYvI+f1nzlqmqt4SAmlYCfFfy5rzkaXwLsXkNZ85A1ns9J2LJDcXch6ZTgLcSSKVPenO95eyuXb0V9rUWzoR7rSezI1ZJCp3RwCgKPIoA91fJOTbyfR0Ka5NHjuhu2vMk3JxMvr7q93XH00Y++Il5DnLGMkr42XmO0ZFaWjrzkpak/Vfc/J+0y7+19+PWX2h7g9zWxB4G3iP8AyxVO4yq010vxLVnFOimydBKWYKeTd6fIwx76h1sbSWtTXJvgLjZVBuT3R644wg+dKAfq1u6WnmlDpee75mPYQzWwMPuhu2sLJu8nEw+1TSUqi1VJHQMJWYI7LkhlUE4IzgZrZ0TTjLXlJJ7t+0xdIZVTCKrZnfStfKrSyuDFL3rSOwyEyOBJqzpOnBW7aSW1exFe2f3qyNLEvwW9Br53WN/7rnRi9rMJNpC7AgrORxGODRk+1a1dES+9lHnX8mVpFRynE02iQY7e3jHJYIx+gCfbWfXnrVZPpZes6a5FZJsE53hx7fYaiyS14JU3wFdq3HnQ+lG/PtT6HP219qfMm11MnI0fbY+Aw9EjV8rf7Lif99huaPinS2l1HcsCDnrHtqo2XpUotNGB1Ntuj0tegfgLPjzypj1Gtu9nrWdN8+r4GFaRzXwb3uhu2sTJvcnEX+2DJS1brxOv6oitvQr2zX7f5MXSUcVFgYAJjCxjkiIo+agFYspOUm+ds07eklSWT53Q3bXmSfk4mZ161e7ri6WMffESnAHOWMcSnjYcSvnHXWjo+85GepL1X3Pn8zMv7XZrx6y31cmIsrP/AIWL1Jj3VWu3+IqfufiWLGKdFZLS1nJdQeROD5DwNVm3gnq01qPgY7YM/R311B/sjw+RlCftV9rGWsk+c+YaHjXp4FAfnnUXjpS87Slx67iPNZmlvyF+5eDL1h+cuAwOir53Bv6yK/T2i7aeNFusBVZimZui4kAHy8MVZtqtak26XXsyUbqnSqNObwVujdB6Nt5VmiaMSJkqWut4AkEZ3S3HgTVmrcXlWDhJbH/iV4ULaMs6xYS6btV8K6gH/uA+oZqqrSu90H2F13tFe0zuntbbaUJbws0he4t8tulUAWZG5tgt2cBV+2sKtNupPZiMtnt3MoXV3CtiMec288eWbyn21kYNaEkoo43FqrxyJJ/NujK/fbvenn33VXdOUozUo709hHcKM4Yk8IzX8TdGeL/5f+daPp15zf8AiZvotv8AEVWtGrGj4rWWSIjpFC7v3xv5ywB73PHgTVi1u7mdVRmtnDBDXoUYQzB5ZC1wlLJoYsSSbOLJPM9+K15+q+DKUd4zp48sx8Z9tfGYPqKckopdB5SAmmDpzSPioQcjnTAck1hnuZc4wAMADA5cOyhxTSgsI+QR4ZT4x7aYOpyTizDbOV+76QA/tfV00tbOk/yqXD+EZGj9lVm26KsbBs6yM1rJoyGe8to7g4QW0zDv9zvhImO+8hPCtK0q1KVCUqe/WXsz7GZN1CM66Ut2D7b6lWG99zL73HwLvvvHjHGvZaQusfaSx0xPFaUG9kiR/E23+Hd//Kf7Kj+sKvNH/aiX0CPxMze0TV+KCz30e4LdIFxJO0i4KMeCnkeHOr2jrqdWtqyS3exYKl3bqlHKeTfQplEI/s0+otYtRfbfFmvbvFJI6Rpg58R9hrlLadVnmDQt9VP6k0r8a3+uK+0PlzV6jrmwt/I/6xq+X0gvxEurwN3R7xSLvojVLBf1kY/V7+ub/wCI/wBeKte6X4Gn1fyYttsuWbDoqyMG1rIxO1RfudqD/ayeghK2NEb58EY+ktskzdXCZZj46x8GpSklBI8LATTB25pAIyDkc6YDkme5RnGABgYwOA5k8BTacU0oLCPkUZDDyj20wdSknFmM2S/15c45bt1/9hK+wo/lR4LwPl5+s+I9qlOAoD8/asx9Hp26T4TXC+mVXHqFZ+lF+H4NfyW7N4qdTGh3Ia+a10anLIXW2SLEVv8AKP60/wAq2NDyzKfBeJSvXrRT6SfobY3DPBDMbmQdJEjkBF4b6hiAfFmt0zi4t9iloPCnnbzovsWh5kw+03ViDR11ai3DBCA5LMWJZJAc5PixyrmazFroZ1F7UNRIN4Bh18fTXxrklsN7lUthUa42+LG5+Qf6pqxZyXLw4oirT1qcl0MT2gJtHKjC8guJH3u9MLoqhcDgQxHHOa+syzFLLu3QoPCzvT5Z0GfQffTIOevGtkN49u0MBgW3j3ApYHgCCuMcsYo45WAnjaOi2i31Vh+EAfTXxcmk2je5TGwiafjZLaZlJBETkEcCDunBFSUHF1Yp86OZ1NaLSKnUnWBb6LJwJl4SL4/hKOw+3Iqxe2zt5/4vccULjXhn2reaXuQ1S10S8sjzJBugseoZ9FeqSbwe8qnsFfsom3rq5HwxvD+8Y/tVuaVWKUOjyM+zlicmNLuQ1ha6L/LIVe2SPEtuD8B/rKa3tDv7Esc6M++es4viU+y+Mf8AiCYH4uTq7QB76saTf4d550RWn5vUOzuQ18zro1eWRgNsPe28SfClz6Eb7a1tEbakn0fyU72etBcTXaur0lrA464k+qKz7jEask+dlqnVxBcCbPbYVj2A+yooyWUdconsEjofT0cOj761ZXL3Bi3CAN0dG+828ScjxYBr7QwRm7OoM6Ph8jet2NfL6QklcSNe2nq0kaQ2tUtdFjlRY6mT7+mLo/DEo9EiD3VuXkdWzh1eBQoS+/k+Iz+5DWHrovcshY7Z23e5l68St9StzQ23XfD+ShfSyoviMm0j6RFccmUH0jNYs2oyaL/KpHDTMJS3mYEgiJ8Ecwdw4IrqjJOpFdKOZ1MxaRRaiaxC+iw2BOgHSDt7HA7D6jmrd9a+jz2eq93kR29zrw271vNT3Iaoa6JuWR8Ntjj2U1ke8rnYL3YcnSaSupuropD55ZlYeoGvs4LEUuZIwZPLbHpXRyFAfn3XabuHTzzEHdJWQ45lXTdOPOD6Kr3VLlaUoLeyahNQmpPcaeLanZnmJF+afcK+feiLhc3aXOVo/F3GT2mazW95FF0LElXJIKkHBUjPEeStDRlrVoTlrreiO4nBwSi87f4HXqM+9o6zP+7RepAK2CiXlAKX+EHZZgtpQPBkZCfjpvD1qaAhaG2nWywxpIJAyoAe9JGcccYz1183W0TWc244wafL0pbW8PgTZ9omj5UKOWKsMEFGwR2HveVRrRt1B5itvFHqq0l73amV50zoP+zi/uv9NS8hpDnfb8z3Xo88ez5HFtZdCryt1Pkh/wBNdei373y7/mc8rRXtX+0gac1xsGt5Y7eDdkZGVW6MAAsMZ9dTULG5VSMqktie3aczuKeq1Hm5sFnq7tKt47eKOUPvqiqx3SQSAASMZqC40VWlUlKGMNiNem0tZ4eF7CbpjX+ymt5YxIQWRgMq3MjyVFS0dcQqKTW59B2qlLb9r2P2MVWr2lJLSVJ0BwDut2MDxK57eGR5K+huKEa1NwZQpVHTlrf3A322mWQA75icdSN9lfNrRVw/Z3ovupS+LuZVac2nW7wyJEsm+yMFJXAyRwznqzVihomqppyxjJy69OKbi8vgYLVqS7tN28hiZo++jLbpKHGCQxHg9Rz/AJ1t3NvGvDUkUqVR03lG80ZtaiYfdomQ9q4ZfVx9VYlTQ1RepJPuLkbik9+V3knSGueirjHTKHxy34ycelajp2N5S9TZwfzJOVpNYck+KOdhrZoi3JeFAjYxlYiCfQtdTs72osTeeL+Y5WitzS4I+321i3Ufc45HPVkbo85P2Uhoeq39ppEbr0luy+4yl3/4hpqRTHAdxAcY4IOGeMhwCTgAAVs2lnC3TUdrZVrVnUxswkSNB683Oj1W2uLdsJwAYFHAHVgjDY81VbrRca0nOLw32EtO5SioyWcdpq4Np9m64cSLkcQVPuzWbLRNxF7MMnjWpZypY4oqW0poInPQpn5I/u1YVLSK2az7fmNa3/x7Czt9oWj4ECQhgo5KqEAeQYwKglo26qS1p7+lnrrUfi7EU+ldqjyfc7WA5PAFuJ8yLkn01ao6GS21JdS8yKV1Feout+RldU9J9xX3SXIdSu8JAV74M2G75er/ADrQvbeVajqQ6CChUUZ5l7U+8aS7SLHGekI8W62fZXz/ANWXOfV8C5r0vjXeLbaPrHFezRtFvbqIwORjixHLPkrb0bazt4SU97aKtzUjLCi84yavVjaRbxW0UUu/vogUndJHAY4YzWfc6LqzqylDGGyeNem4rWeHjmLHSW0KylgkQOQWRgMq3Mg+KoaejbiE08e3oO1UpfF3MUugNIy2siTx57wgN2EEZKE+MA48meqvorijGtBwl7TPpVHTkpIcQ2mWW6CWbOBkBW4H0V819V3Gd3gaDqUvi7mV2l9p9s0TrGJCxUgd6Rxxw54qalomspJyxg85elHannqJP8HywxDczY8J0jB7Qi7x9bV9IZg3aAKAqdM6s2l0wa4t4pWAwGZRvAc8b3PHE8KApZtmWjG/JlX4rOP2qAhS7ItGnkkq+SVvfmgNlorR6W8McMeQkaBVycnAGBk9dAS6AiaU0ZDcRmOeNJUJB3XUMMjkcHroDOzbNdGN+SovxSy+w0BEk2T6MP4lx5JX+2gOB2P6Nz4MoHZ0rUGTrHsl0YPxTnyyv9tAToNm2jF/JEb4xZvaaAJ9m+jG/JI1+KWX2GgIMmyXRh/FSDySv9tAdrfZhYLBJBuOUkZWOXJZWTO6VP4PAkeegOMOybRq/inb40rn30BPi2b6MX8kjPxt4+00BoNHaMhgjEUMaRxjPeIoC8efAUBVaT1KsJyWltISx5sECsfKVwTQFVLsr0Y34gjySOPfQH2LZZoxfxBPxpHPvoCystRdHRHeSzgyORZA5Hk3s4oDQRxhRhQAByAGB6KA4X2j4pl3ZYo5F7HRWHoIoDNXmzTRkn5KqfJlk9QOKAr12QaNz4EpHZ0rUGSXBsu0Yv5PvfGdyPbQGi0XoK2thiCCKL4iKCfKQMmgIemtTrK6Jae2jZzzcDdfzuuCfPQGebZDo0nO5KB2dK2PtoMlro/Z5o2IYFpE/DGZB0h/SzigOdxs20Y35Ii/ELL7DQEKTZJow/ipB5JX+2gO1pswsI4ZoQjlZtze3nJIMZYqVP4J75vTQHCHZJo0fipG8sr/AG0BOh2a6MX8lRvjFm9poDQ6K0XDbR9HBGkSZJ3UGBk8z5aAmUAUAUAUAUAUAUAUAUAUAUAUAUAUAUAUAUAUAUAUAUAUAUAUAUAUAUAUAUAUAUAUAUAUAUAUAUAUAUAUB//Z"/>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495010">
            <a:off x="983010" y="1028700"/>
            <a:ext cx="2857500" cy="1600200"/>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98122">
            <a:off x="4716016" y="871537"/>
            <a:ext cx="2997424" cy="1909391"/>
          </a:xfrm>
          <a:prstGeom prst="rect">
            <a:avLst/>
          </a:prstGeom>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00374" y="2071687"/>
            <a:ext cx="2857704" cy="1645345"/>
          </a:xfrm>
          <a:prstGeom prst="rect">
            <a:avLst/>
          </a:prstGeom>
        </p:spPr>
      </p:pic>
      <p:pic>
        <p:nvPicPr>
          <p:cNvPr id="9" name="Pictur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14728" y="3997510"/>
            <a:ext cx="2143125" cy="2143125"/>
          </a:xfrm>
          <a:prstGeom prst="rect">
            <a:avLst/>
          </a:prstGeom>
        </p:spPr>
      </p:pic>
      <p:pic>
        <p:nvPicPr>
          <p:cNvPr id="10" name="Picture 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48109" y="3203269"/>
            <a:ext cx="2143125" cy="2143125"/>
          </a:xfrm>
          <a:prstGeom prst="rect">
            <a:avLst/>
          </a:prstGeom>
        </p:spPr>
      </p:pic>
      <p:pic>
        <p:nvPicPr>
          <p:cNvPr id="11" name="Picture 1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397336" y="3429000"/>
            <a:ext cx="2286000" cy="1409700"/>
          </a:xfrm>
          <a:prstGeom prst="rect">
            <a:avLst/>
          </a:prstGeom>
        </p:spPr>
      </p:pic>
      <p:pic>
        <p:nvPicPr>
          <p:cNvPr id="12" name="Picture 1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843808" y="4133850"/>
            <a:ext cx="2509837" cy="2509837"/>
          </a:xfrm>
          <a:prstGeom prst="rect">
            <a:avLst/>
          </a:prstGeom>
        </p:spPr>
      </p:pic>
    </p:spTree>
    <p:extLst>
      <p:ext uri="{BB962C8B-B14F-4D97-AF65-F5344CB8AC3E}">
        <p14:creationId xmlns:p14="http://schemas.microsoft.com/office/powerpoint/2010/main" val="292736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heel(1)">
                                      <p:cBhvr>
                                        <p:cTn id="12" dur="2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heel(1)">
                                      <p:cBhvr>
                                        <p:cTn id="17" dur="20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heel(1)">
                                      <p:cBhvr>
                                        <p:cTn id="22" dur="20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heel(1)">
                                      <p:cBhvr>
                                        <p:cTn id="27" dur="20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heel(1)">
                                      <p:cBhvr>
                                        <p:cTn id="32" dur="20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wheel(1)">
                                      <p:cBhvr>
                                        <p:cTn id="37"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7584" y="5443620"/>
            <a:ext cx="1584176" cy="1394031"/>
          </a:xfrm>
          <a:prstGeom prst="rect">
            <a:avLst/>
          </a:prstGeom>
        </p:spPr>
      </p:pic>
      <p:sp>
        <p:nvSpPr>
          <p:cNvPr id="3" name="TextBox 2"/>
          <p:cNvSpPr txBox="1"/>
          <p:nvPr/>
        </p:nvSpPr>
        <p:spPr>
          <a:xfrm>
            <a:off x="539552" y="476672"/>
            <a:ext cx="7920880" cy="2585323"/>
          </a:xfrm>
          <a:prstGeom prst="rect">
            <a:avLst/>
          </a:prstGeom>
          <a:noFill/>
        </p:spPr>
        <p:txBody>
          <a:bodyPr wrap="square" rtlCol="0">
            <a:spAutoFit/>
          </a:bodyPr>
          <a:lstStyle/>
          <a:p>
            <a:r>
              <a:rPr lang="en-GB" dirty="0" smtClean="0"/>
              <a:t>As a school we need to be making children aware of risk and helping them to stay safe online, manage the information they reveal about themselves, and  what they should do if problems arise.</a:t>
            </a:r>
          </a:p>
          <a:p>
            <a:endParaRPr lang="en-GB" dirty="0"/>
          </a:p>
          <a:p>
            <a:r>
              <a:rPr lang="en-GB" dirty="0" smtClean="0"/>
              <a:t>But how?</a:t>
            </a:r>
          </a:p>
          <a:p>
            <a:r>
              <a:rPr lang="en-GB" dirty="0" smtClean="0"/>
              <a:t>Policy</a:t>
            </a:r>
          </a:p>
          <a:p>
            <a:r>
              <a:rPr lang="en-GB" dirty="0" smtClean="0"/>
              <a:t>Education</a:t>
            </a:r>
          </a:p>
          <a:p>
            <a:r>
              <a:rPr lang="en-GB" dirty="0" smtClean="0"/>
              <a:t>Keeping up to speed with trends</a:t>
            </a:r>
          </a:p>
          <a:p>
            <a:r>
              <a:rPr lang="en-GB" dirty="0" smtClean="0"/>
              <a:t>Keeping it high on the agenda</a:t>
            </a:r>
            <a:endParaRPr lang="en-GB" dirty="0"/>
          </a:p>
        </p:txBody>
      </p:sp>
    </p:spTree>
    <p:extLst>
      <p:ext uri="{BB962C8B-B14F-4D97-AF65-F5344CB8AC3E}">
        <p14:creationId xmlns:p14="http://schemas.microsoft.com/office/powerpoint/2010/main" val="32243474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7584" y="5443620"/>
            <a:ext cx="1584176" cy="1394031"/>
          </a:xfrm>
          <a:prstGeom prst="rect">
            <a:avLst/>
          </a:prstGeom>
        </p:spPr>
      </p:pic>
      <p:sp>
        <p:nvSpPr>
          <p:cNvPr id="3" name="TextBox 2"/>
          <p:cNvSpPr txBox="1"/>
          <p:nvPr/>
        </p:nvSpPr>
        <p:spPr>
          <a:xfrm>
            <a:off x="314215" y="332656"/>
            <a:ext cx="8424936" cy="5078313"/>
          </a:xfrm>
          <a:prstGeom prst="rect">
            <a:avLst/>
          </a:prstGeom>
          <a:noFill/>
        </p:spPr>
        <p:txBody>
          <a:bodyPr wrap="square" rtlCol="0">
            <a:spAutoFit/>
          </a:bodyPr>
          <a:lstStyle/>
          <a:p>
            <a:r>
              <a:rPr lang="en-GB" b="1" u="sng" dirty="0" smtClean="0"/>
              <a:t>How can parents help?</a:t>
            </a:r>
          </a:p>
          <a:p>
            <a:endParaRPr lang="en-GB" b="1" u="sng" dirty="0" smtClean="0"/>
          </a:p>
          <a:p>
            <a:r>
              <a:rPr lang="en-GB" dirty="0" smtClean="0"/>
              <a:t>Think about where the children can access online content.</a:t>
            </a:r>
          </a:p>
          <a:p>
            <a:endParaRPr lang="en-GB" dirty="0" smtClean="0"/>
          </a:p>
          <a:p>
            <a:r>
              <a:rPr lang="en-GB" dirty="0" smtClean="0"/>
              <a:t>Talk with them about their digital life – what do they do, which apps do they use </a:t>
            </a:r>
            <a:r>
              <a:rPr lang="en-GB" dirty="0" err="1" smtClean="0"/>
              <a:t>etc</a:t>
            </a:r>
            <a:endParaRPr lang="en-GB" dirty="0" smtClean="0"/>
          </a:p>
          <a:p>
            <a:endParaRPr lang="en-GB" dirty="0" smtClean="0"/>
          </a:p>
          <a:p>
            <a:r>
              <a:rPr lang="en-GB" dirty="0" smtClean="0"/>
              <a:t>Be aware of age restrictions – the age certificates are there for a reason</a:t>
            </a:r>
          </a:p>
          <a:p>
            <a:endParaRPr lang="en-GB" dirty="0" smtClean="0"/>
          </a:p>
          <a:p>
            <a:r>
              <a:rPr lang="en-GB" dirty="0" smtClean="0"/>
              <a:t>Look at parental control settings</a:t>
            </a:r>
          </a:p>
          <a:p>
            <a:endParaRPr lang="en-GB" dirty="0" smtClean="0"/>
          </a:p>
          <a:p>
            <a:r>
              <a:rPr lang="en-GB" dirty="0" smtClean="0"/>
              <a:t>Don’t rely on factory security settings.</a:t>
            </a:r>
          </a:p>
          <a:p>
            <a:endParaRPr lang="en-GB" dirty="0" smtClean="0"/>
          </a:p>
          <a:p>
            <a:r>
              <a:rPr lang="en-GB" dirty="0" smtClean="0"/>
              <a:t>Remember – once it is out there, you have lost control of it.</a:t>
            </a:r>
          </a:p>
          <a:p>
            <a:endParaRPr lang="en-GB" dirty="0"/>
          </a:p>
          <a:p>
            <a:r>
              <a:rPr lang="en-GB" dirty="0" smtClean="0"/>
              <a:t>Consider using parental control software such as Norton Online Family. Programmes to track social media usage are also available e.g. </a:t>
            </a:r>
            <a:r>
              <a:rPr lang="en-GB" dirty="0" err="1" smtClean="0"/>
              <a:t>SocialShield</a:t>
            </a:r>
            <a:r>
              <a:rPr lang="en-GB" dirty="0" smtClean="0"/>
              <a:t> and Minor Monitor. (These generally  need the cooperation of the child as they need to be set up on their device. Others, which aren’t free, don’t.) </a:t>
            </a:r>
            <a:endParaRPr lang="en-GB" dirty="0"/>
          </a:p>
        </p:txBody>
      </p:sp>
    </p:spTree>
    <p:extLst>
      <p:ext uri="{BB962C8B-B14F-4D97-AF65-F5344CB8AC3E}">
        <p14:creationId xmlns:p14="http://schemas.microsoft.com/office/powerpoint/2010/main" val="542972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additive="base">
                                        <p:cTn id="2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 calcmode="lin" valueType="num">
                                      <p:cBhvr additive="base">
                                        <p:cTn id="2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3">
                                            <p:txEl>
                                              <p:pRg st="8" end="8"/>
                                            </p:txEl>
                                          </p:spTgt>
                                        </p:tgtEl>
                                        <p:attrNameLst>
                                          <p:attrName>style.visibility</p:attrName>
                                        </p:attrNameLst>
                                      </p:cBhvr>
                                      <p:to>
                                        <p:strVal val="visible"/>
                                      </p:to>
                                    </p:set>
                                    <p:anim calcmode="lin" valueType="num">
                                      <p:cBhvr additive="base">
                                        <p:cTn id="33"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3">
                                            <p:txEl>
                                              <p:pRg st="10" end="10"/>
                                            </p:txEl>
                                          </p:spTgt>
                                        </p:tgtEl>
                                        <p:attrNameLst>
                                          <p:attrName>style.visibility</p:attrName>
                                        </p:attrNameLst>
                                      </p:cBhvr>
                                      <p:to>
                                        <p:strVal val="visible"/>
                                      </p:to>
                                    </p:set>
                                    <p:anim calcmode="lin" valueType="num">
                                      <p:cBhvr additive="base">
                                        <p:cTn id="39"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3">
                                            <p:txEl>
                                              <p:pRg st="12" end="12"/>
                                            </p:txEl>
                                          </p:spTgt>
                                        </p:tgtEl>
                                        <p:attrNameLst>
                                          <p:attrName>style.visibility</p:attrName>
                                        </p:attrNameLst>
                                      </p:cBhvr>
                                      <p:to>
                                        <p:strVal val="visible"/>
                                      </p:to>
                                    </p:set>
                                    <p:anim calcmode="lin" valueType="num">
                                      <p:cBhvr additive="base">
                                        <p:cTn id="45"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txEl>
                                              <p:pRg st="12" end="12"/>
                                            </p:txEl>
                                          </p:spTgt>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3">
                                            <p:txEl>
                                              <p:pRg st="14" end="14"/>
                                            </p:txEl>
                                          </p:spTgt>
                                        </p:tgtEl>
                                        <p:attrNameLst>
                                          <p:attrName>style.visibility</p:attrName>
                                        </p:attrNameLst>
                                      </p:cBhvr>
                                      <p:to>
                                        <p:strVal val="visible"/>
                                      </p:to>
                                    </p:set>
                                    <p:anim calcmode="lin" valueType="num">
                                      <p:cBhvr additive="base">
                                        <p:cTn id="51" dur="500" fill="hold"/>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3">
                                            <p:txEl>
                                              <p:pRg st="14" end="1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7584" y="5443620"/>
            <a:ext cx="1584176" cy="1394031"/>
          </a:xfrm>
          <a:prstGeom prst="rect">
            <a:avLst/>
          </a:prstGeom>
        </p:spPr>
      </p:pic>
      <p:sp>
        <p:nvSpPr>
          <p:cNvPr id="3" name="TextBox 2"/>
          <p:cNvSpPr txBox="1"/>
          <p:nvPr/>
        </p:nvSpPr>
        <p:spPr>
          <a:xfrm>
            <a:off x="317345" y="472808"/>
            <a:ext cx="8424936" cy="1477328"/>
          </a:xfrm>
          <a:prstGeom prst="rect">
            <a:avLst/>
          </a:prstGeom>
          <a:noFill/>
        </p:spPr>
        <p:txBody>
          <a:bodyPr wrap="square" rtlCol="0">
            <a:spAutoFit/>
          </a:bodyPr>
          <a:lstStyle/>
          <a:p>
            <a:r>
              <a:rPr lang="en-GB" dirty="0" smtClean="0"/>
              <a:t>Internet Safety Day</a:t>
            </a:r>
          </a:p>
          <a:p>
            <a:endParaRPr lang="en-GB" dirty="0"/>
          </a:p>
          <a:p>
            <a:r>
              <a:rPr lang="en-GB" dirty="0" smtClean="0"/>
              <a:t>The children will be looking at aspects of e-safety in class</a:t>
            </a:r>
          </a:p>
          <a:p>
            <a:r>
              <a:rPr lang="en-GB" dirty="0" smtClean="0"/>
              <a:t>Feel free to join them after this presentation up to 10.15</a:t>
            </a:r>
          </a:p>
          <a:p>
            <a:r>
              <a:rPr lang="en-GB" dirty="0" smtClean="0"/>
              <a:t>Check out SID TV which will be broadcast this afternoon</a:t>
            </a:r>
            <a:endParaRPr lang="en-GB" dirty="0"/>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39752" y="2060848"/>
            <a:ext cx="6480720" cy="45815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2888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8"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8"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nodeType="clickEffect">
                                  <p:stCondLst>
                                    <p:cond delay="0"/>
                                  </p:stCondLst>
                                  <p:childTnLst>
                                    <p:set>
                                      <p:cBhvr>
                                        <p:cTn id="32" dur="1" fill="hold">
                                          <p:stCondLst>
                                            <p:cond delay="0"/>
                                          </p:stCondLst>
                                        </p:cTn>
                                        <p:tgtEl>
                                          <p:spTgt spid="1026"/>
                                        </p:tgtEl>
                                        <p:attrNameLst>
                                          <p:attrName>style.visibility</p:attrName>
                                        </p:attrNameLst>
                                      </p:cBhvr>
                                      <p:to>
                                        <p:strVal val="visible"/>
                                      </p:to>
                                    </p:set>
                                    <p:anim calcmode="lin" valueType="num">
                                      <p:cBhvr>
                                        <p:cTn id="33" dur="500" fill="hold"/>
                                        <p:tgtEl>
                                          <p:spTgt spid="1026"/>
                                        </p:tgtEl>
                                        <p:attrNameLst>
                                          <p:attrName>ppt_w</p:attrName>
                                        </p:attrNameLst>
                                      </p:cBhvr>
                                      <p:tavLst>
                                        <p:tav tm="0">
                                          <p:val>
                                            <p:fltVal val="0"/>
                                          </p:val>
                                        </p:tav>
                                        <p:tav tm="100000">
                                          <p:val>
                                            <p:strVal val="#ppt_w"/>
                                          </p:val>
                                        </p:tav>
                                      </p:tavLst>
                                    </p:anim>
                                    <p:anim calcmode="lin" valueType="num">
                                      <p:cBhvr>
                                        <p:cTn id="34" dur="500" fill="hold"/>
                                        <p:tgtEl>
                                          <p:spTgt spid="1026"/>
                                        </p:tgtEl>
                                        <p:attrNameLst>
                                          <p:attrName>ppt_h</p:attrName>
                                        </p:attrNameLst>
                                      </p:cBhvr>
                                      <p:tavLst>
                                        <p:tav tm="0">
                                          <p:val>
                                            <p:fltVal val="0"/>
                                          </p:val>
                                        </p:tav>
                                        <p:tav tm="100000">
                                          <p:val>
                                            <p:strVal val="#ppt_h"/>
                                          </p:val>
                                        </p:tav>
                                      </p:tavLst>
                                    </p:anim>
                                    <p:animEffect transition="in" filter="fade">
                                      <p:cBhvr>
                                        <p:cTn id="35"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7584" y="5443620"/>
            <a:ext cx="1584176" cy="1394031"/>
          </a:xfrm>
          <a:prstGeom prst="rect">
            <a:avLst/>
          </a:prstGeom>
        </p:spPr>
      </p:pic>
      <p:sp>
        <p:nvSpPr>
          <p:cNvPr id="3" name="TextBox 2"/>
          <p:cNvSpPr txBox="1"/>
          <p:nvPr/>
        </p:nvSpPr>
        <p:spPr>
          <a:xfrm>
            <a:off x="410599" y="438804"/>
            <a:ext cx="8352928" cy="3416320"/>
          </a:xfrm>
          <a:prstGeom prst="rect">
            <a:avLst/>
          </a:prstGeom>
          <a:solidFill>
            <a:schemeClr val="bg1">
              <a:lumMod val="95000"/>
            </a:schemeClr>
          </a:solidFill>
        </p:spPr>
        <p:txBody>
          <a:bodyPr wrap="square" rtlCol="0">
            <a:spAutoFit/>
          </a:bodyPr>
          <a:lstStyle/>
          <a:p>
            <a:r>
              <a:rPr lang="en-GB" dirty="0" smtClean="0"/>
              <a:t>Useful links</a:t>
            </a:r>
          </a:p>
          <a:p>
            <a:r>
              <a:rPr lang="en-GB" dirty="0" smtClean="0">
                <a:solidFill>
                  <a:schemeClr val="tx1">
                    <a:lumMod val="95000"/>
                    <a:lumOff val="5000"/>
                  </a:schemeClr>
                </a:solidFill>
                <a:cs typeface="Arial" pitchFamily="34" charset="0"/>
                <a:hlinkClick r:id="rId3"/>
              </a:rPr>
              <a:t>www.thinkuknow.co.uk</a:t>
            </a:r>
            <a:endParaRPr lang="en-GB" dirty="0" smtClean="0">
              <a:solidFill>
                <a:schemeClr val="tx1">
                  <a:lumMod val="95000"/>
                  <a:lumOff val="5000"/>
                </a:schemeClr>
              </a:solidFill>
              <a:cs typeface="Arial" pitchFamily="34" charset="0"/>
            </a:endParaRPr>
          </a:p>
          <a:p>
            <a:endParaRPr lang="en-GB" dirty="0" smtClean="0">
              <a:solidFill>
                <a:schemeClr val="tx1">
                  <a:lumMod val="95000"/>
                  <a:lumOff val="5000"/>
                </a:schemeClr>
              </a:solidFill>
              <a:cs typeface="Arial" pitchFamily="34" charset="0"/>
            </a:endParaRPr>
          </a:p>
          <a:p>
            <a:r>
              <a:rPr lang="en-GB" dirty="0" smtClean="0">
                <a:solidFill>
                  <a:schemeClr val="tx1">
                    <a:lumMod val="95000"/>
                    <a:lumOff val="5000"/>
                  </a:schemeClr>
                </a:solidFill>
                <a:cs typeface="Arial" pitchFamily="34" charset="0"/>
                <a:hlinkClick r:id="rId4"/>
              </a:rPr>
              <a:t>www.saferinternet.org.uk</a:t>
            </a:r>
            <a:endParaRPr lang="en-GB" dirty="0" smtClean="0">
              <a:solidFill>
                <a:schemeClr val="tx1">
                  <a:lumMod val="95000"/>
                  <a:lumOff val="5000"/>
                </a:schemeClr>
              </a:solidFill>
              <a:cs typeface="Arial" pitchFamily="34" charset="0"/>
            </a:endParaRPr>
          </a:p>
          <a:p>
            <a:endParaRPr lang="en-GB" dirty="0" smtClean="0">
              <a:solidFill>
                <a:schemeClr val="tx1">
                  <a:lumMod val="95000"/>
                  <a:lumOff val="5000"/>
                </a:schemeClr>
              </a:solidFill>
              <a:cs typeface="Arial" pitchFamily="34" charset="0"/>
            </a:endParaRPr>
          </a:p>
          <a:p>
            <a:r>
              <a:rPr lang="en-GB" dirty="0" smtClean="0">
                <a:solidFill>
                  <a:schemeClr val="tx1">
                    <a:lumMod val="95000"/>
                    <a:lumOff val="5000"/>
                  </a:schemeClr>
                </a:solidFill>
                <a:cs typeface="Arial" pitchFamily="34" charset="0"/>
                <a:hlinkClick r:id="rId5"/>
              </a:rPr>
              <a:t>www.kidsmart.org.uk</a:t>
            </a:r>
            <a:endParaRPr lang="en-GB" dirty="0" smtClean="0">
              <a:solidFill>
                <a:schemeClr val="tx1">
                  <a:lumMod val="95000"/>
                  <a:lumOff val="5000"/>
                </a:schemeClr>
              </a:solidFill>
              <a:cs typeface="Arial" pitchFamily="34" charset="0"/>
            </a:endParaRPr>
          </a:p>
          <a:p>
            <a:endParaRPr lang="en-GB" dirty="0" smtClean="0">
              <a:solidFill>
                <a:schemeClr val="tx1">
                  <a:lumMod val="95000"/>
                  <a:lumOff val="5000"/>
                </a:schemeClr>
              </a:solidFill>
              <a:cs typeface="Arial" pitchFamily="34" charset="0"/>
            </a:endParaRPr>
          </a:p>
          <a:p>
            <a:r>
              <a:rPr lang="en-GB" dirty="0" smtClean="0">
                <a:hlinkClick r:id="rId6"/>
              </a:rPr>
              <a:t>www.bbc.co.uk/cbbc/topics/stay-safe</a:t>
            </a:r>
            <a:endParaRPr lang="en-GB" dirty="0" smtClean="0"/>
          </a:p>
          <a:p>
            <a:endParaRPr lang="en-GB" dirty="0" smtClean="0"/>
          </a:p>
          <a:p>
            <a:r>
              <a:rPr lang="en-GB" dirty="0" smtClean="0">
                <a:hlinkClick r:id="rId7"/>
              </a:rPr>
              <a:t>www.nspcc.org.uk</a:t>
            </a:r>
            <a:endParaRPr lang="en-GB" dirty="0" smtClean="0"/>
          </a:p>
          <a:p>
            <a:endParaRPr lang="en-GB" dirty="0" smtClean="0">
              <a:solidFill>
                <a:schemeClr val="tx1">
                  <a:lumMod val="95000"/>
                  <a:lumOff val="5000"/>
                </a:schemeClr>
              </a:solidFill>
              <a:cs typeface="Arial" pitchFamily="34" charset="0"/>
            </a:endParaRPr>
          </a:p>
          <a:p>
            <a:endParaRPr lang="en-GB" dirty="0"/>
          </a:p>
        </p:txBody>
      </p:sp>
      <p:sp>
        <p:nvSpPr>
          <p:cNvPr id="4" name="TextBox 3"/>
          <p:cNvSpPr txBox="1"/>
          <p:nvPr/>
        </p:nvSpPr>
        <p:spPr>
          <a:xfrm>
            <a:off x="410599" y="4077072"/>
            <a:ext cx="8352928" cy="923330"/>
          </a:xfrm>
          <a:prstGeom prst="rect">
            <a:avLst/>
          </a:prstGeom>
          <a:noFill/>
        </p:spPr>
        <p:txBody>
          <a:bodyPr wrap="square" rtlCol="0">
            <a:spAutoFit/>
          </a:bodyPr>
          <a:lstStyle/>
          <a:p>
            <a:r>
              <a:rPr lang="en-GB" dirty="0" smtClean="0"/>
              <a:t>In school we want to continue to develop policy and practise to keep your children safe and aware.</a:t>
            </a:r>
          </a:p>
          <a:p>
            <a:r>
              <a:rPr lang="en-GB" dirty="0" smtClean="0"/>
              <a:t>If you want to assist us in this, please put your details on the evaluation form.</a:t>
            </a:r>
            <a:endParaRPr lang="en-GB" dirty="0"/>
          </a:p>
        </p:txBody>
      </p:sp>
    </p:spTree>
    <p:extLst>
      <p:ext uri="{BB962C8B-B14F-4D97-AF65-F5344CB8AC3E}">
        <p14:creationId xmlns:p14="http://schemas.microsoft.com/office/powerpoint/2010/main" val="37288866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1132</TotalTime>
  <Words>591</Words>
  <Application>Microsoft Office PowerPoint</Application>
  <PresentationFormat>On-screen Show (4:3)</PresentationFormat>
  <Paragraphs>94</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Waveform</vt:lpstr>
      <vt:lpstr>Internet safety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Internet safety</dc:title>
  <dc:creator>Newgate</dc:creator>
  <cp:lastModifiedBy>Newgate</cp:lastModifiedBy>
  <cp:revision>21</cp:revision>
  <dcterms:created xsi:type="dcterms:W3CDTF">2015-01-27T20:14:48Z</dcterms:created>
  <dcterms:modified xsi:type="dcterms:W3CDTF">2015-02-09T14:06:09Z</dcterms:modified>
</cp:coreProperties>
</file>