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6" r:id="rId4"/>
    <p:sldId id="258" r:id="rId5"/>
    <p:sldId id="267" r:id="rId6"/>
    <p:sldId id="259" r:id="rId7"/>
    <p:sldId id="261" r:id="rId8"/>
    <p:sldId id="260" r:id="rId9"/>
    <p:sldId id="271" r:id="rId10"/>
    <p:sldId id="270" r:id="rId11"/>
    <p:sldId id="272" r:id="rId12"/>
    <p:sldId id="273" r:id="rId13"/>
    <p:sldId id="274" r:id="rId14"/>
    <p:sldId id="262" r:id="rId15"/>
    <p:sldId id="263" r:id="rId16"/>
    <p:sldId id="264" r:id="rId17"/>
    <p:sldId id="268" r:id="rId18"/>
    <p:sldId id="265" r:id="rId19"/>
    <p:sldId id="269"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4660"/>
  </p:normalViewPr>
  <p:slideViewPr>
    <p:cSldViewPr snapToGrid="0">
      <p:cViewPr varScale="1">
        <p:scale>
          <a:sx n="69" d="100"/>
          <a:sy n="69" d="100"/>
        </p:scale>
        <p:origin x="76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Cottee" userId="cb20e266-09ea-4095-b671-553933d55e0a" providerId="ADAL" clId="{B9535053-AC24-48CC-8E06-AF3AB3CF6869}"/>
    <pc:docChg chg="modSld">
      <pc:chgData name="Mrs Cottee" userId="cb20e266-09ea-4095-b671-553933d55e0a" providerId="ADAL" clId="{B9535053-AC24-48CC-8E06-AF3AB3CF6869}" dt="2026-02-09T18:57:52.539" v="3" actId="20577"/>
      <pc:docMkLst>
        <pc:docMk/>
      </pc:docMkLst>
      <pc:sldChg chg="modSp mod">
        <pc:chgData name="Mrs Cottee" userId="cb20e266-09ea-4095-b671-553933d55e0a" providerId="ADAL" clId="{B9535053-AC24-48CC-8E06-AF3AB3CF6869}" dt="2026-02-09T18:57:52.539" v="3" actId="20577"/>
        <pc:sldMkLst>
          <pc:docMk/>
          <pc:sldMk cId="309297420" sldId="266"/>
        </pc:sldMkLst>
        <pc:spChg chg="mod">
          <ac:chgData name="Mrs Cottee" userId="cb20e266-09ea-4095-b671-553933d55e0a" providerId="ADAL" clId="{B9535053-AC24-48CC-8E06-AF3AB3CF6869}" dt="2026-02-09T18:57:52.539" v="3" actId="20577"/>
          <ac:spMkLst>
            <pc:docMk/>
            <pc:sldMk cId="309297420" sldId="266"/>
            <ac:spMk id="3" creationId="{EB258B92-7559-44F1-9C2F-8E7BCCC0CD0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2/9/2026</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2/9/2026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40926-3043-4612-AE7D-ABF02228FC05}"/>
              </a:ext>
            </a:extLst>
          </p:cNvPr>
          <p:cNvSpPr>
            <a:spLocks noGrp="1"/>
          </p:cNvSpPr>
          <p:nvPr>
            <p:ph type="ctrTitle"/>
          </p:nvPr>
        </p:nvSpPr>
        <p:spPr/>
        <p:txBody>
          <a:bodyPr/>
          <a:lstStyle/>
          <a:p>
            <a:pPr algn="ctr"/>
            <a:r>
              <a:rPr lang="en-GB" dirty="0">
                <a:latin typeface="Comic Sans MS" panose="030F0702030302020204" pitchFamily="66" charset="0"/>
              </a:rPr>
              <a:t>Year 1 Phonics Screening Test</a:t>
            </a:r>
          </a:p>
        </p:txBody>
      </p:sp>
      <p:sp>
        <p:nvSpPr>
          <p:cNvPr id="3" name="Subtitle 2">
            <a:extLst>
              <a:ext uri="{FF2B5EF4-FFF2-40B4-BE49-F238E27FC236}">
                <a16:creationId xmlns:a16="http://schemas.microsoft.com/office/drawing/2014/main" id="{FC6E6B46-7A00-40AA-BDB1-9F373BEB43DC}"/>
              </a:ext>
            </a:extLst>
          </p:cNvPr>
          <p:cNvSpPr>
            <a:spLocks noGrp="1"/>
          </p:cNvSpPr>
          <p:nvPr>
            <p:ph type="subTitle" idx="1"/>
          </p:nvPr>
        </p:nvSpPr>
        <p:spPr/>
        <p:txBody>
          <a:bodyPr>
            <a:noAutofit/>
          </a:bodyPr>
          <a:lstStyle/>
          <a:p>
            <a:pPr algn="ctr"/>
            <a:r>
              <a:rPr lang="en-GB" sz="3200" dirty="0">
                <a:latin typeface="Comic Sans MS" panose="030F0702030302020204" pitchFamily="66" charset="0"/>
              </a:rPr>
              <a:t>Parents Meeting</a:t>
            </a:r>
          </a:p>
          <a:p>
            <a:pPr algn="ctr"/>
            <a:r>
              <a:rPr lang="en-US" sz="3200" dirty="0">
                <a:latin typeface="Comic Sans MS" panose="030F0702030302020204" pitchFamily="66" charset="0"/>
              </a:rPr>
              <a:t>10</a:t>
            </a:r>
            <a:r>
              <a:rPr lang="en-US" sz="3200" baseline="30000" dirty="0">
                <a:latin typeface="Comic Sans MS" panose="030F0702030302020204" pitchFamily="66" charset="0"/>
              </a:rPr>
              <a:t>th</a:t>
            </a:r>
            <a:r>
              <a:rPr lang="en-US" sz="3200" dirty="0">
                <a:latin typeface="Comic Sans MS" panose="030F0702030302020204" pitchFamily="66" charset="0"/>
              </a:rPr>
              <a:t> February</a:t>
            </a:r>
            <a:r>
              <a:rPr lang="en-GB" sz="3200">
                <a:latin typeface="Comic Sans MS" panose="030F0702030302020204" pitchFamily="66" charset="0"/>
              </a:rPr>
              <a:t> 2026</a:t>
            </a:r>
            <a:endParaRPr lang="en-GB" sz="3200" dirty="0">
              <a:latin typeface="Comic Sans MS" panose="030F0702030302020204" pitchFamily="66" charset="0"/>
            </a:endParaRPr>
          </a:p>
        </p:txBody>
      </p:sp>
    </p:spTree>
    <p:extLst>
      <p:ext uri="{BB962C8B-B14F-4D97-AF65-F5344CB8AC3E}">
        <p14:creationId xmlns:p14="http://schemas.microsoft.com/office/powerpoint/2010/main" val="36210384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F43D31DA-754E-4F88-86CF-C142A94A2F35}"/>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1878" y="609600"/>
            <a:ext cx="8494644" cy="543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9408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60896-0B7E-471F-BC13-870E284BD98B}"/>
              </a:ext>
            </a:extLst>
          </p:cNvPr>
          <p:cNvSpPr>
            <a:spLocks noGrp="1"/>
          </p:cNvSpPr>
          <p:nvPr>
            <p:ph type="title"/>
          </p:nvPr>
        </p:nvSpPr>
        <p:spPr/>
        <p:txBody>
          <a:bodyPr/>
          <a:lstStyle/>
          <a:p>
            <a:r>
              <a:rPr lang="en-GB" dirty="0">
                <a:latin typeface="Comic Sans MS" panose="030F0702030302020204" pitchFamily="66" charset="0"/>
              </a:rPr>
              <a:t>What date is the Phonics Screening Check?</a:t>
            </a:r>
          </a:p>
        </p:txBody>
      </p:sp>
      <p:sp>
        <p:nvSpPr>
          <p:cNvPr id="3" name="Content Placeholder 2">
            <a:extLst>
              <a:ext uri="{FF2B5EF4-FFF2-40B4-BE49-F238E27FC236}">
                <a16:creationId xmlns:a16="http://schemas.microsoft.com/office/drawing/2014/main" id="{EB258B92-7559-44F1-9C2F-8E7BCCC0CD09}"/>
              </a:ext>
            </a:extLst>
          </p:cNvPr>
          <p:cNvSpPr>
            <a:spLocks noGrp="1"/>
          </p:cNvSpPr>
          <p:nvPr>
            <p:ph idx="1"/>
          </p:nvPr>
        </p:nvSpPr>
        <p:spPr/>
        <p:txBody>
          <a:bodyPr>
            <a:normAutofit/>
          </a:bodyPr>
          <a:lstStyle/>
          <a:p>
            <a:r>
              <a:rPr lang="en-GB" sz="4800" dirty="0">
                <a:solidFill>
                  <a:srgbClr val="0070C0"/>
                </a:solidFill>
                <a:latin typeface="Comic Sans MS" panose="030F0702030302020204" pitchFamily="66" charset="0"/>
              </a:rPr>
              <a:t>Week beginning 8</a:t>
            </a:r>
            <a:r>
              <a:rPr lang="en-GB" sz="4800" baseline="30000" dirty="0">
                <a:solidFill>
                  <a:srgbClr val="0070C0"/>
                </a:solidFill>
                <a:latin typeface="Comic Sans MS" panose="030F0702030302020204" pitchFamily="66" charset="0"/>
              </a:rPr>
              <a:t>th</a:t>
            </a:r>
            <a:r>
              <a:rPr lang="en-GB" sz="4800" dirty="0">
                <a:solidFill>
                  <a:srgbClr val="0070C0"/>
                </a:solidFill>
                <a:latin typeface="Comic Sans MS" panose="030F0702030302020204" pitchFamily="66" charset="0"/>
              </a:rPr>
              <a:t> June 2026</a:t>
            </a:r>
          </a:p>
        </p:txBody>
      </p:sp>
    </p:spTree>
    <p:extLst>
      <p:ext uri="{BB962C8B-B14F-4D97-AF65-F5344CB8AC3E}">
        <p14:creationId xmlns:p14="http://schemas.microsoft.com/office/powerpoint/2010/main" val="3092974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4218FF6E-DBDB-40B4-9356-DA95EA6DF00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52939" y="689114"/>
            <a:ext cx="7832035" cy="535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7264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67659-52D1-4844-983A-3A1A1063F29E}"/>
              </a:ext>
            </a:extLst>
          </p:cNvPr>
          <p:cNvSpPr>
            <a:spLocks noGrp="1"/>
          </p:cNvSpPr>
          <p:nvPr>
            <p:ph type="title"/>
          </p:nvPr>
        </p:nvSpPr>
        <p:spPr/>
        <p:txBody>
          <a:bodyPr/>
          <a:lstStyle/>
          <a:p>
            <a:r>
              <a:rPr lang="en-GB" dirty="0">
                <a:latin typeface="Comic Sans MS" panose="030F0702030302020204" pitchFamily="66" charset="0"/>
              </a:rPr>
              <a:t>What is the pass mark?</a:t>
            </a:r>
          </a:p>
        </p:txBody>
      </p:sp>
      <p:sp>
        <p:nvSpPr>
          <p:cNvPr id="3" name="Content Placeholder 2">
            <a:extLst>
              <a:ext uri="{FF2B5EF4-FFF2-40B4-BE49-F238E27FC236}">
                <a16:creationId xmlns:a16="http://schemas.microsoft.com/office/drawing/2014/main" id="{4B167307-8CCF-47CF-9C46-AEC29F3FE8B8}"/>
              </a:ext>
            </a:extLst>
          </p:cNvPr>
          <p:cNvSpPr>
            <a:spLocks noGrp="1"/>
          </p:cNvSpPr>
          <p:nvPr>
            <p:ph idx="1"/>
          </p:nvPr>
        </p:nvSpPr>
        <p:spPr/>
        <p:txBody>
          <a:bodyPr>
            <a:normAutofit fontScale="92500"/>
          </a:bodyPr>
          <a:lstStyle/>
          <a:p>
            <a:r>
              <a:rPr lang="en-GB" sz="3600" dirty="0">
                <a:latin typeface="Comic Sans MS" panose="030F0702030302020204" pitchFamily="66" charset="0"/>
              </a:rPr>
              <a:t>For the past few years the pass mark has been</a:t>
            </a:r>
          </a:p>
          <a:p>
            <a:pPr algn="ctr"/>
            <a:r>
              <a:rPr lang="en-GB" sz="3600" dirty="0">
                <a:latin typeface="Comic Sans MS" panose="030F0702030302020204" pitchFamily="66" charset="0"/>
              </a:rPr>
              <a:t>32</a:t>
            </a:r>
          </a:p>
          <a:p>
            <a:endParaRPr lang="en-GB" sz="3600" dirty="0">
              <a:latin typeface="Comic Sans MS" panose="030F0702030302020204" pitchFamily="66" charset="0"/>
            </a:endParaRPr>
          </a:p>
          <a:p>
            <a:r>
              <a:rPr lang="en-GB" sz="3600" dirty="0">
                <a:latin typeface="Comic Sans MS" panose="030F0702030302020204" pitchFamily="66" charset="0"/>
              </a:rPr>
              <a:t>We do not know until after the results have been submitted what it will be.</a:t>
            </a:r>
          </a:p>
        </p:txBody>
      </p:sp>
    </p:spTree>
    <p:extLst>
      <p:ext uri="{BB962C8B-B14F-4D97-AF65-F5344CB8AC3E}">
        <p14:creationId xmlns:p14="http://schemas.microsoft.com/office/powerpoint/2010/main" val="4288327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a:extLst>
              <a:ext uri="{FF2B5EF4-FFF2-40B4-BE49-F238E27FC236}">
                <a16:creationId xmlns:a16="http://schemas.microsoft.com/office/drawing/2014/main" id="{64FF4910-8CB8-42F6-83DA-30ABDDFE831E}"/>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58957" y="477078"/>
            <a:ext cx="7765773" cy="5564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0328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05E48-EBF7-4663-8612-4DCE3B463B3B}"/>
              </a:ext>
            </a:extLst>
          </p:cNvPr>
          <p:cNvSpPr>
            <a:spLocks noGrp="1"/>
          </p:cNvSpPr>
          <p:nvPr>
            <p:ph type="title"/>
          </p:nvPr>
        </p:nvSpPr>
        <p:spPr/>
        <p:txBody>
          <a:bodyPr/>
          <a:lstStyle/>
          <a:p>
            <a:pPr algn="ctr"/>
            <a:r>
              <a:rPr lang="en-GB" dirty="0">
                <a:latin typeface="Comic Sans MS" panose="030F0702030302020204" pitchFamily="66" charset="0"/>
              </a:rPr>
              <a:t>Example of a past paper</a:t>
            </a:r>
            <a:br>
              <a:rPr lang="en-GB" dirty="0">
                <a:latin typeface="Comic Sans MS" panose="030F0702030302020204" pitchFamily="66" charset="0"/>
              </a:rPr>
            </a:br>
            <a:r>
              <a:rPr lang="en-GB" dirty="0">
                <a:latin typeface="Comic Sans MS" panose="030F0702030302020204" pitchFamily="66" charset="0"/>
              </a:rPr>
              <a:t>Real Words</a:t>
            </a:r>
          </a:p>
        </p:txBody>
      </p:sp>
      <p:pic>
        <p:nvPicPr>
          <p:cNvPr id="5" name="Content Placeholder 4">
            <a:extLst>
              <a:ext uri="{FF2B5EF4-FFF2-40B4-BE49-F238E27FC236}">
                <a16:creationId xmlns:a16="http://schemas.microsoft.com/office/drawing/2014/main" id="{CFD640DB-7D84-4C85-A2BE-B18507285EFE}"/>
              </a:ext>
            </a:extLst>
          </p:cNvPr>
          <p:cNvPicPr>
            <a:picLocks noGrp="1" noChangeAspect="1"/>
          </p:cNvPicPr>
          <p:nvPr>
            <p:ph idx="1"/>
          </p:nvPr>
        </p:nvPicPr>
        <p:blipFill>
          <a:blip r:embed="rId2"/>
          <a:stretch>
            <a:fillRect/>
          </a:stretch>
        </p:blipFill>
        <p:spPr>
          <a:xfrm>
            <a:off x="3035300" y="2160588"/>
            <a:ext cx="3881437" cy="3881437"/>
          </a:xfrm>
        </p:spPr>
      </p:pic>
    </p:spTree>
    <p:extLst>
      <p:ext uri="{BB962C8B-B14F-4D97-AF65-F5344CB8AC3E}">
        <p14:creationId xmlns:p14="http://schemas.microsoft.com/office/powerpoint/2010/main" val="3638330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4FB80125-F49A-4BE1-A66D-495CB9FF5DD2}"/>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7896" y="675862"/>
            <a:ext cx="8388626" cy="5366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0878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Year 1 Phonics Screening - St Joseph&amp;#39;s Catholic Primary School">
            <a:extLst>
              <a:ext uri="{FF2B5EF4-FFF2-40B4-BE49-F238E27FC236}">
                <a16:creationId xmlns:a16="http://schemas.microsoft.com/office/drawing/2014/main" id="{DA105F31-9551-47A9-8F6E-705BE042F5F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43759" y="617538"/>
            <a:ext cx="7500266" cy="5254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1508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102800E-DF50-408B-BD3F-D396B74C85F8}"/>
              </a:ext>
            </a:extLst>
          </p:cNvPr>
          <p:cNvPicPr>
            <a:picLocks noGrp="1" noChangeAspect="1"/>
          </p:cNvPicPr>
          <p:nvPr>
            <p:ph idx="1"/>
          </p:nvPr>
        </p:nvPicPr>
        <p:blipFill>
          <a:blip r:embed="rId2"/>
          <a:stretch>
            <a:fillRect/>
          </a:stretch>
        </p:blipFill>
        <p:spPr>
          <a:xfrm>
            <a:off x="3450774" y="358292"/>
            <a:ext cx="5043869" cy="6531308"/>
          </a:xfrm>
          <a:prstGeom prst="rect">
            <a:avLst/>
          </a:prstGeom>
        </p:spPr>
      </p:pic>
    </p:spTree>
    <p:extLst>
      <p:ext uri="{BB962C8B-B14F-4D97-AF65-F5344CB8AC3E}">
        <p14:creationId xmlns:p14="http://schemas.microsoft.com/office/powerpoint/2010/main" val="1179042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4F95533-D585-431A-8043-B8F6152BF9AD}"/>
              </a:ext>
            </a:extLst>
          </p:cNvPr>
          <p:cNvPicPr>
            <a:picLocks noGrp="1" noChangeAspect="1"/>
          </p:cNvPicPr>
          <p:nvPr>
            <p:ph idx="1"/>
          </p:nvPr>
        </p:nvPicPr>
        <p:blipFill>
          <a:blip r:embed="rId2"/>
          <a:stretch>
            <a:fillRect/>
          </a:stretch>
        </p:blipFill>
        <p:spPr>
          <a:xfrm>
            <a:off x="4013955" y="451057"/>
            <a:ext cx="4467436" cy="5915503"/>
          </a:xfrm>
          <a:prstGeom prst="rect">
            <a:avLst/>
          </a:prstGeom>
        </p:spPr>
      </p:pic>
    </p:spTree>
    <p:extLst>
      <p:ext uri="{BB962C8B-B14F-4D97-AF65-F5344CB8AC3E}">
        <p14:creationId xmlns:p14="http://schemas.microsoft.com/office/powerpoint/2010/main" val="235634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8DC09E-E3A2-4EE4-9470-FB8009BDCA2D}"/>
              </a:ext>
            </a:extLst>
          </p:cNvPr>
          <p:cNvSpPr>
            <a:spLocks noGrp="1"/>
          </p:cNvSpPr>
          <p:nvPr>
            <p:ph idx="1"/>
          </p:nvPr>
        </p:nvSpPr>
        <p:spPr/>
        <p:txBody>
          <a:bodyPr/>
          <a:lstStyle/>
          <a:p>
            <a:r>
              <a:rPr lang="en-GB" b="1" dirty="0"/>
              <a:t>Section 1</a:t>
            </a:r>
          </a:p>
          <a:p>
            <a:r>
              <a:rPr lang="en-GB" dirty="0"/>
              <a:t>The words in section 1 will have a variety of simple word structures (for example CVC, VCC, CCVC and CVCC) using:</a:t>
            </a:r>
          </a:p>
          <a:p>
            <a:r>
              <a:rPr lang="en-GB" dirty="0"/>
              <a:t>single letters (a, b, c, d, e, f, g, h, I, j, k, l, m, n, o, p, q(u), r, s, t, u, v, w, x, y, z)</a:t>
            </a:r>
          </a:p>
          <a:p>
            <a:r>
              <a:rPr lang="en-GB" dirty="0"/>
              <a:t>some consonant digraphs (</a:t>
            </a:r>
            <a:r>
              <a:rPr lang="en-GB" dirty="0" err="1"/>
              <a:t>ch</a:t>
            </a:r>
            <a:r>
              <a:rPr lang="en-GB" dirty="0"/>
              <a:t>, ck, ff, </a:t>
            </a:r>
            <a:r>
              <a:rPr lang="en-GB" dirty="0" err="1"/>
              <a:t>ll</a:t>
            </a:r>
            <a:r>
              <a:rPr lang="en-GB" dirty="0"/>
              <a:t>, ng, </a:t>
            </a:r>
            <a:r>
              <a:rPr lang="en-GB" dirty="0" err="1"/>
              <a:t>sh</a:t>
            </a:r>
            <a:r>
              <a:rPr lang="en-GB" dirty="0"/>
              <a:t>, ss, </a:t>
            </a:r>
            <a:r>
              <a:rPr lang="en-GB" dirty="0" err="1"/>
              <a:t>th</a:t>
            </a:r>
            <a:r>
              <a:rPr lang="en-GB" dirty="0"/>
              <a:t>, </a:t>
            </a:r>
            <a:r>
              <a:rPr lang="en-GB" dirty="0" err="1"/>
              <a:t>zz</a:t>
            </a:r>
            <a:r>
              <a:rPr lang="en-GB" dirty="0"/>
              <a:t>)</a:t>
            </a:r>
          </a:p>
          <a:p>
            <a:r>
              <a:rPr lang="en-GB" dirty="0"/>
              <a:t>frequent and consistent vowel digraphs (</a:t>
            </a:r>
            <a:r>
              <a:rPr lang="en-GB" dirty="0" err="1"/>
              <a:t>ar</a:t>
            </a:r>
            <a:r>
              <a:rPr lang="en-GB" dirty="0"/>
              <a:t>, </a:t>
            </a:r>
            <a:r>
              <a:rPr lang="en-GB" dirty="0" err="1"/>
              <a:t>ee</a:t>
            </a:r>
            <a:r>
              <a:rPr lang="en-GB" dirty="0"/>
              <a:t>, oi, </a:t>
            </a:r>
            <a:r>
              <a:rPr lang="en-GB" dirty="0" err="1"/>
              <a:t>oo,or</a:t>
            </a:r>
            <a:r>
              <a:rPr lang="en-GB" dirty="0"/>
              <a:t>)</a:t>
            </a:r>
          </a:p>
          <a:p>
            <a:endParaRPr lang="en-GB" dirty="0"/>
          </a:p>
        </p:txBody>
      </p:sp>
    </p:spTree>
    <p:extLst>
      <p:ext uri="{BB962C8B-B14F-4D97-AF65-F5344CB8AC3E}">
        <p14:creationId xmlns:p14="http://schemas.microsoft.com/office/powerpoint/2010/main" val="936172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8DC09E-E3A2-4EE4-9470-FB8009BDCA2D}"/>
              </a:ext>
            </a:extLst>
          </p:cNvPr>
          <p:cNvSpPr>
            <a:spLocks noGrp="1"/>
          </p:cNvSpPr>
          <p:nvPr>
            <p:ph idx="1"/>
          </p:nvPr>
        </p:nvSpPr>
        <p:spPr/>
        <p:txBody>
          <a:bodyPr/>
          <a:lstStyle/>
          <a:p>
            <a:r>
              <a:rPr lang="en-GB" b="1" dirty="0"/>
              <a:t>Section 2</a:t>
            </a:r>
          </a:p>
          <a:p>
            <a:r>
              <a:rPr lang="en-GB" dirty="0"/>
              <a:t>The words in section 2 will have a variety of more complex word structures (for example CCVCC, CCCVC, CCCVCC, two syllable words etc) using the grapheme phoneme correspondences (GPCs) from section one as well as the GPCs listed below:</a:t>
            </a:r>
          </a:p>
          <a:p>
            <a:r>
              <a:rPr lang="en-GB" dirty="0"/>
              <a:t>additional consonant digraphs (</a:t>
            </a:r>
            <a:r>
              <a:rPr lang="en-GB" dirty="0" err="1"/>
              <a:t>ph</a:t>
            </a:r>
            <a:r>
              <a:rPr lang="en-GB" dirty="0"/>
              <a:t>, </a:t>
            </a:r>
            <a:r>
              <a:rPr lang="en-GB" dirty="0" err="1"/>
              <a:t>wh</a:t>
            </a:r>
            <a:r>
              <a:rPr lang="en-GB" dirty="0"/>
              <a:t>)</a:t>
            </a:r>
          </a:p>
          <a:p>
            <a:r>
              <a:rPr lang="en-GB" dirty="0"/>
              <a:t>less frequent and consistent vowel digraphs, including split digraphs (a-e, ai, au, aw, ay, </a:t>
            </a:r>
            <a:r>
              <a:rPr lang="en-GB" dirty="0" err="1"/>
              <a:t>ea</a:t>
            </a:r>
            <a:r>
              <a:rPr lang="en-GB" dirty="0"/>
              <a:t>, e-e, </a:t>
            </a:r>
            <a:r>
              <a:rPr lang="en-GB" dirty="0" err="1"/>
              <a:t>er</a:t>
            </a:r>
            <a:r>
              <a:rPr lang="en-GB" dirty="0"/>
              <a:t>, </a:t>
            </a:r>
            <a:r>
              <a:rPr lang="en-GB" dirty="0" err="1"/>
              <a:t>ew</a:t>
            </a:r>
            <a:r>
              <a:rPr lang="en-GB" dirty="0"/>
              <a:t>, </a:t>
            </a:r>
            <a:r>
              <a:rPr lang="en-GB" dirty="0" err="1"/>
              <a:t>i</a:t>
            </a:r>
            <a:r>
              <a:rPr lang="en-GB" dirty="0"/>
              <a:t>-e, </a:t>
            </a:r>
            <a:r>
              <a:rPr lang="en-GB" dirty="0" err="1"/>
              <a:t>ie</a:t>
            </a:r>
            <a:r>
              <a:rPr lang="en-GB" dirty="0"/>
              <a:t>, </a:t>
            </a:r>
            <a:r>
              <a:rPr lang="en-GB" dirty="0" err="1"/>
              <a:t>ir</a:t>
            </a:r>
            <a:r>
              <a:rPr lang="en-GB" dirty="0"/>
              <a:t>, </a:t>
            </a:r>
            <a:r>
              <a:rPr lang="en-GB" dirty="0" err="1"/>
              <a:t>oa</a:t>
            </a:r>
            <a:r>
              <a:rPr lang="en-GB" dirty="0"/>
              <a:t>, o-e, </a:t>
            </a:r>
            <a:r>
              <a:rPr lang="en-GB" dirty="0" err="1"/>
              <a:t>ou</a:t>
            </a:r>
            <a:r>
              <a:rPr lang="en-GB" dirty="0"/>
              <a:t>, ow, oy, </a:t>
            </a:r>
            <a:r>
              <a:rPr lang="en-GB" dirty="0" err="1"/>
              <a:t>ue</a:t>
            </a:r>
            <a:r>
              <a:rPr lang="en-GB" dirty="0"/>
              <a:t>, u-e, </a:t>
            </a:r>
            <a:r>
              <a:rPr lang="en-GB" dirty="0" err="1"/>
              <a:t>ur</a:t>
            </a:r>
            <a:r>
              <a:rPr lang="en-GB" dirty="0"/>
              <a:t>)</a:t>
            </a:r>
          </a:p>
          <a:p>
            <a:r>
              <a:rPr lang="en-GB" dirty="0"/>
              <a:t>trigraphs (air, </a:t>
            </a:r>
            <a:r>
              <a:rPr lang="en-GB" dirty="0" err="1"/>
              <a:t>igh</a:t>
            </a:r>
            <a:r>
              <a:rPr lang="en-GB" dirty="0"/>
              <a:t>)</a:t>
            </a:r>
          </a:p>
          <a:p>
            <a:r>
              <a:rPr lang="en-GB" dirty="0"/>
              <a:t>alternative pronunciations (a, c, </a:t>
            </a:r>
            <a:r>
              <a:rPr lang="en-GB" dirty="0" err="1"/>
              <a:t>ch</a:t>
            </a:r>
            <a:r>
              <a:rPr lang="en-GB" dirty="0"/>
              <a:t>, e, </a:t>
            </a:r>
            <a:r>
              <a:rPr lang="en-GB" dirty="0" err="1"/>
              <a:t>ea</a:t>
            </a:r>
            <a:r>
              <a:rPr lang="en-GB" dirty="0"/>
              <a:t>, </a:t>
            </a:r>
            <a:r>
              <a:rPr lang="en-GB" dirty="0" err="1"/>
              <a:t>er</a:t>
            </a:r>
            <a:r>
              <a:rPr lang="en-GB" dirty="0"/>
              <a:t>, g, </a:t>
            </a:r>
            <a:r>
              <a:rPr lang="en-GB" dirty="0" err="1"/>
              <a:t>i</a:t>
            </a:r>
            <a:r>
              <a:rPr lang="en-GB" dirty="0"/>
              <a:t>, </a:t>
            </a:r>
            <a:r>
              <a:rPr lang="en-GB" dirty="0" err="1"/>
              <a:t>ie</a:t>
            </a:r>
            <a:r>
              <a:rPr lang="en-GB" dirty="0"/>
              <a:t>, o, </a:t>
            </a:r>
            <a:r>
              <a:rPr lang="en-GB" dirty="0" err="1"/>
              <a:t>ou</a:t>
            </a:r>
            <a:r>
              <a:rPr lang="en-GB" dirty="0"/>
              <a:t>, ow, s, u, </a:t>
            </a:r>
            <a:r>
              <a:rPr lang="en-GB" dirty="0" err="1"/>
              <a:t>ue</a:t>
            </a:r>
            <a:r>
              <a:rPr lang="en-GB" dirty="0"/>
              <a:t>, u-e)</a:t>
            </a:r>
          </a:p>
          <a:p>
            <a:endParaRPr lang="en-GB" dirty="0"/>
          </a:p>
        </p:txBody>
      </p:sp>
    </p:spTree>
    <p:extLst>
      <p:ext uri="{BB962C8B-B14F-4D97-AF65-F5344CB8AC3E}">
        <p14:creationId xmlns:p14="http://schemas.microsoft.com/office/powerpoint/2010/main" val="19643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49766337-61D4-44EA-ADE6-65605327961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92696" y="596348"/>
            <a:ext cx="7977808" cy="5445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3135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80591E73-D003-478C-9D77-D36B6CA051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36104" y="732666"/>
            <a:ext cx="8812696" cy="5392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2832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D42D2A95-77A5-44C7-84CF-CDB71641137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7896" y="463826"/>
            <a:ext cx="8640417" cy="5578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7703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8EB1D-4FAC-47B6-BA79-D1C6F15355A9}"/>
              </a:ext>
            </a:extLst>
          </p:cNvPr>
          <p:cNvSpPr>
            <a:spLocks noGrp="1"/>
          </p:cNvSpPr>
          <p:nvPr>
            <p:ph type="title"/>
          </p:nvPr>
        </p:nvSpPr>
        <p:spPr/>
        <p:txBody>
          <a:bodyPr/>
          <a:lstStyle/>
          <a:p>
            <a:r>
              <a:rPr lang="en-GB" dirty="0">
                <a:latin typeface="Comic Sans MS" panose="030F0702030302020204" pitchFamily="66" charset="0"/>
              </a:rPr>
              <a:t>What happens if my child is poorly or on holiday?</a:t>
            </a:r>
          </a:p>
        </p:txBody>
      </p:sp>
      <p:sp>
        <p:nvSpPr>
          <p:cNvPr id="3" name="Content Placeholder 2">
            <a:extLst>
              <a:ext uri="{FF2B5EF4-FFF2-40B4-BE49-F238E27FC236}">
                <a16:creationId xmlns:a16="http://schemas.microsoft.com/office/drawing/2014/main" id="{F1C8F0E2-C345-45BC-B325-9000ABDDE67C}"/>
              </a:ext>
            </a:extLst>
          </p:cNvPr>
          <p:cNvSpPr>
            <a:spLocks noGrp="1"/>
          </p:cNvSpPr>
          <p:nvPr>
            <p:ph idx="1"/>
          </p:nvPr>
        </p:nvSpPr>
        <p:spPr/>
        <p:txBody>
          <a:bodyPr>
            <a:normAutofit/>
          </a:bodyPr>
          <a:lstStyle/>
          <a:p>
            <a:r>
              <a:rPr lang="en-GB" sz="3600" dirty="0">
                <a:latin typeface="Comic Sans MS" panose="030F0702030302020204" pitchFamily="66" charset="0"/>
              </a:rPr>
              <a:t>Scores for all children have to be submitted so if a child is absent for the week a zero is recorded.</a:t>
            </a:r>
          </a:p>
          <a:p>
            <a:r>
              <a:rPr lang="en-GB" sz="3600" dirty="0">
                <a:latin typeface="Comic Sans MS" panose="030F0702030302020204" pitchFamily="66" charset="0"/>
              </a:rPr>
              <a:t>If a child is poorly but can come into school at some point that week, it is really important that they do so!</a:t>
            </a:r>
          </a:p>
        </p:txBody>
      </p:sp>
    </p:spTree>
    <p:extLst>
      <p:ext uri="{BB962C8B-B14F-4D97-AF65-F5344CB8AC3E}">
        <p14:creationId xmlns:p14="http://schemas.microsoft.com/office/powerpoint/2010/main" val="2594687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a:extLst>
              <a:ext uri="{FF2B5EF4-FFF2-40B4-BE49-F238E27FC236}">
                <a16:creationId xmlns:a16="http://schemas.microsoft.com/office/drawing/2014/main" id="{242665FE-27D4-452B-AE5F-EDC98E6FDE5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72209" y="742123"/>
            <a:ext cx="8176591" cy="5366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6685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E2DB0-33C6-45DC-9893-BDD778A3BE5E}"/>
              </a:ext>
            </a:extLst>
          </p:cNvPr>
          <p:cNvSpPr>
            <a:spLocks noGrp="1"/>
          </p:cNvSpPr>
          <p:nvPr>
            <p:ph type="title"/>
          </p:nvPr>
        </p:nvSpPr>
        <p:spPr/>
        <p:txBody>
          <a:bodyPr/>
          <a:lstStyle/>
          <a:p>
            <a:pPr algn="ctr"/>
            <a:r>
              <a:rPr lang="en-GB">
                <a:latin typeface="Comic Sans MS" panose="030F0702030302020204" pitchFamily="66" charset="0"/>
              </a:rPr>
              <a:t>Any questions?</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546F7F8-1607-4C52-B290-606F2805E3A0}"/>
              </a:ext>
            </a:extLst>
          </p:cNvPr>
          <p:cNvSpPr>
            <a:spLocks noGrp="1"/>
          </p:cNvSpPr>
          <p:nvPr>
            <p:ph idx="1"/>
          </p:nvPr>
        </p:nvSpPr>
        <p:spPr/>
        <p:txBody>
          <a:bodyPr>
            <a:normAutofit/>
          </a:bodyPr>
          <a:lstStyle/>
          <a:p>
            <a:r>
              <a:rPr lang="en-GB" sz="3600" dirty="0">
                <a:latin typeface="Comic Sans MS" panose="030F0702030302020204" pitchFamily="66" charset="0"/>
              </a:rPr>
              <a:t>Please come and see us if you have any questions!</a:t>
            </a:r>
          </a:p>
          <a:p>
            <a:endParaRPr lang="en-GB" sz="3600" dirty="0">
              <a:latin typeface="Comic Sans MS" panose="030F0702030302020204" pitchFamily="66" charset="0"/>
            </a:endParaRPr>
          </a:p>
          <a:p>
            <a:r>
              <a:rPr lang="en-GB" sz="3600" dirty="0">
                <a:latin typeface="Comic Sans MS" panose="030F0702030302020204" pitchFamily="66" charset="0"/>
              </a:rPr>
              <a:t>Thank you for listening </a:t>
            </a:r>
          </a:p>
        </p:txBody>
      </p:sp>
      <p:pic>
        <p:nvPicPr>
          <p:cNvPr id="5" name="Picture 4">
            <a:extLst>
              <a:ext uri="{FF2B5EF4-FFF2-40B4-BE49-F238E27FC236}">
                <a16:creationId xmlns:a16="http://schemas.microsoft.com/office/drawing/2014/main" id="{8DFE70AE-B39E-4904-9F32-9CB855712A3A}"/>
              </a:ext>
            </a:extLst>
          </p:cNvPr>
          <p:cNvPicPr>
            <a:picLocks noChangeAspect="1"/>
          </p:cNvPicPr>
          <p:nvPr/>
        </p:nvPicPr>
        <p:blipFill>
          <a:blip r:embed="rId2"/>
          <a:stretch>
            <a:fillRect/>
          </a:stretch>
        </p:blipFill>
        <p:spPr>
          <a:xfrm>
            <a:off x="6096000" y="3662570"/>
            <a:ext cx="2857500" cy="1600200"/>
          </a:xfrm>
          <a:prstGeom prst="rect">
            <a:avLst/>
          </a:prstGeom>
        </p:spPr>
      </p:pic>
    </p:spTree>
    <p:extLst>
      <p:ext uri="{BB962C8B-B14F-4D97-AF65-F5344CB8AC3E}">
        <p14:creationId xmlns:p14="http://schemas.microsoft.com/office/powerpoint/2010/main" val="292710269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136</TotalTime>
  <Words>412</Words>
  <Application>Microsoft Office PowerPoint</Application>
  <PresentationFormat>Widescreen</PresentationFormat>
  <Paragraphs>29</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Comic Sans MS</vt:lpstr>
      <vt:lpstr>Trebuchet MS</vt:lpstr>
      <vt:lpstr>Wingdings 3</vt:lpstr>
      <vt:lpstr>Facet</vt:lpstr>
      <vt:lpstr>Year 1 Phonics Screening Test</vt:lpstr>
      <vt:lpstr>PowerPoint Presentation</vt:lpstr>
      <vt:lpstr>What date is the Phonics Screening Check?</vt:lpstr>
      <vt:lpstr>PowerPoint Presentation</vt:lpstr>
      <vt:lpstr>What is the pass mark?</vt:lpstr>
      <vt:lpstr>PowerPoint Presentation</vt:lpstr>
      <vt:lpstr>Example of a past paper Real Words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happens if my child is poorly or on holiday?</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Phonics Screening Test</dc:title>
  <dc:creator>Loraine Cottee</dc:creator>
  <cp:lastModifiedBy>Mrs Cottee</cp:lastModifiedBy>
  <cp:revision>17</cp:revision>
  <dcterms:created xsi:type="dcterms:W3CDTF">2019-04-30T08:39:01Z</dcterms:created>
  <dcterms:modified xsi:type="dcterms:W3CDTF">2026-02-09T18:57:58Z</dcterms:modified>
</cp:coreProperties>
</file>