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55" r:id="rId7"/>
    <p:sldId id="377" r:id="rId8"/>
    <p:sldId id="336" r:id="rId9"/>
    <p:sldId id="373" r:id="rId10"/>
    <p:sldId id="379" r:id="rId11"/>
    <p:sldId id="339" r:id="rId12"/>
    <p:sldId id="365" r:id="rId13"/>
    <p:sldId id="348" r:id="rId14"/>
    <p:sldId id="330" r:id="rId15"/>
    <p:sldId id="376" r:id="rId16"/>
    <p:sldId id="358" r:id="rId17"/>
    <p:sldId id="381" r:id="rId18"/>
    <p:sldId id="382" r:id="rId19"/>
    <p:sldId id="380" r:id="rId20"/>
    <p:sldId id="383" r:id="rId21"/>
    <p:sldId id="370" r:id="rId22"/>
    <p:sldId id="362" r:id="rId23"/>
    <p:sldId id="374" r:id="rId24"/>
    <p:sldId id="366" r:id="rId25"/>
    <p:sldId id="353"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709" autoAdjust="0"/>
    <p:restoredTop sz="94712" autoAdjust="0"/>
  </p:normalViewPr>
  <p:slideViewPr>
    <p:cSldViewPr snapToGrid="0">
      <p:cViewPr varScale="1">
        <p:scale>
          <a:sx n="72" d="100"/>
          <a:sy n="72" d="100"/>
        </p:scale>
        <p:origin x="384"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4/4/2025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4/4/2025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4B38FAAD-F07F-4541-8492-A7241810FAED}"/>
              </a:ext>
            </a:extLst>
          </p:cNvPr>
          <p:cNvSpPr/>
          <p:nvPr/>
        </p:nvSpPr>
        <p:spPr>
          <a:xfrm>
            <a:off x="339478" y="246975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940EB684-C383-4E53-AFED-7BD93B2FDEF3}"/>
              </a:ext>
            </a:extLst>
          </p:cNvPr>
          <p:cNvSpPr/>
          <p:nvPr/>
        </p:nvSpPr>
        <p:spPr>
          <a:xfrm>
            <a:off x="459239" y="2782777"/>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5" name="Rectangle 14">
            <a:extLst>
              <a:ext uri="{FF2B5EF4-FFF2-40B4-BE49-F238E27FC236}">
                <a16:creationId xmlns:a16="http://schemas.microsoft.com/office/drawing/2014/main" id="{0E3233F8-53E6-4246-AB69-01F0C4212E8B}"/>
              </a:ext>
            </a:extLst>
          </p:cNvPr>
          <p:cNvSpPr/>
          <p:nvPr/>
        </p:nvSpPr>
        <p:spPr>
          <a:xfrm>
            <a:off x="118220" y="2067140"/>
            <a:ext cx="7634900" cy="4708981"/>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Our class have really enjoyed innovating Jack and the Beanstalk this week. They changed the setting at the top of the beanstalk to Elsa's Castle. It invoked some amazing shared talking and we had some wonderful sentences and vocabulary. Our favourites are our heroes this week: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Ella came up with 'The door creaks slowly open to Elsa's Castle.’  </a:t>
            </a:r>
          </a:p>
          <a:p>
            <a:pPr fontAlgn="base"/>
            <a:endParaRPr lang="en-GB" sz="2000" dirty="0">
              <a:solidFill>
                <a:srgbClr val="000000"/>
              </a:solidFill>
              <a:latin typeface="Letter-join Air No-lead 40" panose="02000805000000020003" pitchFamily="50" charset="0"/>
            </a:endParaRPr>
          </a:p>
          <a:p>
            <a:pPr fontAlgn="base"/>
            <a:r>
              <a:rPr lang="en-GB" sz="2000" dirty="0" err="1">
                <a:solidFill>
                  <a:srgbClr val="000000"/>
                </a:solidFill>
                <a:latin typeface="Letter-join Air No-lead 40" panose="02000805000000020003" pitchFamily="50" charset="0"/>
              </a:rPr>
              <a:t>Zayla</a:t>
            </a:r>
            <a:r>
              <a:rPr lang="en-GB" sz="2000" dirty="0">
                <a:solidFill>
                  <a:srgbClr val="000000"/>
                </a:solidFill>
                <a:latin typeface="Letter-join Air No-lead 40" panose="02000805000000020003" pitchFamily="50" charset="0"/>
              </a:rPr>
              <a:t> came up with 'The frozen spires are sharp and pointy.'</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Well Done Ella and </a:t>
            </a:r>
            <a:r>
              <a:rPr lang="en-GB" sz="2000" dirty="0" err="1">
                <a:solidFill>
                  <a:srgbClr val="000000"/>
                </a:solidFill>
                <a:latin typeface="Letter-join Air No-lead 40" panose="02000805000000020003" pitchFamily="50" charset="0"/>
              </a:rPr>
              <a:t>Zayla</a:t>
            </a:r>
            <a:r>
              <a:rPr lang="en-GB" sz="2000" dirty="0">
                <a:solidFill>
                  <a:srgbClr val="000000"/>
                </a:solidFill>
                <a:latin typeface="Letter-join Air No-lead 40" panose="02000805000000020003" pitchFamily="50" charset="0"/>
              </a:rPr>
              <a:t> what fantastic sentences. They both are also very kind and hard working and could be heroes every week!</a:t>
            </a:r>
          </a:p>
        </p:txBody>
      </p:sp>
      <p:pic>
        <p:nvPicPr>
          <p:cNvPr id="17" name="Picture 16">
            <a:extLst>
              <a:ext uri="{FF2B5EF4-FFF2-40B4-BE49-F238E27FC236}">
                <a16:creationId xmlns:a16="http://schemas.microsoft.com/office/drawing/2014/main" id="{60294859-53DC-4FA0-AF80-3509481D7D89}"/>
              </a:ext>
            </a:extLst>
          </p:cNvPr>
          <p:cNvPicPr>
            <a:picLocks noChangeAspect="1"/>
          </p:cNvPicPr>
          <p:nvPr/>
        </p:nvPicPr>
        <p:blipFill>
          <a:blip r:embed="rId2"/>
          <a:stretch>
            <a:fillRect/>
          </a:stretch>
        </p:blipFill>
        <p:spPr>
          <a:xfrm>
            <a:off x="7786560" y="1126029"/>
            <a:ext cx="4065962" cy="4895055"/>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49068" y="2284787"/>
            <a:ext cx="6449334"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4247317"/>
          </a:xfrm>
          <a:prstGeom prst="rect">
            <a:avLst/>
          </a:prstGeom>
        </p:spPr>
        <p:txBody>
          <a:bodyPr>
            <a:spAutoFit/>
          </a:bodyPr>
          <a:lstStyle/>
          <a:p>
            <a:pPr fontAlgn="base"/>
            <a:r>
              <a:rPr lang="en-GB" sz="2600" dirty="0">
                <a:solidFill>
                  <a:srgbClr val="242424"/>
                </a:solidFill>
                <a:latin typeface="Letter-join Air No-lead 40" panose="02000805000000020003" pitchFamily="50" charset="0"/>
              </a:rPr>
              <a:t>Our first hero is Amir! Amir has had a really good week this week, especially over dinner times. He is working hard to use kind hands all of the time and we can really tell he is working hard. Amir has also impressed us with his reading! He is segmenting and blending beautifully, well done Amir!</a:t>
            </a:r>
          </a:p>
          <a:p>
            <a:br>
              <a:rPr lang="en-GB" dirty="0"/>
            </a:br>
            <a:endParaRPr lang="en-GB" dirty="0"/>
          </a:p>
        </p:txBody>
      </p:sp>
      <p:pic>
        <p:nvPicPr>
          <p:cNvPr id="12" name="Picture 2" descr="Super Star Background Royalty-Free Images, Stock Photos &amp; Pictures |  Shutterstock">
            <a:extLst>
              <a:ext uri="{FF2B5EF4-FFF2-40B4-BE49-F238E27FC236}">
                <a16:creationId xmlns:a16="http://schemas.microsoft.com/office/drawing/2014/main" id="{2A429B7F-9576-49F7-A28C-FF6FAFC377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8402" y="2210122"/>
            <a:ext cx="4531830" cy="2923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2" name="Rectangle 11">
            <a:extLst>
              <a:ext uri="{FF2B5EF4-FFF2-40B4-BE49-F238E27FC236}">
                <a16:creationId xmlns:a16="http://schemas.microsoft.com/office/drawing/2014/main" id="{E9DCEB81-38FB-473C-9CA9-94EB66790057}"/>
              </a:ext>
            </a:extLst>
          </p:cNvPr>
          <p:cNvSpPr/>
          <p:nvPr/>
        </p:nvSpPr>
        <p:spPr>
          <a:xfrm>
            <a:off x="266240" y="2346490"/>
            <a:ext cx="6096000" cy="4241546"/>
          </a:xfrm>
          <a:prstGeom prst="rect">
            <a:avLst/>
          </a:prstGeom>
        </p:spPr>
        <p:txBody>
          <a:bodyPr>
            <a:spAutoFit/>
          </a:bodyPr>
          <a:lstStyle/>
          <a:p>
            <a:pPr>
              <a:lnSpc>
                <a:spcPct val="107000"/>
              </a:lnSpc>
              <a:spcAft>
                <a:spcPts val="0"/>
              </a:spcAft>
            </a:pPr>
            <a:r>
              <a:rPr lang="en-GB" sz="28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Our next hero is Max! Max is such a bubbly young man who loves to learn new things. He is super passionate about making new creations and showing them off to his friends. Max loves to help the adults with any jobs that they are doing. Max we are super proud of you! Well done!</a:t>
            </a:r>
            <a:endParaRPr lang="en-GB" sz="28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24870F99-CCBE-4BF5-82F7-5AA115837BDB}"/>
              </a:ext>
            </a:extLst>
          </p:cNvPr>
          <p:cNvPicPr>
            <a:picLocks noChangeAspect="1"/>
          </p:cNvPicPr>
          <p:nvPr/>
        </p:nvPicPr>
        <p:blipFill>
          <a:blip r:embed="rId2"/>
          <a:stretch>
            <a:fillRect/>
          </a:stretch>
        </p:blipFill>
        <p:spPr>
          <a:xfrm>
            <a:off x="6923849" y="637374"/>
            <a:ext cx="3763540" cy="5308450"/>
          </a:xfrm>
          <a:prstGeom prst="rect">
            <a:avLst/>
          </a:prstGeom>
        </p:spPr>
      </p:pic>
    </p:spTree>
    <p:extLst>
      <p:ext uri="{BB962C8B-B14F-4D97-AF65-F5344CB8AC3E}">
        <p14:creationId xmlns:p14="http://schemas.microsoft.com/office/powerpoint/2010/main" val="177980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5047536"/>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Our Puffin Class Easter Heroes are May and </a:t>
            </a:r>
            <a:r>
              <a:rPr lang="en-GB" sz="2200" dirty="0" err="1">
                <a:solidFill>
                  <a:srgbClr val="000000"/>
                </a:solidFill>
                <a:latin typeface="Letter-join Air No-lead 40" panose="02000805000000020003" pitchFamily="50" charset="0"/>
              </a:rPr>
              <a:t>Ottilie</a:t>
            </a:r>
            <a:r>
              <a:rPr lang="en-GB" sz="2200" dirty="0">
                <a:solidFill>
                  <a:srgbClr val="000000"/>
                </a:solidFill>
                <a:latin typeface="Letter-join Air No-lead 40" panose="02000805000000020003" pitchFamily="50" charset="0"/>
              </a:rPr>
              <a:t>. Both girls have worked so hard ALL term to improve their writing including writing at greater length, using punctuation,  making sure their handwriting is beautiful whilst still using their phonic and tricky word knowledge to write words independently. They have shown maturity by taking on suggestions to improve their work - what an amazing attitude to have in Year 1. Well done, </a:t>
            </a:r>
            <a:r>
              <a:rPr lang="en-GB" sz="2200" dirty="0" err="1">
                <a:solidFill>
                  <a:srgbClr val="000000"/>
                </a:solidFill>
                <a:latin typeface="Letter-join Air No-lead 40" panose="02000805000000020003" pitchFamily="50" charset="0"/>
              </a:rPr>
              <a:t>Ottilie</a:t>
            </a:r>
            <a:r>
              <a:rPr lang="en-GB" sz="2200" dirty="0">
                <a:solidFill>
                  <a:srgbClr val="000000"/>
                </a:solidFill>
                <a:latin typeface="Letter-join Air No-lead 40" panose="02000805000000020003" pitchFamily="50" charset="0"/>
              </a:rPr>
              <a:t> and May, Mrs Cottee is so proud of you both - you are both absolutely PERFECT PUFFINS!</a:t>
            </a:r>
          </a:p>
          <a:p>
            <a:br>
              <a:rPr lang="en-GB" dirty="0"/>
            </a:br>
            <a:endParaRPr lang="en-GB" dirty="0"/>
          </a:p>
        </p:txBody>
      </p:sp>
      <p:pic>
        <p:nvPicPr>
          <p:cNvPr id="14" name="Picture 13">
            <a:extLst>
              <a:ext uri="{FF2B5EF4-FFF2-40B4-BE49-F238E27FC236}">
                <a16:creationId xmlns:a16="http://schemas.microsoft.com/office/drawing/2014/main" id="{3E6E4B4B-CAEE-4F23-BF67-4E6BC6C5AC33}"/>
              </a:ext>
            </a:extLst>
          </p:cNvPr>
          <p:cNvPicPr>
            <a:picLocks noChangeAspect="1"/>
          </p:cNvPicPr>
          <p:nvPr/>
        </p:nvPicPr>
        <p:blipFill>
          <a:blip r:embed="rId2"/>
          <a:stretch>
            <a:fillRect/>
          </a:stretch>
        </p:blipFill>
        <p:spPr>
          <a:xfrm>
            <a:off x="6485016" y="1652191"/>
            <a:ext cx="5221357" cy="3876335"/>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507831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Wren hero this week is Harry. This is for his attitude towards our computing work with the bee bots this half term and showing great perseverance when working with algorithms! He has worked hard to plan, program and debug his algorithms. Fabulous work Harry!</a:t>
            </a:r>
          </a:p>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pic>
        <p:nvPicPr>
          <p:cNvPr id="10" name="Picture 9">
            <a:extLst>
              <a:ext uri="{FF2B5EF4-FFF2-40B4-BE49-F238E27FC236}">
                <a16:creationId xmlns:a16="http://schemas.microsoft.com/office/drawing/2014/main" id="{0DFE9FAA-D3B1-4B75-839D-1B4ED8F73C16}"/>
              </a:ext>
            </a:extLst>
          </p:cNvPr>
          <p:cNvPicPr>
            <a:picLocks noChangeAspect="1"/>
          </p:cNvPicPr>
          <p:nvPr/>
        </p:nvPicPr>
        <p:blipFill>
          <a:blip r:embed="rId2"/>
          <a:stretch>
            <a:fillRect/>
          </a:stretch>
        </p:blipFill>
        <p:spPr>
          <a:xfrm>
            <a:off x="6785835" y="798140"/>
            <a:ext cx="4411918" cy="4956920"/>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4154984"/>
          </a:xfrm>
          <a:prstGeom prst="rect">
            <a:avLst/>
          </a:prstGeom>
        </p:spPr>
        <p:txBody>
          <a:bodyPr>
            <a:spAutoFit/>
          </a:bodyPr>
          <a:lstStyle/>
          <a:p>
            <a:pPr fontAlgn="base"/>
            <a:br>
              <a:rPr lang="en-GB" dirty="0"/>
            </a:br>
            <a:endParaRPr lang="en-GB" dirty="0"/>
          </a:p>
          <a:p>
            <a:pPr fontAlgn="base"/>
            <a:r>
              <a:rPr lang="en-GB" sz="2400" dirty="0">
                <a:solidFill>
                  <a:srgbClr val="000000"/>
                </a:solidFill>
                <a:latin typeface="Letter-join Air No-lead 40" panose="02000805000000020003" pitchFamily="50" charset="0"/>
              </a:rPr>
              <a:t>Our second Wren hero is Jase. This is for amazing me with his attitude towards his writing. He's trying so hard to write more independently and has been a super star at it. I have really enjoyed seeing his fabulous writing and his confidence grow, showing great pride in his work. Keep it up Jase!</a:t>
            </a:r>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pic>
        <p:nvPicPr>
          <p:cNvPr id="10" name="Picture 9">
            <a:extLst>
              <a:ext uri="{FF2B5EF4-FFF2-40B4-BE49-F238E27FC236}">
                <a16:creationId xmlns:a16="http://schemas.microsoft.com/office/drawing/2014/main" id="{A5654A8F-B7AD-48E2-AA15-552A7751C274}"/>
              </a:ext>
            </a:extLst>
          </p:cNvPr>
          <p:cNvPicPr>
            <a:picLocks noChangeAspect="1"/>
          </p:cNvPicPr>
          <p:nvPr/>
        </p:nvPicPr>
        <p:blipFill>
          <a:blip r:embed="rId2"/>
          <a:stretch>
            <a:fillRect/>
          </a:stretch>
        </p:blipFill>
        <p:spPr>
          <a:xfrm>
            <a:off x="7031187" y="1517567"/>
            <a:ext cx="3809020" cy="3985067"/>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310AB097-7E1B-4A71-89A8-C41CB08B461E}"/>
              </a:ext>
            </a:extLst>
          </p:cNvPr>
          <p:cNvSpPr/>
          <p:nvPr/>
        </p:nvSpPr>
        <p:spPr>
          <a:xfrm>
            <a:off x="266840" y="2218263"/>
            <a:ext cx="6096000" cy="4524315"/>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Woodpecker heroes this week are Connor and Cleo-Renae.</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They are both heroes as they have been working so hard all half term.</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Connor has made super progress with his writing and he has been so proud of the work he is producing. He is also trying really hard to answer lots of questions and listen really carefully. Well done Connor.</a:t>
            </a:r>
          </a:p>
        </p:txBody>
      </p:sp>
      <p:pic>
        <p:nvPicPr>
          <p:cNvPr id="8" name="Picture 7">
            <a:extLst>
              <a:ext uri="{FF2B5EF4-FFF2-40B4-BE49-F238E27FC236}">
                <a16:creationId xmlns:a16="http://schemas.microsoft.com/office/drawing/2014/main" id="{1A5C478F-0441-45B1-87A1-07A644921CC0}"/>
              </a:ext>
            </a:extLst>
          </p:cNvPr>
          <p:cNvPicPr>
            <a:picLocks noChangeAspect="1"/>
          </p:cNvPicPr>
          <p:nvPr/>
        </p:nvPicPr>
        <p:blipFill>
          <a:blip r:embed="rId2"/>
          <a:stretch>
            <a:fillRect/>
          </a:stretch>
        </p:blipFill>
        <p:spPr>
          <a:xfrm>
            <a:off x="6904042" y="1023559"/>
            <a:ext cx="4119815" cy="4810881"/>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D323C68E-05BE-49CE-8850-EF9898EA99E4}"/>
              </a:ext>
            </a:extLst>
          </p:cNvPr>
          <p:cNvSpPr/>
          <p:nvPr/>
        </p:nvSpPr>
        <p:spPr>
          <a:xfrm>
            <a:off x="266840" y="2560282"/>
            <a:ext cx="6096000" cy="3385542"/>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Cleo-Renae is always a super star and could be a hero every week. She is always ready to learn and is really trying to make her work better and better all the time. Well done and keep up the fabulous work Cleo-Renae. </a:t>
            </a:r>
          </a:p>
          <a:p>
            <a:endParaRPr lang="en-GB" dirty="0"/>
          </a:p>
        </p:txBody>
      </p:sp>
      <p:pic>
        <p:nvPicPr>
          <p:cNvPr id="8" name="Picture 7">
            <a:extLst>
              <a:ext uri="{FF2B5EF4-FFF2-40B4-BE49-F238E27FC236}">
                <a16:creationId xmlns:a16="http://schemas.microsoft.com/office/drawing/2014/main" id="{A7780F7E-7FC9-46DD-AB5B-4ED8FE4F2AA8}"/>
              </a:ext>
            </a:extLst>
          </p:cNvPr>
          <p:cNvPicPr>
            <a:picLocks noChangeAspect="1"/>
          </p:cNvPicPr>
          <p:nvPr/>
        </p:nvPicPr>
        <p:blipFill>
          <a:blip r:embed="rId2"/>
          <a:stretch>
            <a:fillRect/>
          </a:stretch>
        </p:blipFill>
        <p:spPr>
          <a:xfrm>
            <a:off x="6738270" y="1384019"/>
            <a:ext cx="4051737" cy="4089961"/>
          </a:xfrm>
          <a:prstGeom prst="rect">
            <a:avLst/>
          </a:prstGeom>
        </p:spPr>
      </p:pic>
    </p:spTree>
    <p:extLst>
      <p:ext uri="{BB962C8B-B14F-4D97-AF65-F5344CB8AC3E}">
        <p14:creationId xmlns:p14="http://schemas.microsoft.com/office/powerpoint/2010/main" val="1516635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4" name="Rectangle 3">
            <a:extLst>
              <a:ext uri="{FF2B5EF4-FFF2-40B4-BE49-F238E27FC236}">
                <a16:creationId xmlns:a16="http://schemas.microsoft.com/office/drawing/2014/main" id="{C02180EE-740B-426E-8465-89F9FC4F3743}"/>
              </a:ext>
            </a:extLst>
          </p:cNvPr>
          <p:cNvSpPr/>
          <p:nvPr/>
        </p:nvSpPr>
        <p:spPr>
          <a:xfrm>
            <a:off x="268535" y="2210063"/>
            <a:ext cx="6364534" cy="1077218"/>
          </a:xfrm>
          <a:prstGeom prst="rect">
            <a:avLst/>
          </a:prstGeom>
        </p:spPr>
        <p:txBody>
          <a:bodyPr wrap="square">
            <a:spAutoFit/>
          </a:bodyPr>
          <a:lstStyle/>
          <a:p>
            <a:br>
              <a:rPr lang="en-GB" sz="2800" dirty="0"/>
            </a:br>
            <a:br>
              <a:rPr lang="en-GB" dirty="0">
                <a:solidFill>
                  <a:srgbClr val="242424"/>
                </a:solidFill>
                <a:latin typeface="Segoe UI" panose="020B0502040204020203" pitchFamily="34" charset="0"/>
              </a:rPr>
            </a:br>
            <a:endParaRPr lang="en-GB" dirty="0"/>
          </a:p>
        </p:txBody>
      </p:sp>
      <p:sp>
        <p:nvSpPr>
          <p:cNvPr id="3" name="AutoShape 2" descr="Image preview">
            <a:extLst>
              <a:ext uri="{FF2B5EF4-FFF2-40B4-BE49-F238E27FC236}">
                <a16:creationId xmlns:a16="http://schemas.microsoft.com/office/drawing/2014/main" id="{32C45A5B-93AD-46D1-8ADE-230465FF12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251BF65-B715-42C1-9B6B-FA5D82D12B2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74CADFD4-9C88-46F3-92A7-CBAD9F6A6558}"/>
              </a:ext>
            </a:extLst>
          </p:cNvPr>
          <p:cNvSpPr/>
          <p:nvPr/>
        </p:nvSpPr>
        <p:spPr>
          <a:xfrm>
            <a:off x="181610" y="2457915"/>
            <a:ext cx="5199569"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A525F3AA-6899-4F24-BDDC-F6C3773EB312}"/>
              </a:ext>
            </a:extLst>
          </p:cNvPr>
          <p:cNvSpPr/>
          <p:nvPr/>
        </p:nvSpPr>
        <p:spPr>
          <a:xfrm>
            <a:off x="266840" y="253695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2" name="Rectangle 11">
            <a:extLst>
              <a:ext uri="{FF2B5EF4-FFF2-40B4-BE49-F238E27FC236}">
                <a16:creationId xmlns:a16="http://schemas.microsoft.com/office/drawing/2014/main" id="{C1D03585-BB5E-4D29-8061-B582EA0D2DB8}"/>
              </a:ext>
            </a:extLst>
          </p:cNvPr>
          <p:cNvSpPr/>
          <p:nvPr/>
        </p:nvSpPr>
        <p:spPr>
          <a:xfrm>
            <a:off x="230575" y="2444010"/>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p>
        </p:txBody>
      </p:sp>
      <p:sp>
        <p:nvSpPr>
          <p:cNvPr id="11" name="Rectangle 10">
            <a:extLst>
              <a:ext uri="{FF2B5EF4-FFF2-40B4-BE49-F238E27FC236}">
                <a16:creationId xmlns:a16="http://schemas.microsoft.com/office/drawing/2014/main" id="{7D69BA8C-BE47-4B4B-AD1E-D2C35816461F}"/>
              </a:ext>
            </a:extLst>
          </p:cNvPr>
          <p:cNvSpPr/>
          <p:nvPr/>
        </p:nvSpPr>
        <p:spPr>
          <a:xfrm>
            <a:off x="286668" y="2408827"/>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3" name="Rectangle 12">
            <a:extLst>
              <a:ext uri="{FF2B5EF4-FFF2-40B4-BE49-F238E27FC236}">
                <a16:creationId xmlns:a16="http://schemas.microsoft.com/office/drawing/2014/main" id="{38604E94-082C-41BA-AD84-153BEC4E6365}"/>
              </a:ext>
            </a:extLst>
          </p:cNvPr>
          <p:cNvSpPr/>
          <p:nvPr/>
        </p:nvSpPr>
        <p:spPr>
          <a:xfrm>
            <a:off x="216424" y="2112458"/>
            <a:ext cx="6468756" cy="4985980"/>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Kingfisher heroes this week are Finley and Oliver. They have written a great news report this week about the tragedy in Pompei.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I have chosen Oliver because he wasn't sure about being recorded, but he persevered in practising and came out as a shining news presenter, looking very professional.</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Finley also did a fantastic job of sorting  out his news report and his fellow reporters job too. He was a great news anchor!</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Well done boys for being fabulous in the news studio. 🌟</a:t>
            </a:r>
            <a:r>
              <a:rPr lang="en-GB" dirty="0">
                <a:solidFill>
                  <a:srgbClr val="242424"/>
                </a:solidFill>
                <a:latin typeface="Segoe UI" panose="020B0502040204020203" pitchFamily="34" charset="0"/>
              </a:rPr>
              <a:t> </a:t>
            </a:r>
          </a:p>
          <a:p>
            <a:pPr fontAlgn="base"/>
            <a:endParaRPr lang="en-GB" dirty="0">
              <a:solidFill>
                <a:srgbClr val="242424"/>
              </a:solidFill>
              <a:latin typeface="Segoe UI" panose="020B0502040204020203" pitchFamily="34" charset="0"/>
            </a:endParaRPr>
          </a:p>
        </p:txBody>
      </p:sp>
      <p:pic>
        <p:nvPicPr>
          <p:cNvPr id="14" name="Picture 13">
            <a:extLst>
              <a:ext uri="{FF2B5EF4-FFF2-40B4-BE49-F238E27FC236}">
                <a16:creationId xmlns:a16="http://schemas.microsoft.com/office/drawing/2014/main" id="{1612E1F1-CB83-4F0A-B14D-A2689B195A13}"/>
              </a:ext>
            </a:extLst>
          </p:cNvPr>
          <p:cNvPicPr>
            <a:picLocks noChangeAspect="1"/>
          </p:cNvPicPr>
          <p:nvPr/>
        </p:nvPicPr>
        <p:blipFill>
          <a:blip r:embed="rId2"/>
          <a:stretch>
            <a:fillRect/>
          </a:stretch>
        </p:blipFill>
        <p:spPr>
          <a:xfrm>
            <a:off x="6631375" y="1257711"/>
            <a:ext cx="2777336" cy="5446814"/>
          </a:xfrm>
          <a:prstGeom prst="rect">
            <a:avLst/>
          </a:prstGeom>
        </p:spPr>
      </p:pic>
      <p:pic>
        <p:nvPicPr>
          <p:cNvPr id="16" name="Picture 15">
            <a:extLst>
              <a:ext uri="{FF2B5EF4-FFF2-40B4-BE49-F238E27FC236}">
                <a16:creationId xmlns:a16="http://schemas.microsoft.com/office/drawing/2014/main" id="{740B488D-B47A-4658-96A5-FBC3D8A34329}"/>
              </a:ext>
            </a:extLst>
          </p:cNvPr>
          <p:cNvPicPr>
            <a:picLocks noChangeAspect="1"/>
          </p:cNvPicPr>
          <p:nvPr/>
        </p:nvPicPr>
        <p:blipFill>
          <a:blip r:embed="rId3"/>
          <a:stretch>
            <a:fillRect/>
          </a:stretch>
        </p:blipFill>
        <p:spPr>
          <a:xfrm>
            <a:off x="8929899" y="86939"/>
            <a:ext cx="3125411" cy="4246248"/>
          </a:xfrm>
          <a:prstGeom prst="rect">
            <a:avLst/>
          </a:prstGeom>
        </p:spPr>
      </p:pic>
    </p:spTree>
    <p:extLst>
      <p:ext uri="{BB962C8B-B14F-4D97-AF65-F5344CB8AC3E}">
        <p14:creationId xmlns:p14="http://schemas.microsoft.com/office/powerpoint/2010/main" val="22971033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362623" y="2362457"/>
            <a:ext cx="6096000" cy="4708981"/>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Our first Dove Hero this week is Jaxson. Jaxson has really impressed us recently with his enthusiasm and dedication in lessons. We have noticed a real change in his attitude and he now is the first to listen, is showing a love of learning and is trying really hard with his presentation. He has also worked brilliantly in a team during English, ensuring he takes a role, and has been supportive to others in his group. Well done Jaxson! You are a superstar Dove!</a:t>
            </a:r>
          </a:p>
          <a:p>
            <a:pPr fontAlgn="base"/>
            <a:br>
              <a:rPr lang="en-GB" dirty="0"/>
            </a:br>
            <a:endParaRPr lang="en-GB" dirty="0"/>
          </a:p>
        </p:txBody>
      </p:sp>
      <p:sp>
        <p:nvSpPr>
          <p:cNvPr id="12" name="Rectangle 11">
            <a:extLst>
              <a:ext uri="{FF2B5EF4-FFF2-40B4-BE49-F238E27FC236}">
                <a16:creationId xmlns:a16="http://schemas.microsoft.com/office/drawing/2014/main" id="{6C29BB15-9719-4F5F-9BC4-A358654163B4}"/>
              </a:ext>
            </a:extLst>
          </p:cNvPr>
          <p:cNvSpPr/>
          <p:nvPr/>
        </p:nvSpPr>
        <p:spPr>
          <a:xfrm>
            <a:off x="256473" y="2441220"/>
            <a:ext cx="6823278" cy="369332"/>
          </a:xfrm>
          <a:prstGeom prst="rect">
            <a:avLst/>
          </a:prstGeom>
        </p:spPr>
        <p:txBody>
          <a:bodyPr wrap="square">
            <a:spAutoFit/>
          </a:bodyPr>
          <a:lstStyle/>
          <a:p>
            <a:r>
              <a:rPr lang="en-GB" dirty="0"/>
              <a:t>﻿</a:t>
            </a:r>
            <a:endParaRPr lang="en-GB" sz="2400" dirty="0">
              <a:solidFill>
                <a:srgbClr val="000000"/>
              </a:solidFill>
              <a:latin typeface="Letter-join Air No-lead 40" panose="02000805000000020003" pitchFamily="50" charset="0"/>
            </a:endParaRPr>
          </a:p>
        </p:txBody>
      </p:sp>
      <p:sp>
        <p:nvSpPr>
          <p:cNvPr id="13" name="Rectangle 12">
            <a:extLst>
              <a:ext uri="{FF2B5EF4-FFF2-40B4-BE49-F238E27FC236}">
                <a16:creationId xmlns:a16="http://schemas.microsoft.com/office/drawing/2014/main" id="{82B5F155-3CC4-4DC8-8533-BC734AF75757}"/>
              </a:ext>
            </a:extLst>
          </p:cNvPr>
          <p:cNvSpPr/>
          <p:nvPr/>
        </p:nvSpPr>
        <p:spPr>
          <a:xfrm>
            <a:off x="304723" y="2708621"/>
            <a:ext cx="6096000" cy="1200329"/>
          </a:xfrm>
          <a:prstGeom prst="rect">
            <a:avLst/>
          </a:prstGeom>
        </p:spPr>
        <p:txBody>
          <a:bodyPr>
            <a:spAutoFit/>
          </a:bodyPr>
          <a:lstStyle/>
          <a:p>
            <a:pPr fontAlgn="base"/>
            <a:r>
              <a:rPr lang="en-GB" dirty="0"/>
              <a:t>﻿</a:t>
            </a:r>
            <a:br>
              <a:rPr lang="en-GB" dirty="0"/>
            </a:br>
            <a:endParaRPr lang="en-GB" dirty="0"/>
          </a:p>
          <a:p>
            <a:br>
              <a:rPr lang="en-GB" dirty="0"/>
            </a:br>
            <a:endParaRPr lang="en-GB" dirty="0"/>
          </a:p>
        </p:txBody>
      </p:sp>
      <p:pic>
        <p:nvPicPr>
          <p:cNvPr id="14" name="Picture 13">
            <a:extLst>
              <a:ext uri="{FF2B5EF4-FFF2-40B4-BE49-F238E27FC236}">
                <a16:creationId xmlns:a16="http://schemas.microsoft.com/office/drawing/2014/main" id="{7C1D8D87-B260-446E-BFA0-7C81D62C31DA}"/>
              </a:ext>
            </a:extLst>
          </p:cNvPr>
          <p:cNvPicPr>
            <a:picLocks noChangeAspect="1"/>
          </p:cNvPicPr>
          <p:nvPr/>
        </p:nvPicPr>
        <p:blipFill>
          <a:blip r:embed="rId2"/>
          <a:stretch>
            <a:fillRect/>
          </a:stretch>
        </p:blipFill>
        <p:spPr>
          <a:xfrm>
            <a:off x="7692506" y="1157856"/>
            <a:ext cx="2644482" cy="4542287"/>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2" name="Rectangle 11">
            <a:extLst>
              <a:ext uri="{FF2B5EF4-FFF2-40B4-BE49-F238E27FC236}">
                <a16:creationId xmlns:a16="http://schemas.microsoft.com/office/drawing/2014/main" id="{6C29BB15-9719-4F5F-9BC4-A358654163B4}"/>
              </a:ext>
            </a:extLst>
          </p:cNvPr>
          <p:cNvSpPr/>
          <p:nvPr/>
        </p:nvSpPr>
        <p:spPr>
          <a:xfrm>
            <a:off x="256473" y="2441220"/>
            <a:ext cx="6823278" cy="369332"/>
          </a:xfrm>
          <a:prstGeom prst="rect">
            <a:avLst/>
          </a:prstGeom>
        </p:spPr>
        <p:txBody>
          <a:bodyPr wrap="square">
            <a:spAutoFit/>
          </a:bodyPr>
          <a:lstStyle/>
          <a:p>
            <a:r>
              <a:rPr lang="en-GB" dirty="0"/>
              <a:t>﻿</a:t>
            </a:r>
            <a:endParaRPr lang="en-GB" sz="2400" dirty="0">
              <a:solidFill>
                <a:srgbClr val="000000"/>
              </a:solidFill>
              <a:latin typeface="Letter-join Air No-lead 40" panose="02000805000000020003" pitchFamily="50" charset="0"/>
            </a:endParaRP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86000" y="1912487"/>
            <a:ext cx="6096000" cy="4339650"/>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r>
              <a:rPr lang="en-GB" sz="2000" dirty="0">
                <a:solidFill>
                  <a:srgbClr val="000000"/>
                </a:solidFill>
                <a:latin typeface="Letter-join Air No-lead 40" panose="02000805000000020003" pitchFamily="50" charset="0"/>
              </a:rPr>
              <a:t>Our next Dove Hero is Amelia. What a difference we have seen this term in English! Amelia has shown such enthusiasm for the texts that we have looked at and has even been reading one of the books at home. She has tried exceptionally hard with her writing and has produced some fabulous work. Amelia has also been a wonderful team member whilst producing our news report script and has worked with her team in a supportive and helpful manner, taking on a key role as scribe. Well done Amelia! You are amazing!</a:t>
            </a:r>
          </a:p>
        </p:txBody>
      </p:sp>
      <p:pic>
        <p:nvPicPr>
          <p:cNvPr id="16" name="Picture 15">
            <a:extLst>
              <a:ext uri="{FF2B5EF4-FFF2-40B4-BE49-F238E27FC236}">
                <a16:creationId xmlns:a16="http://schemas.microsoft.com/office/drawing/2014/main" id="{B3BD1023-0AA5-4DB0-B2E4-D1D44C75E68B}"/>
              </a:ext>
            </a:extLst>
          </p:cNvPr>
          <p:cNvPicPr>
            <a:picLocks noChangeAspect="1"/>
          </p:cNvPicPr>
          <p:nvPr/>
        </p:nvPicPr>
        <p:blipFill>
          <a:blip r:embed="rId2"/>
          <a:stretch>
            <a:fillRect/>
          </a:stretch>
        </p:blipFill>
        <p:spPr>
          <a:xfrm>
            <a:off x="7263486" y="1097418"/>
            <a:ext cx="3150927" cy="4381289"/>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507831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first Swallow hero is Olivia. Olivia has been working really hard in class and doing her best to stay super focused and on task. We are really impressed with her efforts in reading and spelling and last week she got full marks on her spelling test! Well done Olivia. Keep it up!</a:t>
            </a:r>
          </a:p>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pic>
        <p:nvPicPr>
          <p:cNvPr id="10" name="Picture 9">
            <a:extLst>
              <a:ext uri="{FF2B5EF4-FFF2-40B4-BE49-F238E27FC236}">
                <a16:creationId xmlns:a16="http://schemas.microsoft.com/office/drawing/2014/main" id="{E3505B8A-E7B8-48EC-B0F6-A9CCDD8A2FF8}"/>
              </a:ext>
            </a:extLst>
          </p:cNvPr>
          <p:cNvPicPr>
            <a:picLocks noChangeAspect="1"/>
          </p:cNvPicPr>
          <p:nvPr/>
        </p:nvPicPr>
        <p:blipFill>
          <a:blip r:embed="rId2"/>
          <a:stretch>
            <a:fillRect/>
          </a:stretch>
        </p:blipFill>
        <p:spPr>
          <a:xfrm>
            <a:off x="7033073" y="617228"/>
            <a:ext cx="4390011" cy="5155127"/>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539370"/>
            <a:ext cx="6096000" cy="5262979"/>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second Swallow hero is Braiden. Braiden always has impeccable manners. He is very thoughtful and sets the example for speaking politely and kindly to others and he is always patient and being supportive of other children. I have also noticed how he is doing his best to stay focused and it is reflected in his work, as he has a must clearer idea of what he needs to do now! Well done Braiden!</a:t>
            </a:r>
          </a:p>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pic>
        <p:nvPicPr>
          <p:cNvPr id="10" name="Picture 9">
            <a:extLst>
              <a:ext uri="{FF2B5EF4-FFF2-40B4-BE49-F238E27FC236}">
                <a16:creationId xmlns:a16="http://schemas.microsoft.com/office/drawing/2014/main" id="{EA0A6D36-4DA9-42BC-8286-6F5E1A2CFCF1}"/>
              </a:ext>
            </a:extLst>
          </p:cNvPr>
          <p:cNvPicPr>
            <a:picLocks noChangeAspect="1"/>
          </p:cNvPicPr>
          <p:nvPr/>
        </p:nvPicPr>
        <p:blipFill>
          <a:blip r:embed="rId2"/>
          <a:stretch>
            <a:fillRect/>
          </a:stretch>
        </p:blipFill>
        <p:spPr>
          <a:xfrm>
            <a:off x="6907958" y="1110821"/>
            <a:ext cx="3900231" cy="4393364"/>
          </a:xfrm>
          <a:prstGeom prst="rect">
            <a:avLst/>
          </a:prstGeom>
        </p:spPr>
      </p:pic>
    </p:spTree>
    <p:extLst>
      <p:ext uri="{BB962C8B-B14F-4D97-AF65-F5344CB8AC3E}">
        <p14:creationId xmlns:p14="http://schemas.microsoft.com/office/powerpoint/2010/main" val="11107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275469"/>
            <a:ext cx="6096000" cy="5262979"/>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Mrs. Fisher has also chosen two Swallow heroes – Harrison and </a:t>
            </a:r>
            <a:r>
              <a:rPr lang="en-GB" sz="2400" dirty="0" err="1">
                <a:solidFill>
                  <a:srgbClr val="000000"/>
                </a:solidFill>
                <a:latin typeface="Letter-join Air No-lead 40" panose="02000805000000020003" pitchFamily="50" charset="0"/>
              </a:rPr>
              <a:t>Lockie</a:t>
            </a:r>
            <a:r>
              <a:rPr lang="en-GB" sz="2400" dirty="0">
                <a:solidFill>
                  <a:srgbClr val="000000"/>
                </a:solidFill>
                <a:latin typeface="Letter-join Air No-lead 40" panose="02000805000000020003" pitchFamily="50" charset="0"/>
              </a:rPr>
              <a:t>. This is for creating a great end of unit sequence using all of the gymnastics movement that they have learnt. The boys worked together to create rolls and balances that transitioned through a sequence. Mr Ellis was really impressed.</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Well done boys!</a:t>
            </a:r>
          </a:p>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pic>
        <p:nvPicPr>
          <p:cNvPr id="11" name="Picture 10">
            <a:extLst>
              <a:ext uri="{FF2B5EF4-FFF2-40B4-BE49-F238E27FC236}">
                <a16:creationId xmlns:a16="http://schemas.microsoft.com/office/drawing/2014/main" id="{D015B181-AA64-436C-AC28-A5D754C9AA16}"/>
              </a:ext>
            </a:extLst>
          </p:cNvPr>
          <p:cNvPicPr>
            <a:picLocks noChangeAspect="1"/>
          </p:cNvPicPr>
          <p:nvPr/>
        </p:nvPicPr>
        <p:blipFill>
          <a:blip r:embed="rId2"/>
          <a:stretch>
            <a:fillRect/>
          </a:stretch>
        </p:blipFill>
        <p:spPr>
          <a:xfrm>
            <a:off x="6421490" y="63535"/>
            <a:ext cx="2551446" cy="3991930"/>
          </a:xfrm>
          <a:prstGeom prst="rect">
            <a:avLst/>
          </a:prstGeom>
        </p:spPr>
      </p:pic>
      <p:pic>
        <p:nvPicPr>
          <p:cNvPr id="12" name="Picture 11">
            <a:extLst>
              <a:ext uri="{FF2B5EF4-FFF2-40B4-BE49-F238E27FC236}">
                <a16:creationId xmlns:a16="http://schemas.microsoft.com/office/drawing/2014/main" id="{42262F0E-8256-4664-968D-EFD09314A417}"/>
              </a:ext>
            </a:extLst>
          </p:cNvPr>
          <p:cNvPicPr>
            <a:picLocks noChangeAspect="1"/>
          </p:cNvPicPr>
          <p:nvPr/>
        </p:nvPicPr>
        <p:blipFill>
          <a:blip r:embed="rId3"/>
          <a:stretch>
            <a:fillRect/>
          </a:stretch>
        </p:blipFill>
        <p:spPr>
          <a:xfrm>
            <a:off x="8642310" y="2702931"/>
            <a:ext cx="2857500" cy="3876675"/>
          </a:xfrm>
          <a:prstGeom prst="rect">
            <a:avLst/>
          </a:prstGeom>
        </p:spPr>
      </p:pic>
    </p:spTree>
    <p:extLst>
      <p:ext uri="{BB962C8B-B14F-4D97-AF65-F5344CB8AC3E}">
        <p14:creationId xmlns:p14="http://schemas.microsoft.com/office/powerpoint/2010/main" val="1963903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pic>
        <p:nvPicPr>
          <p:cNvPr id="7" name="Picture 6">
            <a:extLst>
              <a:ext uri="{FF2B5EF4-FFF2-40B4-BE49-F238E27FC236}">
                <a16:creationId xmlns:a16="http://schemas.microsoft.com/office/drawing/2014/main" id="{8A324762-700B-436F-9C4D-896D44466228}"/>
              </a:ext>
            </a:extLst>
          </p:cNvPr>
          <p:cNvPicPr>
            <a:picLocks noChangeAspect="1"/>
          </p:cNvPicPr>
          <p:nvPr/>
        </p:nvPicPr>
        <p:blipFill>
          <a:blip r:embed="rId2"/>
          <a:stretch>
            <a:fillRect/>
          </a:stretch>
        </p:blipFill>
        <p:spPr>
          <a:xfrm>
            <a:off x="6846164" y="927092"/>
            <a:ext cx="4317579" cy="5201294"/>
          </a:xfrm>
          <a:prstGeom prst="rect">
            <a:avLst/>
          </a:prstGeom>
        </p:spPr>
      </p:pic>
      <p:sp>
        <p:nvSpPr>
          <p:cNvPr id="10" name="TextBox 9">
            <a:extLst>
              <a:ext uri="{FF2B5EF4-FFF2-40B4-BE49-F238E27FC236}">
                <a16:creationId xmlns:a16="http://schemas.microsoft.com/office/drawing/2014/main" id="{D7082669-272F-4443-BAE5-0F055BBA631F}"/>
              </a:ext>
            </a:extLst>
          </p:cNvPr>
          <p:cNvSpPr txBox="1"/>
          <p:nvPr/>
        </p:nvSpPr>
        <p:spPr>
          <a:xfrm>
            <a:off x="266840" y="2548459"/>
            <a:ext cx="6332743" cy="3785652"/>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Our Owl heroes this week are two people who are just the best and who are great role models for the rest of Owl class. Theo and Sophie give their best every single day. They work hard and have a fabulous attitude to school and their learning.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Well done for being so amazing Sophie and Theo! </a:t>
            </a:r>
          </a:p>
        </p:txBody>
      </p:sp>
    </p:spTree>
    <p:extLst>
      <p:ext uri="{BB962C8B-B14F-4D97-AF65-F5344CB8AC3E}">
        <p14:creationId xmlns:p14="http://schemas.microsoft.com/office/powerpoint/2010/main" val="2302184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10" name="Rectangle 9">
            <a:extLst>
              <a:ext uri="{FF2B5EF4-FFF2-40B4-BE49-F238E27FC236}">
                <a16:creationId xmlns:a16="http://schemas.microsoft.com/office/drawing/2014/main" id="{E4D3E97F-A271-4B57-B7CB-FFED27BE0400}"/>
              </a:ext>
            </a:extLst>
          </p:cNvPr>
          <p:cNvSpPr/>
          <p:nvPr/>
        </p:nvSpPr>
        <p:spPr>
          <a:xfrm>
            <a:off x="335579" y="2395199"/>
            <a:ext cx="6096000" cy="4037644"/>
          </a:xfrm>
          <a:prstGeom prst="rect">
            <a:avLst/>
          </a:prstGeom>
        </p:spPr>
        <p:txBody>
          <a:bodyPr>
            <a:spAutoFit/>
          </a:bodyPr>
          <a:lstStyle/>
          <a:p>
            <a:pPr>
              <a:lnSpc>
                <a:spcPct val="107000"/>
              </a:lnSpc>
              <a:spcAft>
                <a:spcPts val="0"/>
              </a:spcAft>
            </a:pPr>
            <a:r>
              <a:rPr lang="en-GB" sz="24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This week’s Falcon Hero is Ellie-Mae! Ellie has been with us for just two weeks and she has already shown herself to be someone who can follow the Holly Hill Way. It can be scary starting a new school, but Ellie has chatted to lots of different people and can be seen here with her lovely new friend Lilly! I look forward to the rest of the year with you in Falcon Class! </a:t>
            </a:r>
            <a:endParaRPr lang="en-GB" sz="24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11570E62-E52F-4552-A2B1-4754826C904B}"/>
              </a:ext>
            </a:extLst>
          </p:cNvPr>
          <p:cNvPicPr>
            <a:picLocks noChangeAspect="1"/>
          </p:cNvPicPr>
          <p:nvPr/>
        </p:nvPicPr>
        <p:blipFill>
          <a:blip r:embed="rId2"/>
          <a:stretch>
            <a:fillRect/>
          </a:stretch>
        </p:blipFill>
        <p:spPr>
          <a:xfrm>
            <a:off x="6817316" y="875818"/>
            <a:ext cx="3889819" cy="5127489"/>
          </a:xfrm>
          <a:prstGeom prst="rect">
            <a:avLst/>
          </a:prstGeom>
        </p:spPr>
      </p:pic>
    </p:spTree>
    <p:extLst>
      <p:ext uri="{BB962C8B-B14F-4D97-AF65-F5344CB8AC3E}">
        <p14:creationId xmlns:p14="http://schemas.microsoft.com/office/powerpoint/2010/main" val="882131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1200329"/>
          </a:xfrm>
          <a:prstGeom prst="rect">
            <a:avLst/>
          </a:prstGeom>
        </p:spPr>
        <p:txBody>
          <a:bodyPr wrap="square">
            <a:spAutoFit/>
          </a:bodyPr>
          <a:lstStyle/>
          <a:p>
            <a:pPr fontAlgn="base"/>
            <a:br>
              <a:rPr lang="en-GB" dirty="0"/>
            </a:br>
            <a:endParaRPr lang="en-GB" dirty="0"/>
          </a:p>
          <a:p>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2A7A1847-A2A8-4409-B062-51D2D040A36D}"/>
              </a:ext>
            </a:extLst>
          </p:cNvPr>
          <p:cNvSpPr/>
          <p:nvPr/>
        </p:nvSpPr>
        <p:spPr>
          <a:xfrm>
            <a:off x="266840" y="248690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1DA6B71C-D440-4F5D-A4DA-CEC56DF6A7EE}"/>
              </a:ext>
            </a:extLst>
          </p:cNvPr>
          <p:cNvSpPr/>
          <p:nvPr/>
        </p:nvSpPr>
        <p:spPr>
          <a:xfrm>
            <a:off x="124491" y="2576582"/>
            <a:ext cx="5691255" cy="4339650"/>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My special heroes this week are Alice, Heidi, Alexa, Alaina and Phoebe. The children were challenged to find out whether they had any relatives who were alive during WW2 and had some questions to research. These girls went above and beyond, bringing incredible artefacts and family photos to share with us all. Thank you so much girls for engaging in our WW2 topic and speaking so knowledgably to Swan class about what you had to show them. You’re amazing historians! </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3" name="Picture 12">
            <a:extLst>
              <a:ext uri="{FF2B5EF4-FFF2-40B4-BE49-F238E27FC236}">
                <a16:creationId xmlns:a16="http://schemas.microsoft.com/office/drawing/2014/main" id="{C3ECE617-886A-450C-AB65-71B799A288F2}"/>
              </a:ext>
            </a:extLst>
          </p:cNvPr>
          <p:cNvPicPr>
            <a:picLocks noChangeAspect="1"/>
          </p:cNvPicPr>
          <p:nvPr/>
        </p:nvPicPr>
        <p:blipFill>
          <a:blip r:embed="rId2"/>
          <a:stretch>
            <a:fillRect/>
          </a:stretch>
        </p:blipFill>
        <p:spPr>
          <a:xfrm>
            <a:off x="9124203" y="3251259"/>
            <a:ext cx="2962275" cy="3381375"/>
          </a:xfrm>
          <a:prstGeom prst="rect">
            <a:avLst/>
          </a:prstGeom>
        </p:spPr>
      </p:pic>
      <p:pic>
        <p:nvPicPr>
          <p:cNvPr id="14" name="Picture 13">
            <a:extLst>
              <a:ext uri="{FF2B5EF4-FFF2-40B4-BE49-F238E27FC236}">
                <a16:creationId xmlns:a16="http://schemas.microsoft.com/office/drawing/2014/main" id="{D7E1F076-5B8E-484B-B639-5C76ED9EABE5}"/>
              </a:ext>
            </a:extLst>
          </p:cNvPr>
          <p:cNvPicPr>
            <a:picLocks noChangeAspect="1"/>
          </p:cNvPicPr>
          <p:nvPr/>
        </p:nvPicPr>
        <p:blipFill>
          <a:blip r:embed="rId3"/>
          <a:stretch>
            <a:fillRect/>
          </a:stretch>
        </p:blipFill>
        <p:spPr>
          <a:xfrm>
            <a:off x="9425516" y="610481"/>
            <a:ext cx="2250945" cy="2818519"/>
          </a:xfrm>
          <a:prstGeom prst="rect">
            <a:avLst/>
          </a:prstGeom>
        </p:spPr>
      </p:pic>
      <p:pic>
        <p:nvPicPr>
          <p:cNvPr id="15" name="Picture 14">
            <a:extLst>
              <a:ext uri="{FF2B5EF4-FFF2-40B4-BE49-F238E27FC236}">
                <a16:creationId xmlns:a16="http://schemas.microsoft.com/office/drawing/2014/main" id="{71937ED8-8599-4439-9073-DDB38B55F443}"/>
              </a:ext>
            </a:extLst>
          </p:cNvPr>
          <p:cNvPicPr>
            <a:picLocks noChangeAspect="1"/>
          </p:cNvPicPr>
          <p:nvPr/>
        </p:nvPicPr>
        <p:blipFill>
          <a:blip r:embed="rId4"/>
          <a:stretch>
            <a:fillRect/>
          </a:stretch>
        </p:blipFill>
        <p:spPr>
          <a:xfrm>
            <a:off x="6592069" y="659938"/>
            <a:ext cx="2325725" cy="3591193"/>
          </a:xfrm>
          <a:prstGeom prst="rect">
            <a:avLst/>
          </a:prstGeom>
        </p:spPr>
      </p:pic>
      <p:pic>
        <p:nvPicPr>
          <p:cNvPr id="16" name="Picture 15">
            <a:extLst>
              <a:ext uri="{FF2B5EF4-FFF2-40B4-BE49-F238E27FC236}">
                <a16:creationId xmlns:a16="http://schemas.microsoft.com/office/drawing/2014/main" id="{4DBA33CA-4979-4EC5-A36F-695682B78B0E}"/>
              </a:ext>
            </a:extLst>
          </p:cNvPr>
          <p:cNvPicPr>
            <a:picLocks noChangeAspect="1"/>
          </p:cNvPicPr>
          <p:nvPr/>
        </p:nvPicPr>
        <p:blipFill>
          <a:blip r:embed="rId5"/>
          <a:stretch>
            <a:fillRect/>
          </a:stretch>
        </p:blipFill>
        <p:spPr>
          <a:xfrm>
            <a:off x="5743179" y="3970684"/>
            <a:ext cx="3227091" cy="2621188"/>
          </a:xfrm>
          <a:prstGeom prst="rect">
            <a:avLst/>
          </a:prstGeom>
        </p:spPr>
      </p:pic>
    </p:spTree>
    <p:extLst>
      <p:ext uri="{BB962C8B-B14F-4D97-AF65-F5344CB8AC3E}">
        <p14:creationId xmlns:p14="http://schemas.microsoft.com/office/powerpoint/2010/main" val="1566274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Office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473C2A1D-192A-4C63-BBD3-CE6B4550B906}"/>
              </a:ext>
            </a:extLst>
          </p:cNvPr>
          <p:cNvSpPr txBox="1"/>
          <p:nvPr/>
        </p:nvSpPr>
        <p:spPr>
          <a:xfrm>
            <a:off x="239508" y="2464904"/>
            <a:ext cx="6770512" cy="646331"/>
          </a:xfrm>
          <a:prstGeom prst="rect">
            <a:avLst/>
          </a:prstGeom>
          <a:noFill/>
        </p:spPr>
        <p:txBody>
          <a:bodyPr wrap="square" rtlCol="0">
            <a:spAutoFit/>
          </a:bodyPr>
          <a:lstStyle/>
          <a:p>
            <a:endParaRPr lang="en-GB" dirty="0"/>
          </a:p>
          <a:p>
            <a:endParaRPr lang="en-GB" dirty="0"/>
          </a:p>
        </p:txBody>
      </p:sp>
      <p:sp>
        <p:nvSpPr>
          <p:cNvPr id="3" name="Rectangle 2">
            <a:extLst>
              <a:ext uri="{FF2B5EF4-FFF2-40B4-BE49-F238E27FC236}">
                <a16:creationId xmlns:a16="http://schemas.microsoft.com/office/drawing/2014/main" id="{AE1AA13F-DDDD-483D-98F6-2671A9991854}"/>
              </a:ext>
            </a:extLst>
          </p:cNvPr>
          <p:cNvSpPr/>
          <p:nvPr/>
        </p:nvSpPr>
        <p:spPr>
          <a:xfrm>
            <a:off x="239508" y="2305573"/>
            <a:ext cx="6096000" cy="4247317"/>
          </a:xfrm>
          <a:prstGeom prst="rect">
            <a:avLst/>
          </a:prstGeom>
        </p:spPr>
        <p:txBody>
          <a:bodyPr>
            <a:spAutoFit/>
          </a:bodyPr>
          <a:lstStyle/>
          <a:p>
            <a:pPr fontAlgn="base"/>
            <a:r>
              <a:rPr lang="en-GB" dirty="0">
                <a:solidFill>
                  <a:srgbClr val="000000"/>
                </a:solidFill>
                <a:latin typeface="Letter-join Air No-lead 40" panose="02000805000000020003" pitchFamily="50" charset="0"/>
              </a:rPr>
              <a:t>This week, Mrs. Binder asked if she could choose a hero as she had spotted someone who she felt really deserved it. </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Mrs. Binder has chosen George to be the office hero this week. When she was in the dining hall yesterday, she saw that George was helping a friend who was upset. George was trying to help his friend to stay and ensuring that he didn’t get into any trouble by approaching a problem with a mature attitude.  </a:t>
            </a:r>
            <a:br>
              <a:rPr lang="en-GB" dirty="0">
                <a:solidFill>
                  <a:srgbClr val="000000"/>
                </a:solidFill>
                <a:latin typeface="Letter-join Air No-lead 40" panose="02000805000000020003" pitchFamily="50" charset="0"/>
              </a:rPr>
            </a:br>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Well done George. How wonderful to know that you are doing the right thing all of the time, even when you might not realise that someone is watching you. </a:t>
            </a:r>
          </a:p>
        </p:txBody>
      </p:sp>
      <p:pic>
        <p:nvPicPr>
          <p:cNvPr id="4" name="Picture 3">
            <a:extLst>
              <a:ext uri="{FF2B5EF4-FFF2-40B4-BE49-F238E27FC236}">
                <a16:creationId xmlns:a16="http://schemas.microsoft.com/office/drawing/2014/main" id="{3BCBC5C8-3993-48CE-A1FF-EDCB1809490A}"/>
              </a:ext>
            </a:extLst>
          </p:cNvPr>
          <p:cNvPicPr>
            <a:picLocks noChangeAspect="1"/>
          </p:cNvPicPr>
          <p:nvPr/>
        </p:nvPicPr>
        <p:blipFill>
          <a:blip r:embed="rId2"/>
          <a:stretch>
            <a:fillRect/>
          </a:stretch>
        </p:blipFill>
        <p:spPr>
          <a:xfrm>
            <a:off x="7303004" y="978736"/>
            <a:ext cx="3370607" cy="4900528"/>
          </a:xfrm>
          <a:prstGeom prst="rect">
            <a:avLst/>
          </a:prstGeom>
        </p:spPr>
      </p:pic>
    </p:spTree>
    <p:extLst>
      <p:ext uri="{BB962C8B-B14F-4D97-AF65-F5344CB8AC3E}">
        <p14:creationId xmlns:p14="http://schemas.microsoft.com/office/powerpoint/2010/main" val="2056116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67761878-658E-4476-8780-A10FBB85D16B}"/>
              </a:ext>
            </a:extLst>
          </p:cNvPr>
          <p:cNvSpPr txBox="1"/>
          <p:nvPr/>
        </p:nvSpPr>
        <p:spPr>
          <a:xfrm>
            <a:off x="386000" y="2612028"/>
            <a:ext cx="6596690" cy="3816429"/>
          </a:xfrm>
          <a:prstGeom prst="rect">
            <a:avLst/>
          </a:prstGeom>
          <a:noFill/>
        </p:spPr>
        <p:txBody>
          <a:bodyPr wrap="square" rtlCol="0">
            <a:spAutoFit/>
          </a:bodyPr>
          <a:lstStyle/>
          <a:p>
            <a:r>
              <a:rPr lang="en-GB" sz="2200" dirty="0">
                <a:solidFill>
                  <a:srgbClr val="000000"/>
                </a:solidFill>
                <a:latin typeface="Letter-join Air No-lead 40" panose="02000805000000020003" pitchFamily="50" charset="0"/>
              </a:rPr>
              <a:t>Our wrapround hero this week is Ela.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Ela is an absolute angel when she is in wraparound care and is absolutely perfect every day. She plays nicely, is kind to everyone, has beautiful manners, listens to the grown ups, looks after the little ones and all done with that beautiful smile of hers!</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You are a delight to be around Ela – keep being amazing!</a:t>
            </a:r>
          </a:p>
        </p:txBody>
      </p:sp>
      <p:pic>
        <p:nvPicPr>
          <p:cNvPr id="3074" name="Picture 2" descr="Super Star Background Royalty-Free Images, Stock Photos &amp; Pictures |  Shutterstock">
            <a:extLst>
              <a:ext uri="{FF2B5EF4-FFF2-40B4-BE49-F238E27FC236}">
                <a16:creationId xmlns:a16="http://schemas.microsoft.com/office/drawing/2014/main" id="{740C87DA-0D94-459F-92DE-837277DE9E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1851" y="2025678"/>
            <a:ext cx="4531830" cy="2923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789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Tweak of the week</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25727E5F-33F0-496A-81B9-36E82B0E0B16}"/>
              </a:ext>
            </a:extLst>
          </p:cNvPr>
          <p:cNvSpPr txBox="1"/>
          <p:nvPr/>
        </p:nvSpPr>
        <p:spPr>
          <a:xfrm>
            <a:off x="9924665" y="275653"/>
            <a:ext cx="2478156" cy="1200329"/>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Don’t forget that left is still best!</a:t>
            </a:r>
          </a:p>
        </p:txBody>
      </p:sp>
      <p:sp>
        <p:nvSpPr>
          <p:cNvPr id="13" name="TextBox 12">
            <a:extLst>
              <a:ext uri="{FF2B5EF4-FFF2-40B4-BE49-F238E27FC236}">
                <a16:creationId xmlns:a16="http://schemas.microsoft.com/office/drawing/2014/main" id="{2095636D-7BAB-44FB-A2E5-4D77B9ED43E2}"/>
              </a:ext>
            </a:extLst>
          </p:cNvPr>
          <p:cNvSpPr txBox="1"/>
          <p:nvPr/>
        </p:nvSpPr>
        <p:spPr>
          <a:xfrm>
            <a:off x="591256" y="2781306"/>
            <a:ext cx="6889673" cy="3200876"/>
          </a:xfrm>
          <a:prstGeom prst="rect">
            <a:avLst/>
          </a:prstGeom>
          <a:noFill/>
        </p:spPr>
        <p:txBody>
          <a:bodyPr wrap="square" rtlCol="0">
            <a:spAutoFit/>
          </a:bodyPr>
          <a:lstStyle/>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We are working hard to keep our school litter free on the inside and the outside.</a:t>
            </a:r>
          </a:p>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Keep it up everyone! </a:t>
            </a:r>
          </a:p>
          <a:p>
            <a:endParaRPr lang="en-GB" sz="22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4980C472-10ED-426A-B266-99B9A040BD9A}"/>
              </a:ext>
            </a:extLst>
          </p:cNvPr>
          <p:cNvPicPr>
            <a:picLocks noChangeAspect="1"/>
          </p:cNvPicPr>
          <p:nvPr/>
        </p:nvPicPr>
        <p:blipFill>
          <a:blip r:embed="rId2"/>
          <a:stretch>
            <a:fillRect/>
          </a:stretch>
        </p:blipFill>
        <p:spPr>
          <a:xfrm>
            <a:off x="7805346" y="1892280"/>
            <a:ext cx="3058623" cy="4530442"/>
          </a:xfrm>
          <a:prstGeom prst="rect">
            <a:avLst/>
          </a:prstGeom>
        </p:spPr>
      </p:pic>
    </p:spTree>
    <p:extLst>
      <p:ext uri="{BB962C8B-B14F-4D97-AF65-F5344CB8AC3E}">
        <p14:creationId xmlns:p14="http://schemas.microsoft.com/office/powerpoint/2010/main" val="1707216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216310574"/>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2554545"/>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97.6% are Dove class!</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Well done Doves! </a:t>
            </a:r>
          </a:p>
        </p:txBody>
      </p:sp>
    </p:spTree>
    <p:extLst>
      <p:ext uri="{BB962C8B-B14F-4D97-AF65-F5344CB8AC3E}">
        <p14:creationId xmlns:p14="http://schemas.microsoft.com/office/powerpoint/2010/main" val="3574328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fabulous Easter break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5" name="Picture 4">
            <a:extLst>
              <a:ext uri="{FF2B5EF4-FFF2-40B4-BE49-F238E27FC236}">
                <a16:creationId xmlns:a16="http://schemas.microsoft.com/office/drawing/2014/main" id="{478CBF2B-B51B-4B56-8716-292D51D46326}"/>
              </a:ext>
            </a:extLst>
          </p:cNvPr>
          <p:cNvPicPr>
            <a:picLocks noChangeAspect="1"/>
          </p:cNvPicPr>
          <p:nvPr/>
        </p:nvPicPr>
        <p:blipFill>
          <a:blip r:embed="rId2"/>
          <a:stretch>
            <a:fillRect/>
          </a:stretch>
        </p:blipFill>
        <p:spPr>
          <a:xfrm>
            <a:off x="650184" y="2213090"/>
            <a:ext cx="4788909" cy="2782128"/>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purl.org/dc/elements/1.1/"/>
    <ds:schemaRef ds:uri="http://schemas.microsoft.com/office/infopath/2007/PartnerControls"/>
    <ds:schemaRef ds:uri="16c05727-aa75-4e4a-9b5f-8a80a1165891"/>
    <ds:schemaRef ds:uri="http://www.w3.org/XML/1998/namespace"/>
    <ds:schemaRef ds:uri="http://purl.org/dc/dcmitype/"/>
    <ds:schemaRef ds:uri="http://schemas.microsoft.com/office/2006/documentManagement/types"/>
    <ds:schemaRef ds:uri="http://schemas.microsoft.com/office/2006/metadata/properties"/>
    <ds:schemaRef ds:uri="http://purl.org/dc/terms/"/>
    <ds:schemaRef ds:uri="http://schemas.openxmlformats.org/package/2006/metadata/core-properties"/>
    <ds:schemaRef ds:uri="71af3243-3dd4-4a8d-8c0d-dd76da1f02a5"/>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1746</Words>
  <Application>Microsoft Office PowerPoint</Application>
  <PresentationFormat>Widescreen</PresentationFormat>
  <Paragraphs>210</Paragraphs>
  <Slides>23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23</vt:i4>
      </vt:variant>
    </vt:vector>
  </HeadingPairs>
  <TitlesOfParts>
    <vt:vector size="35"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 Hero</vt:lpstr>
      <vt:lpstr>Our Cygnet Hero</vt:lpstr>
      <vt:lpstr>Our Cygnet Hero</vt:lpstr>
      <vt:lpstr>Our Puffin Hero</vt:lpstr>
      <vt:lpstr>Our Wren Hero</vt:lpstr>
      <vt:lpstr>Our Wren Hero</vt:lpstr>
      <vt:lpstr>Our Woodpecker Hero</vt:lpstr>
      <vt:lpstr>Our Woodpecker Hero</vt:lpstr>
      <vt:lpstr>Our Kingfisher Hero</vt:lpstr>
      <vt:lpstr>Our Dove Hero</vt:lpstr>
      <vt:lpstr>Our Dove Hero</vt:lpstr>
      <vt:lpstr>Our Swallow Hero</vt:lpstr>
      <vt:lpstr>Our Swallow Hero</vt:lpstr>
      <vt:lpstr>Our Swallow Hero</vt:lpstr>
      <vt:lpstr>Our Owl Hero</vt:lpstr>
      <vt:lpstr>Our Falcon Hero</vt:lpstr>
      <vt:lpstr>Our Swan Hero</vt:lpstr>
      <vt:lpstr>Our Office Hero</vt:lpstr>
      <vt:lpstr>Our Wraparound Hero</vt:lpstr>
      <vt:lpstr>Tweak of the week</vt:lpstr>
      <vt:lpstr>Our Attendance Heroes</vt:lpstr>
      <vt:lpstr>  Have a fabulous Easter break everyone!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2025-04-04T12:35:02Z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