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256" r:id="rId2"/>
    <p:sldId id="257" r:id="rId3"/>
    <p:sldId id="276" r:id="rId4"/>
    <p:sldId id="295" r:id="rId5"/>
    <p:sldId id="290" r:id="rId6"/>
    <p:sldId id="268" r:id="rId7"/>
    <p:sldId id="291" r:id="rId8"/>
    <p:sldId id="285" r:id="rId9"/>
    <p:sldId id="292" r:id="rId10"/>
    <p:sldId id="293" r:id="rId11"/>
    <p:sldId id="288" r:id="rId12"/>
    <p:sldId id="294" r:id="rId13"/>
    <p:sldId id="280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024473D2-B92A-4896-98EB-E4F97D1539F8}">
          <p14:sldIdLst>
            <p14:sldId id="256"/>
            <p14:sldId id="257"/>
            <p14:sldId id="276"/>
            <p14:sldId id="295"/>
            <p14:sldId id="290"/>
            <p14:sldId id="268"/>
            <p14:sldId id="291"/>
            <p14:sldId id="285"/>
            <p14:sldId id="292"/>
            <p14:sldId id="293"/>
            <p14:sldId id="288"/>
            <p14:sldId id="294"/>
          </p14:sldIdLst>
        </p14:section>
        <p14:section name="Untitled Section" id="{667B3A4F-0EA1-4C11-A7AF-4DC3D5515A78}">
          <p14:sldIdLst>
            <p14:sldId id="280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B3C1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74" autoAdjust="0"/>
    <p:restoredTop sz="94660"/>
  </p:normalViewPr>
  <p:slideViewPr>
    <p:cSldViewPr snapToGrid="0">
      <p:cViewPr varScale="1">
        <p:scale>
          <a:sx n="88" d="100"/>
          <a:sy n="88" d="100"/>
        </p:scale>
        <p:origin x="466" y="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2784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B33BB8-6C7A-4BE0-9B55-9EAC48D52EC6}" type="datetimeFigureOut">
              <a:rPr lang="en-US"/>
              <a:t>9/26/2023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F7AA83-DE31-4E93-AB07-EF7FB05F6670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2212903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11EF64-F73B-4314-BB6F-BC0937BBDF19}" type="datetimeFigureOut">
              <a:rPr lang="en-US"/>
              <a:t>9/26/2023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5E2820-AFE1-45FA-949E-17BDB534E1DC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579979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5E2820-AFE1-45FA-949E-17BDB534E1D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9915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542409-6A04-4DC6-AC3A-D3758287A8F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09355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5213" y="304800"/>
            <a:ext cx="7091361" cy="2793906"/>
          </a:xfrm>
        </p:spPr>
        <p:txBody>
          <a:bodyPr anchor="b">
            <a:normAutofit/>
          </a:bodyPr>
          <a:lstStyle>
            <a:lvl1pPr algn="l">
              <a:lnSpc>
                <a:spcPct val="80000"/>
              </a:lnSpc>
              <a:defRPr sz="66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5213" y="3108804"/>
            <a:ext cx="7091361" cy="838200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accent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B9702-7FBF-4720-8670-571C5E7EEDDE}" type="datetime1">
              <a:rPr lang="en-US"/>
              <a:t>9/26/2023</a:t>
            </a:fld>
            <a:endParaRPr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905470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AF48E-ABA0-4B58-B562-D1D7408067C4}" type="datetime1">
              <a:rPr lang="en-US"/>
              <a:t>9/26/2023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899905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80013" y="1600200"/>
            <a:ext cx="6400801" cy="2486025"/>
          </a:xfrm>
        </p:spPr>
        <p:txBody>
          <a:bodyPr anchor="b">
            <a:normAutofit/>
          </a:bodyPr>
          <a:lstStyle>
            <a:lvl1pPr>
              <a:defRPr sz="52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80011" y="4105029"/>
            <a:ext cx="6400801" cy="914400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accent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5034C-8BD9-4B0C-893B-33834FAB227F}" type="datetime1">
              <a:rPr lang="en-US"/>
              <a:t>9/26/2023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17916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08213" y="1600200"/>
            <a:ext cx="4572000" cy="4114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008813" y="1600200"/>
            <a:ext cx="4572000" cy="4114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787AA-CBCD-47F9-A04C-7106C508CDE4}" type="datetime1">
              <a:rPr lang="en-US"/>
              <a:t>9/26/2023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077512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08213" y="1600200"/>
            <a:ext cx="4572000" cy="823912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21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08213" y="2505075"/>
            <a:ext cx="4572000" cy="33375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008813" y="1600200"/>
            <a:ext cx="4572000" cy="823912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21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008813" y="2505075"/>
            <a:ext cx="4572000" cy="33375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CC9DD-75F5-4611-BA0B-CFB1A226639C}" type="datetime1">
              <a:rPr lang="en-US"/>
              <a:t>9/26/2023</a:t>
            </a:fld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8330463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0F1F9-2D3D-4243-878F-D000C3F2A1C4}" type="datetime1">
              <a:rPr lang="en-US"/>
              <a:t>9/26/2023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983093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BCBE8-1824-4658-A8BB-BECFAEB7E35A}" type="datetime1">
              <a:rPr lang="en-US"/>
              <a:t>9/26/2023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225268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37612" y="2277477"/>
            <a:ext cx="2743201" cy="2322178"/>
          </a:xfrm>
        </p:spPr>
        <p:txBody>
          <a:bodyPr anchor="b">
            <a:normAutofit/>
          </a:bodyPr>
          <a:lstStyle>
            <a:lvl1pPr>
              <a:defRPr sz="260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3813" y="533400"/>
            <a:ext cx="6858000" cy="48006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37614" y="4583187"/>
            <a:ext cx="2743200" cy="1131813"/>
          </a:xfrm>
        </p:spPr>
        <p:txBody>
          <a:bodyPr>
            <a:normAutofit/>
          </a:bodyPr>
          <a:lstStyle>
            <a:lvl1pPr marL="0" indent="0">
              <a:spcBef>
                <a:spcPts val="1000"/>
              </a:spcBef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5CD17-C377-4DE5-9FCA-CC7471605C58}" type="datetime1">
              <a:rPr lang="en-US"/>
              <a:t>9/26/2023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977006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37612" y="2277477"/>
            <a:ext cx="2743201" cy="2322178"/>
          </a:xfrm>
        </p:spPr>
        <p:txBody>
          <a:bodyPr anchor="b">
            <a:normAutofit/>
          </a:bodyPr>
          <a:lstStyle>
            <a:lvl1pPr>
              <a:defRPr sz="260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8" name="Rounded Rectangle 7"/>
          <p:cNvSpPr/>
          <p:nvPr/>
        </p:nvSpPr>
        <p:spPr>
          <a:xfrm>
            <a:off x="1293812" y="533400"/>
            <a:ext cx="6858001" cy="4800600"/>
          </a:xfrm>
          <a:prstGeom prst="roundRect">
            <a:avLst>
              <a:gd name="adj" fmla="val 4409"/>
            </a:avLst>
          </a:prstGeom>
          <a:solidFill>
            <a:schemeClr val="bg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1408112" y="647700"/>
            <a:ext cx="6629400" cy="4572000"/>
          </a:xfrm>
          <a:prstGeom prst="roundRect">
            <a:avLst>
              <a:gd name="adj" fmla="val 3725"/>
            </a:avLst>
          </a:prstGeom>
        </p:spPr>
        <p:txBody>
          <a:bodyPr tIns="91440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37614" y="4583187"/>
            <a:ext cx="2743200" cy="1131813"/>
          </a:xfrm>
        </p:spPr>
        <p:txBody>
          <a:bodyPr>
            <a:normAutofit/>
          </a:bodyPr>
          <a:lstStyle>
            <a:lvl1pPr marL="0" indent="0">
              <a:spcBef>
                <a:spcPts val="1000"/>
              </a:spcBef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E9F02-BE96-4BAE-86A5-1FA60D24CAE2}" type="datetime1">
              <a:rPr lang="en-US"/>
              <a:t>9/26/2023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6393017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27AEA-BBBB-4C9B-AB23-214EAA8AB789}" type="datetime1">
              <a:rPr lang="en-US"/>
              <a:t>9/26/2023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076664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865014" y="304801"/>
            <a:ext cx="1715800" cy="5410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09800" y="304801"/>
            <a:ext cx="7502814" cy="54102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1CA30-F5CD-4CA0-B16A-349C6F830700}" type="datetime1">
              <a:rPr lang="en-US"/>
              <a:t>9/26/2023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9949773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08213" y="304800"/>
            <a:ext cx="9372600" cy="120041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08213" y="1600200"/>
            <a:ext cx="93726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3576" y="6505078"/>
            <a:ext cx="964036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fld id="{9D3B9702-7FBF-4720-8670-571C5E7EEDDE}" type="datetime1">
              <a:rPr lang="en-US" smtClean="0"/>
              <a:pPr/>
              <a:t>9/26/2023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80159" y="6505078"/>
            <a:ext cx="6876415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580814" y="6280298"/>
            <a:ext cx="533399" cy="3491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="1">
                <a:solidFill>
                  <a:srgbClr val="AB3C19"/>
                </a:solidFill>
              </a:defRPr>
            </a:lvl1pPr>
          </a:lstStyle>
          <a:p>
            <a:fld id="{8FDBFFB2-86D9-4B8F-A59A-553A60B94BB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0255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jpe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9304" y="233771"/>
            <a:ext cx="10568540" cy="2211977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latin typeface="Twinkl Precursive Light" panose="02000000000000000000" pitchFamily="2" charset="0"/>
              </a:rPr>
              <a:t>Reading at Home with KS2 children</a:t>
            </a:r>
            <a:r>
              <a:rPr lang="en-US" b="1" dirty="0">
                <a:latin typeface="Twinkl Precursive Light" panose="02000000000000000000" pitchFamily="2" charset="0"/>
              </a:rPr>
              <a:t/>
            </a:r>
            <a:br>
              <a:rPr lang="en-US" b="1" dirty="0">
                <a:latin typeface="Twinkl Precursive Light" panose="02000000000000000000" pitchFamily="2" charset="0"/>
              </a:rPr>
            </a:br>
            <a:endParaRPr lang="en-US" b="1" dirty="0">
              <a:latin typeface="Twinkl Precursive Light" panose="02000000000000000000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4450" y="2159725"/>
            <a:ext cx="7091361" cy="1532709"/>
          </a:xfrm>
        </p:spPr>
        <p:txBody>
          <a:bodyPr>
            <a:normAutofit fontScale="70000" lnSpcReduction="20000"/>
          </a:bodyPr>
          <a:lstStyle/>
          <a:p>
            <a:endParaRPr lang="en-US" dirty="0"/>
          </a:p>
          <a:p>
            <a:endParaRPr lang="en-US" sz="4000" b="1" u="sng" dirty="0">
              <a:solidFill>
                <a:schemeClr val="tx1"/>
              </a:solidFill>
              <a:latin typeface="Twinkl Precursive Light" panose="02000000000000000000" pitchFamily="2" charset="0"/>
            </a:endParaRPr>
          </a:p>
          <a:p>
            <a:r>
              <a:rPr lang="en-US" sz="4000" b="1" u="sng" dirty="0" err="1">
                <a:solidFill>
                  <a:schemeClr val="tx1"/>
                </a:solidFill>
                <a:latin typeface="Twinkl Precursive Light" panose="02000000000000000000" pitchFamily="2" charset="0"/>
              </a:rPr>
              <a:t>Mrs</a:t>
            </a:r>
            <a:r>
              <a:rPr lang="en-US" sz="4000" b="1" u="sng" dirty="0">
                <a:solidFill>
                  <a:schemeClr val="tx1"/>
                </a:solidFill>
                <a:latin typeface="Twinkl Precursive Light" panose="02000000000000000000" pitchFamily="2" charset="0"/>
              </a:rPr>
              <a:t> Watson</a:t>
            </a:r>
          </a:p>
          <a:p>
            <a:endParaRPr lang="en-US" sz="4000" b="1" u="sng" dirty="0">
              <a:solidFill>
                <a:schemeClr val="tx1"/>
              </a:solidFill>
              <a:latin typeface="Twinkl Precursive Light" panose="02000000000000000000" pitchFamily="2" charset="0"/>
            </a:endParaRPr>
          </a:p>
          <a:p>
            <a:r>
              <a:rPr lang="en-US" sz="4000" b="1" u="sng" dirty="0">
                <a:solidFill>
                  <a:schemeClr val="tx1"/>
                </a:solidFill>
                <a:latin typeface="Twinkl Precursive Light" panose="02000000000000000000" pitchFamily="2" charset="0"/>
              </a:rPr>
              <a:t>Wednesday </a:t>
            </a:r>
            <a:r>
              <a:rPr lang="en-US" sz="4000" b="1" u="sng" dirty="0" smtClean="0">
                <a:solidFill>
                  <a:schemeClr val="tx1"/>
                </a:solidFill>
                <a:latin typeface="Twinkl Precursive Light" panose="02000000000000000000" pitchFamily="2" charset="0"/>
              </a:rPr>
              <a:t>27th September</a:t>
            </a:r>
            <a:endParaRPr lang="en-US" sz="4000" b="1" u="sng" dirty="0">
              <a:solidFill>
                <a:schemeClr val="tx1"/>
              </a:solidFill>
              <a:latin typeface="Twinkl Precursive Light" panose="02000000000000000000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85451" y="1818795"/>
            <a:ext cx="3247177" cy="449539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40797" y="1409017"/>
            <a:ext cx="1733550" cy="26574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4868" y="3974102"/>
            <a:ext cx="1790700" cy="27241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56197" y="3993152"/>
            <a:ext cx="1724025" cy="26860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00851" y="4371702"/>
            <a:ext cx="1390650" cy="210502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540797" y="4275364"/>
            <a:ext cx="1733550" cy="2487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842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" y="304800"/>
            <a:ext cx="11519853" cy="748937"/>
          </a:xfrm>
        </p:spPr>
        <p:txBody>
          <a:bodyPr>
            <a:normAutofit/>
          </a:bodyPr>
          <a:lstStyle/>
          <a:p>
            <a:pPr algn="ctr"/>
            <a:r>
              <a:rPr lang="en-US" sz="4000" b="1" u="sng" dirty="0">
                <a:latin typeface="Twinkl Precursive Light" panose="02000000000000000000" pitchFamily="2" charset="0"/>
              </a:rPr>
              <a:t>What do we do at Holly Hill?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80457" y="1053737"/>
            <a:ext cx="10650583" cy="4114800"/>
          </a:xfrm>
        </p:spPr>
        <p:txBody>
          <a:bodyPr>
            <a:normAutofit lnSpcReduction="10000"/>
          </a:bodyPr>
          <a:lstStyle/>
          <a:p>
            <a:r>
              <a:rPr lang="en-US" sz="2800" dirty="0">
                <a:latin typeface="Twinkl Precursive Light" panose="02000000000000000000" pitchFamily="2" charset="0"/>
              </a:rPr>
              <a:t>Phonics daily (Foundation and KS1)</a:t>
            </a:r>
          </a:p>
          <a:p>
            <a:r>
              <a:rPr lang="en-US" sz="2800" dirty="0">
                <a:latin typeface="Twinkl Precursive Light" panose="02000000000000000000" pitchFamily="2" charset="0"/>
              </a:rPr>
              <a:t>3 x Group Reads per week (Foundation/ KS1) </a:t>
            </a:r>
          </a:p>
          <a:p>
            <a:r>
              <a:rPr lang="en-US" sz="2800" dirty="0">
                <a:latin typeface="Twinkl Precursive Light" panose="02000000000000000000" pitchFamily="2" charset="0"/>
              </a:rPr>
              <a:t>Story time daily</a:t>
            </a:r>
          </a:p>
          <a:p>
            <a:r>
              <a:rPr lang="en-US" sz="2800" dirty="0">
                <a:latin typeface="Twinkl Precursive Light" panose="02000000000000000000" pitchFamily="2" charset="0"/>
              </a:rPr>
              <a:t>Story assembly weekly </a:t>
            </a:r>
          </a:p>
          <a:p>
            <a:r>
              <a:rPr lang="en-US" sz="2800" dirty="0">
                <a:latin typeface="Twinkl Precursive Light" panose="02000000000000000000" pitchFamily="2" charset="0"/>
              </a:rPr>
              <a:t>English lessons with lots of reading</a:t>
            </a:r>
          </a:p>
          <a:p>
            <a:r>
              <a:rPr lang="en-US" sz="2800" dirty="0">
                <a:latin typeface="Twinkl Precursive Light" panose="02000000000000000000" pitchFamily="2" charset="0"/>
              </a:rPr>
              <a:t>Whole class reading </a:t>
            </a:r>
            <a:r>
              <a:rPr lang="en-US" sz="2800" dirty="0" smtClean="0">
                <a:latin typeface="Twinkl Precursive Light" panose="02000000000000000000" pitchFamily="2" charset="0"/>
              </a:rPr>
              <a:t>KS2</a:t>
            </a:r>
          </a:p>
          <a:p>
            <a:r>
              <a:rPr lang="en-US" sz="2800" dirty="0" smtClean="0">
                <a:latin typeface="Twinkl Precursive Light" panose="02000000000000000000" pitchFamily="2" charset="0"/>
              </a:rPr>
              <a:t>Keep up and catch-up interventions</a:t>
            </a:r>
            <a:endParaRPr lang="en-US" sz="2800" dirty="0">
              <a:latin typeface="Twinkl Precursive Light" panose="02000000000000000000" pitchFamily="2" charset="0"/>
            </a:endParaRPr>
          </a:p>
          <a:p>
            <a:pPr marL="45720" indent="0">
              <a:buNone/>
            </a:pPr>
            <a:endParaRPr lang="en-US" sz="2800" dirty="0">
              <a:latin typeface="Twinkl Precursive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39288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0938" y="176213"/>
            <a:ext cx="9372600" cy="823912"/>
          </a:xfrm>
        </p:spPr>
        <p:txBody>
          <a:bodyPr>
            <a:normAutofit/>
          </a:bodyPr>
          <a:lstStyle/>
          <a:p>
            <a:r>
              <a:rPr lang="en-GB" sz="4000" b="1" u="sng" dirty="0">
                <a:latin typeface="Twinkl Precursive Light" panose="02000000000000000000" pitchFamily="2" charset="0"/>
              </a:rPr>
              <a:t>Whole Class </a:t>
            </a:r>
            <a:r>
              <a:rPr lang="en-GB" sz="4000" b="1" u="sng" dirty="0" smtClean="0">
                <a:latin typeface="Twinkl Precursive Light" panose="02000000000000000000" pitchFamily="2" charset="0"/>
              </a:rPr>
              <a:t>Reading (KS2)</a:t>
            </a:r>
            <a:endParaRPr lang="en-GB" sz="4000" b="1" u="sng" dirty="0">
              <a:latin typeface="Twinkl Precursive Light" panose="020000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2950" y="1000125"/>
            <a:ext cx="10837863" cy="4829175"/>
          </a:xfrm>
        </p:spPr>
        <p:txBody>
          <a:bodyPr>
            <a:normAutofit/>
          </a:bodyPr>
          <a:lstStyle/>
          <a:p>
            <a:r>
              <a:rPr lang="en-GB" dirty="0">
                <a:latin typeface="Twinkl Precursive Light" panose="02000000000000000000" pitchFamily="2" charset="0"/>
              </a:rPr>
              <a:t>One text per class</a:t>
            </a:r>
          </a:p>
          <a:p>
            <a:r>
              <a:rPr lang="en-GB" dirty="0">
                <a:latin typeface="Twinkl Precursive Light" panose="02000000000000000000" pitchFamily="2" charset="0"/>
              </a:rPr>
              <a:t>Challenging texts</a:t>
            </a:r>
          </a:p>
          <a:p>
            <a:r>
              <a:rPr lang="en-GB" dirty="0">
                <a:latin typeface="Twinkl Precursive Light" panose="02000000000000000000" pitchFamily="2" charset="0"/>
              </a:rPr>
              <a:t>Teacher reading to the class – modelling fluency and expression</a:t>
            </a:r>
          </a:p>
          <a:p>
            <a:r>
              <a:rPr lang="en-GB" dirty="0">
                <a:latin typeface="Twinkl Precursive Light" panose="02000000000000000000" pitchFamily="2" charset="0"/>
              </a:rPr>
              <a:t>Children take over the reading out loud</a:t>
            </a:r>
          </a:p>
          <a:p>
            <a:r>
              <a:rPr lang="en-GB" dirty="0">
                <a:latin typeface="Twinkl Precursive Light" panose="02000000000000000000" pitchFamily="2" charset="0"/>
              </a:rPr>
              <a:t>Children have time to read independently </a:t>
            </a:r>
          </a:p>
          <a:p>
            <a:r>
              <a:rPr lang="en-GB" dirty="0">
                <a:latin typeface="Twinkl Precursive Light" panose="02000000000000000000" pitchFamily="2" charset="0"/>
              </a:rPr>
              <a:t>Questions related to the text</a:t>
            </a:r>
          </a:p>
          <a:p>
            <a:r>
              <a:rPr lang="en-GB" dirty="0">
                <a:latin typeface="Twinkl Precursive Light" panose="02000000000000000000" pitchFamily="2" charset="0"/>
              </a:rPr>
              <a:t>The benefits are huge. All children read 5 times a week instead of </a:t>
            </a:r>
            <a:r>
              <a:rPr lang="en-GB" dirty="0" smtClean="0">
                <a:latin typeface="Twinkl Precursive Light" panose="02000000000000000000" pitchFamily="2" charset="0"/>
              </a:rPr>
              <a:t>once.</a:t>
            </a:r>
          </a:p>
          <a:p>
            <a:r>
              <a:rPr lang="en-GB" dirty="0" smtClean="0">
                <a:latin typeface="Twinkl Precursive Light" panose="02000000000000000000" pitchFamily="2" charset="0"/>
              </a:rPr>
              <a:t>Some </a:t>
            </a:r>
            <a:r>
              <a:rPr lang="en-GB" dirty="0">
                <a:latin typeface="Twinkl Precursive Light" panose="02000000000000000000" pitchFamily="2" charset="0"/>
              </a:rPr>
              <a:t>c</a:t>
            </a:r>
            <a:r>
              <a:rPr lang="en-GB" dirty="0" smtClean="0">
                <a:latin typeface="Twinkl Precursive Light" panose="02000000000000000000" pitchFamily="2" charset="0"/>
              </a:rPr>
              <a:t>hildren require Little </a:t>
            </a:r>
            <a:r>
              <a:rPr lang="en-GB" dirty="0" err="1" smtClean="0">
                <a:latin typeface="Twinkl Precursive Light" panose="02000000000000000000" pitchFamily="2" charset="0"/>
              </a:rPr>
              <a:t>Wandle</a:t>
            </a:r>
            <a:r>
              <a:rPr lang="en-GB" dirty="0" smtClean="0">
                <a:latin typeface="Twinkl Precursive Light" panose="02000000000000000000" pitchFamily="2" charset="0"/>
              </a:rPr>
              <a:t> intervention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19660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931" y="304801"/>
            <a:ext cx="11040882" cy="391886"/>
          </a:xfrm>
        </p:spPr>
        <p:txBody>
          <a:bodyPr>
            <a:normAutofit fontScale="90000"/>
          </a:bodyPr>
          <a:lstStyle/>
          <a:p>
            <a:r>
              <a:rPr lang="en-US" b="1" u="sng" dirty="0" smtClean="0">
                <a:latin typeface="Twinkl Precursive" panose="02000000000000000000" pitchFamily="2" charset="0"/>
              </a:rPr>
              <a:t>Reading Skills development in School</a:t>
            </a:r>
            <a:endParaRPr lang="en-GB" b="1" u="sng" dirty="0">
              <a:latin typeface="Twinkl Precursive" panose="02000000000000000000" pitchFamily="2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39931" y="1018904"/>
            <a:ext cx="11016343" cy="5644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04259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40086" y="228350"/>
            <a:ext cx="11573240" cy="6629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56118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1" y="1419226"/>
            <a:ext cx="4929187" cy="681038"/>
          </a:xfrm>
        </p:spPr>
        <p:txBody>
          <a:bodyPr>
            <a:normAutofit/>
          </a:bodyPr>
          <a:lstStyle/>
          <a:p>
            <a:endParaRPr lang="en-GB" dirty="0">
              <a:latin typeface="Twinkl Precursive Light" panose="02000000000000000000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01628" y="-1"/>
            <a:ext cx="6399609" cy="685800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7180" y="905560"/>
            <a:ext cx="272891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Twinkl Precursive Light" panose="02000000000000000000" pitchFamily="2" charset="0"/>
              </a:rPr>
              <a:t>Why do we need to read to our children and hear them read?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7006015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3" y="304799"/>
            <a:ext cx="9372600" cy="1297577"/>
          </a:xfrm>
        </p:spPr>
        <p:txBody>
          <a:bodyPr/>
          <a:lstStyle/>
          <a:p>
            <a:r>
              <a:rPr lang="en-US" b="1" u="sng" dirty="0" smtClean="0">
                <a:latin typeface="Twinkl Precursive" panose="02000000000000000000" pitchFamily="2" charset="0"/>
              </a:rPr>
              <a:t>KS2 Expectations</a:t>
            </a:r>
            <a:r>
              <a:rPr lang="en-US" b="1" u="sng" dirty="0" smtClean="0"/>
              <a:t/>
            </a:r>
            <a:br>
              <a:rPr lang="en-US" b="1" u="sng" dirty="0" smtClean="0"/>
            </a:br>
            <a:r>
              <a:rPr lang="en-US" b="1" u="sng" dirty="0" smtClean="0"/>
              <a:t> </a:t>
            </a:r>
            <a:endParaRPr lang="en-GB" b="1" u="sng" dirty="0"/>
          </a:p>
        </p:txBody>
      </p:sp>
      <p:sp>
        <p:nvSpPr>
          <p:cNvPr id="3" name="TextBox 2"/>
          <p:cNvSpPr txBox="1"/>
          <p:nvPr/>
        </p:nvSpPr>
        <p:spPr>
          <a:xfrm>
            <a:off x="2068876" y="1785258"/>
            <a:ext cx="7885021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Twinkl Precursive" panose="02000000000000000000" pitchFamily="2" charset="0"/>
              </a:rPr>
              <a:t>Children read at school every day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Twinkl Precursive" panose="02000000000000000000" pitchFamily="2" charset="0"/>
              </a:rPr>
              <a:t>Read at home 5 times a week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Twinkl Precursive" panose="02000000000000000000" pitchFamily="2" charset="0"/>
              </a:rPr>
              <a:t>Children can choose anything to read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Twinkl Precursive" panose="02000000000000000000" pitchFamily="2" charset="0"/>
              </a:rPr>
              <a:t>Enjoy reading together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Twinkl Precursive" panose="02000000000000000000" pitchFamily="2" charset="0"/>
              </a:rPr>
              <a:t>Be relaxed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Twinkl Precursive" panose="02000000000000000000" pitchFamily="2" charset="0"/>
              </a:rPr>
              <a:t>Make reading common practice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75865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910" y="409303"/>
            <a:ext cx="9372600" cy="714103"/>
          </a:xfrm>
        </p:spPr>
        <p:txBody>
          <a:bodyPr>
            <a:normAutofit fontScale="90000"/>
          </a:bodyPr>
          <a:lstStyle/>
          <a:p>
            <a:r>
              <a:rPr lang="en-US" b="1" u="sng" dirty="0" smtClean="0">
                <a:latin typeface="Twinkl Precursive" panose="02000000000000000000" pitchFamily="2" charset="0"/>
              </a:rPr>
              <a:t>Why should KS2 children continue to reading journey? </a:t>
            </a:r>
            <a:endParaRPr lang="en-GB" b="1" u="sng" dirty="0">
              <a:latin typeface="Twinkl Precursive" panose="02000000000000000000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4723" y="1219201"/>
            <a:ext cx="11756979" cy="5439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02670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68875" y="-87086"/>
            <a:ext cx="9372600" cy="740229"/>
          </a:xfrm>
        </p:spPr>
        <p:txBody>
          <a:bodyPr/>
          <a:lstStyle/>
          <a:p>
            <a:r>
              <a:rPr lang="en-US" b="1" u="sng" dirty="0" smtClean="0">
                <a:solidFill>
                  <a:srgbClr val="FF0000"/>
                </a:solidFill>
                <a:latin typeface="Twinkl Precursive" panose="02000000000000000000" pitchFamily="2" charset="0"/>
              </a:rPr>
              <a:t>Reading to and with your child</a:t>
            </a:r>
            <a:endParaRPr lang="en-GB" b="1" u="sng" dirty="0">
              <a:solidFill>
                <a:srgbClr val="FF0000"/>
              </a:solidFill>
              <a:latin typeface="Twinkl Precursive" panose="02000000000000000000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3881" y="653143"/>
            <a:ext cx="10314712" cy="6201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53231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99207" y="156754"/>
            <a:ext cx="9372600" cy="478971"/>
          </a:xfrm>
        </p:spPr>
        <p:txBody>
          <a:bodyPr>
            <a:normAutofit fontScale="90000"/>
          </a:bodyPr>
          <a:lstStyle/>
          <a:p>
            <a:r>
              <a:rPr lang="en-US" b="1" u="sng" dirty="0" smtClean="0">
                <a:latin typeface="Twinkl Precursive" panose="02000000000000000000" pitchFamily="2" charset="0"/>
              </a:rPr>
              <a:t>What can children read at home?</a:t>
            </a:r>
            <a:endParaRPr lang="en-GB" b="1" u="sng" dirty="0">
              <a:latin typeface="Twinkl Precursive" panose="02000000000000000000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3443" y="783771"/>
            <a:ext cx="11500213" cy="5983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87212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8903" y="304800"/>
            <a:ext cx="10561910" cy="644434"/>
          </a:xfrm>
        </p:spPr>
        <p:txBody>
          <a:bodyPr>
            <a:normAutofit fontScale="90000"/>
          </a:bodyPr>
          <a:lstStyle/>
          <a:p>
            <a:r>
              <a:rPr lang="en-US" b="1" u="sng" dirty="0" smtClean="0">
                <a:latin typeface="Twinkl Precursive" panose="02000000000000000000" pitchFamily="2" charset="0"/>
              </a:rPr>
              <a:t>Reading for Pleasure Book (Sharing Book)</a:t>
            </a:r>
            <a:endParaRPr lang="en-GB" b="1" u="sng" dirty="0">
              <a:latin typeface="Twinkl Precursive" panose="02000000000000000000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65463" y="949234"/>
            <a:ext cx="11251474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Twinkl Precursive" panose="02000000000000000000" pitchFamily="2" charset="0"/>
              </a:rPr>
              <a:t>In order to encourage your child to become a lifelong reader, it is important that they learn to read for pleasure.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latin typeface="Twinkl Precursive" panose="02000000000000000000" pitchFamily="2" charset="0"/>
              </a:rPr>
              <a:t>The Reading for Pleasure Book is </a:t>
            </a:r>
            <a:r>
              <a:rPr lang="en-US" dirty="0">
                <a:latin typeface="Twinkl Precursive" panose="02000000000000000000" pitchFamily="2" charset="0"/>
              </a:rPr>
              <a:t>a book they have chosen for you to enjoy </a:t>
            </a:r>
            <a:r>
              <a:rPr lang="en-US" dirty="0" smtClean="0">
                <a:latin typeface="Twinkl Precursive" panose="02000000000000000000" pitchFamily="2" charset="0"/>
              </a:rPr>
              <a:t>together.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latin typeface="Twinkl Precursive" panose="02000000000000000000" pitchFamily="2" charset="0"/>
              </a:rPr>
              <a:t>Please </a:t>
            </a:r>
            <a:r>
              <a:rPr lang="en-US" dirty="0">
                <a:latin typeface="Twinkl Precursive" panose="02000000000000000000" pitchFamily="2" charset="0"/>
              </a:rPr>
              <a:t>remember that you shouldn’t expect your child to read this alone. </a:t>
            </a:r>
            <a:endParaRPr lang="en-US" dirty="0" smtClean="0">
              <a:latin typeface="Twinkl Precursive" panose="020000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latin typeface="Twinkl Precursive" panose="02000000000000000000" pitchFamily="2" charset="0"/>
              </a:rPr>
              <a:t>Read </a:t>
            </a:r>
            <a:r>
              <a:rPr lang="en-US" dirty="0">
                <a:latin typeface="Twinkl Precursive" panose="02000000000000000000" pitchFamily="2" charset="0"/>
              </a:rPr>
              <a:t>it to or with them. </a:t>
            </a:r>
            <a:endParaRPr lang="en-US" dirty="0" smtClean="0">
              <a:latin typeface="Twinkl Precursive" panose="020000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latin typeface="Twinkl Precursive" panose="02000000000000000000" pitchFamily="2" charset="0"/>
              </a:rPr>
              <a:t>Discuss </a:t>
            </a:r>
            <a:r>
              <a:rPr lang="en-US" dirty="0">
                <a:latin typeface="Twinkl Precursive" panose="02000000000000000000" pitchFamily="2" charset="0"/>
              </a:rPr>
              <a:t>the </a:t>
            </a:r>
            <a:r>
              <a:rPr lang="en-US" dirty="0" smtClean="0">
                <a:latin typeface="Twinkl Precursive" panose="02000000000000000000" pitchFamily="2" charset="0"/>
              </a:rPr>
              <a:t>pictures although avoid any over-reliance on these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Twinkl Precursive" panose="02000000000000000000" pitchFamily="2" charset="0"/>
              </a:rPr>
              <a:t>E</a:t>
            </a:r>
            <a:r>
              <a:rPr lang="en-US" dirty="0" smtClean="0">
                <a:latin typeface="Twinkl Precursive" panose="02000000000000000000" pitchFamily="2" charset="0"/>
              </a:rPr>
              <a:t>njoy </a:t>
            </a:r>
            <a:r>
              <a:rPr lang="en-US" dirty="0">
                <a:latin typeface="Twinkl Precursive" panose="02000000000000000000" pitchFamily="2" charset="0"/>
              </a:rPr>
              <a:t>the </a:t>
            </a:r>
            <a:r>
              <a:rPr lang="en-US" dirty="0" smtClean="0">
                <a:latin typeface="Twinkl Precursive" panose="02000000000000000000" pitchFamily="2" charset="0"/>
              </a:rPr>
              <a:t>story together and get comfy!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latin typeface="Twinkl Precursive" panose="02000000000000000000" pitchFamily="2" charset="0"/>
              </a:rPr>
              <a:t>Stop the children at points throughout the read and model predicting what </a:t>
            </a:r>
            <a:r>
              <a:rPr lang="en-US" dirty="0">
                <a:latin typeface="Twinkl Precursive" panose="02000000000000000000" pitchFamily="2" charset="0"/>
              </a:rPr>
              <a:t>might happen </a:t>
            </a:r>
            <a:r>
              <a:rPr lang="en-US" dirty="0" smtClean="0">
                <a:latin typeface="Twinkl Precursive" panose="02000000000000000000" pitchFamily="2" charset="0"/>
              </a:rPr>
              <a:t>next. Get the children to do this.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Twinkl Precursive" panose="02000000000000000000" pitchFamily="2" charset="0"/>
              </a:rPr>
              <a:t>U</a:t>
            </a:r>
            <a:r>
              <a:rPr lang="en-US" dirty="0" smtClean="0">
                <a:latin typeface="Twinkl Precursive" panose="02000000000000000000" pitchFamily="2" charset="0"/>
              </a:rPr>
              <a:t>se </a:t>
            </a:r>
            <a:r>
              <a:rPr lang="en-US" dirty="0">
                <a:latin typeface="Twinkl Precursive" panose="02000000000000000000" pitchFamily="2" charset="0"/>
              </a:rPr>
              <a:t>different voices for the </a:t>
            </a:r>
            <a:r>
              <a:rPr lang="en-US" dirty="0" smtClean="0">
                <a:latin typeface="Twinkl Precursive" panose="02000000000000000000" pitchFamily="2" charset="0"/>
              </a:rPr>
              <a:t>characters.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Twinkl Precursive" panose="02000000000000000000" pitchFamily="2" charset="0"/>
              </a:rPr>
              <a:t>E</a:t>
            </a:r>
            <a:r>
              <a:rPr lang="en-US" dirty="0" smtClean="0">
                <a:latin typeface="Twinkl Precursive" panose="02000000000000000000" pitchFamily="2" charset="0"/>
              </a:rPr>
              <a:t>xplore </a:t>
            </a:r>
            <a:r>
              <a:rPr lang="en-US" dirty="0">
                <a:latin typeface="Twinkl Precursive" panose="02000000000000000000" pitchFamily="2" charset="0"/>
              </a:rPr>
              <a:t>the facts in a non-fiction </a:t>
            </a:r>
            <a:r>
              <a:rPr lang="en-US" dirty="0" smtClean="0">
                <a:latin typeface="Twinkl Precursive" panose="02000000000000000000" pitchFamily="2" charset="0"/>
              </a:rPr>
              <a:t>book.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latin typeface="Twinkl Precursive" panose="02000000000000000000" pitchFamily="2" charset="0"/>
              </a:rPr>
              <a:t>Discuss new </a:t>
            </a:r>
            <a:r>
              <a:rPr lang="en-US" dirty="0" err="1" smtClean="0">
                <a:latin typeface="Twinkl Precursive" panose="02000000000000000000" pitchFamily="2" charset="0"/>
              </a:rPr>
              <a:t>vocabualry</a:t>
            </a:r>
            <a:endParaRPr lang="en-US" dirty="0">
              <a:latin typeface="Twinkl Precursive" panose="020000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latin typeface="Twinkl Precursive" panose="02000000000000000000" pitchFamily="2" charset="0"/>
              </a:rPr>
              <a:t>Ask questions at the end.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latin typeface="Twinkl Precursive" panose="02000000000000000000" pitchFamily="2" charset="0"/>
              </a:rPr>
              <a:t>The </a:t>
            </a:r>
            <a:r>
              <a:rPr lang="en-US" dirty="0">
                <a:latin typeface="Twinkl Precursive" panose="02000000000000000000" pitchFamily="2" charset="0"/>
              </a:rPr>
              <a:t>main thing is that you have fun!</a:t>
            </a:r>
            <a:endParaRPr lang="en-GB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6099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0796" y="-487680"/>
            <a:ext cx="9372600" cy="1200416"/>
          </a:xfrm>
        </p:spPr>
        <p:txBody>
          <a:bodyPr/>
          <a:lstStyle/>
          <a:p>
            <a:r>
              <a:rPr lang="en-US" b="1" u="sng" dirty="0" smtClean="0">
                <a:latin typeface="Twinkl Precursive" panose="02000000000000000000" pitchFamily="2" charset="0"/>
              </a:rPr>
              <a:t>Reluctant Readers</a:t>
            </a:r>
            <a:endParaRPr lang="en-GB" b="1" u="sng" dirty="0">
              <a:latin typeface="Twinkl Precursive" panose="02000000000000000000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291" y="712735"/>
            <a:ext cx="2781291" cy="232655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72874" y="680292"/>
            <a:ext cx="7865465" cy="138241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53348" y="2246947"/>
            <a:ext cx="4457700" cy="18764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69010" y="2313898"/>
            <a:ext cx="3460821" cy="158673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0045" y="4389261"/>
            <a:ext cx="7165087" cy="126683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803005" y="4173842"/>
            <a:ext cx="2526845" cy="2684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11916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500063"/>
            <a:ext cx="10952163" cy="5214937"/>
          </a:xfrm>
        </p:spPr>
        <p:txBody>
          <a:bodyPr>
            <a:noAutofit/>
          </a:bodyPr>
          <a:lstStyle/>
          <a:p>
            <a:pPr marL="45720" indent="0">
              <a:buNone/>
            </a:pPr>
            <a:endParaRPr lang="en-GB" sz="6600" dirty="0">
              <a:latin typeface="Twinkl Precursive Light" panose="02000000000000000000" pitchFamily="2" charset="0"/>
            </a:endParaRPr>
          </a:p>
          <a:p>
            <a:pPr marL="45720" indent="0" algn="ctr">
              <a:buNone/>
            </a:pPr>
            <a:endParaRPr lang="en-GB" sz="6600" dirty="0">
              <a:latin typeface="Twinkl Precursive Light" panose="02000000000000000000" pitchFamily="2" charset="0"/>
            </a:endParaRPr>
          </a:p>
          <a:p>
            <a:pPr marL="45720" indent="0" algn="ctr">
              <a:buNone/>
            </a:pPr>
            <a:r>
              <a:rPr lang="en-GB" sz="6600" dirty="0">
                <a:latin typeface="Twinkl Precursive Light" panose="02000000000000000000" pitchFamily="2" charset="0"/>
              </a:rPr>
              <a:t>Thank you so much for listening. </a:t>
            </a:r>
          </a:p>
          <a:p>
            <a:pPr marL="45720" indent="0">
              <a:buNone/>
            </a:pPr>
            <a:endParaRPr lang="en-GB" sz="6600" dirty="0">
              <a:latin typeface="Twinkl Precursive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4538079"/>
      </p:ext>
    </p:extLst>
  </p:cSld>
  <p:clrMapOvr>
    <a:masterClrMapping/>
  </p:clrMapOvr>
</p:sld>
</file>

<file path=ppt/theme/theme1.xml><?xml version="1.0" encoding="utf-8"?>
<a:theme xmlns:a="http://schemas.openxmlformats.org/drawingml/2006/main" name="Children Playing 16x9">
  <a:themeElements>
    <a:clrScheme name="Children Happy">
      <a:dk1>
        <a:srgbClr val="595959"/>
      </a:dk1>
      <a:lt1>
        <a:sysClr val="window" lastClr="FFFFFF"/>
      </a:lt1>
      <a:dk2>
        <a:srgbClr val="000000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9D66D"/>
      </a:accent5>
      <a:accent6>
        <a:srgbClr val="838383"/>
      </a:accent6>
      <a:hlink>
        <a:srgbClr val="F59E00"/>
      </a:hlink>
      <a:folHlink>
        <a:srgbClr val="B2B2B2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F03461883.potx" id="{18737D51-7733-4200-B5C9-BF22CA2CE631}" vid="{40CEFE45-12FF-4454-86EB-59F04C858872}"/>
    </a:ext>
  </a:extLst>
</a:theme>
</file>

<file path=ppt/theme/theme2.xml><?xml version="1.0" encoding="utf-8"?>
<a:theme xmlns:a="http://schemas.openxmlformats.org/drawingml/2006/main" name="Office Theme">
  <a:themeElements>
    <a:clrScheme name="Children Happy">
      <a:dk1>
        <a:srgbClr val="595959"/>
      </a:dk1>
      <a:lt1>
        <a:sysClr val="window" lastClr="FFFFFF"/>
      </a:lt1>
      <a:dk2>
        <a:srgbClr val="000000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9D66D"/>
      </a:accent5>
      <a:accent6>
        <a:srgbClr val="838383"/>
      </a:accent6>
      <a:hlink>
        <a:srgbClr val="F59E00"/>
      </a:hlink>
      <a:folHlink>
        <a:srgbClr val="B2B2B2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Children Happy">
      <a:dk1>
        <a:srgbClr val="595959"/>
      </a:dk1>
      <a:lt1>
        <a:sysClr val="window" lastClr="FFFFFF"/>
      </a:lt1>
      <a:dk2>
        <a:srgbClr val="000000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9D66D"/>
      </a:accent5>
      <a:accent6>
        <a:srgbClr val="838383"/>
      </a:accent6>
      <a:hlink>
        <a:srgbClr val="F59E00"/>
      </a:hlink>
      <a:folHlink>
        <a:srgbClr val="B2B2B2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Children playing education presentation design (cartoon illustration, widescreen)</Template>
  <TotalTime>853</TotalTime>
  <Words>346</Words>
  <Application>Microsoft Office PowerPoint</Application>
  <PresentationFormat>Widescreen</PresentationFormat>
  <Paragraphs>54</Paragraphs>
  <Slides>13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Euphemia</vt:lpstr>
      <vt:lpstr>Twinkl Precursive</vt:lpstr>
      <vt:lpstr>Twinkl Precursive Light</vt:lpstr>
      <vt:lpstr>Wingdings</vt:lpstr>
      <vt:lpstr>Children Playing 16x9</vt:lpstr>
      <vt:lpstr>Reading at Home with KS2 children </vt:lpstr>
      <vt:lpstr>What do we do at Holly Hill?</vt:lpstr>
      <vt:lpstr>Whole Class Reading (KS2)</vt:lpstr>
      <vt:lpstr>Reading Skills development in School</vt:lpstr>
      <vt:lpstr>PowerPoint Presentation</vt:lpstr>
      <vt:lpstr>PowerPoint Presentation</vt:lpstr>
      <vt:lpstr>KS2 Expectations  </vt:lpstr>
      <vt:lpstr>Why should KS2 children continue to reading journey? </vt:lpstr>
      <vt:lpstr>Reading to and with your child</vt:lpstr>
      <vt:lpstr>What can children read at home?</vt:lpstr>
      <vt:lpstr>Reading for Pleasure Book (Sharing Book)</vt:lpstr>
      <vt:lpstr>Reluctant Readers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Reading at  Holly Hill</dc:title>
  <dc:creator>Tia WATSON</dc:creator>
  <cp:lastModifiedBy>Tia WATSON</cp:lastModifiedBy>
  <cp:revision>45</cp:revision>
  <dcterms:created xsi:type="dcterms:W3CDTF">2018-09-19T09:45:48Z</dcterms:created>
  <dcterms:modified xsi:type="dcterms:W3CDTF">2023-09-26T18:53:28Z</dcterms:modified>
</cp:coreProperties>
</file>