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77" r:id="rId4"/>
    <p:sldId id="276" r:id="rId5"/>
    <p:sldId id="285" r:id="rId6"/>
    <p:sldId id="268" r:id="rId7"/>
    <p:sldId id="271" r:id="rId8"/>
    <p:sldId id="281" r:id="rId9"/>
    <p:sldId id="282" r:id="rId10"/>
    <p:sldId id="286" r:id="rId11"/>
    <p:sldId id="284" r:id="rId12"/>
    <p:sldId id="278" r:id="rId13"/>
    <p:sldId id="283" r:id="rId14"/>
    <p:sldId id="279" r:id="rId15"/>
    <p:sldId id="28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24473D2-B92A-4896-98EB-E4F97D1539F8}">
          <p14:sldIdLst>
            <p14:sldId id="256"/>
            <p14:sldId id="257"/>
            <p14:sldId id="277"/>
            <p14:sldId id="276"/>
            <p14:sldId id="285"/>
            <p14:sldId id="268"/>
            <p14:sldId id="271"/>
            <p14:sldId id="281"/>
            <p14:sldId id="282"/>
            <p14:sldId id="286"/>
            <p14:sldId id="284"/>
            <p14:sldId id="278"/>
            <p14:sldId id="283"/>
          </p14:sldIdLst>
        </p14:section>
        <p14:section name="Untitled Section" id="{667B3A4F-0EA1-4C11-A7AF-4DC3D5515A78}">
          <p14:sldIdLst>
            <p14:sldId id="279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10/8/2023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10/8/2023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10/8/2023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10/8/2023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10/8/2023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10/8/2023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10/8/2023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10/8/2023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10/8/2023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10/8/2023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10/8/2023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10/8/2023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10/8/2023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10/8/2023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edb.org/ilibrarian/your-brain-on-books-10-things-that-happen-to-our-minds-when-we-read/" TargetMode="External"/><Relationship Id="rId2" Type="http://schemas.openxmlformats.org/officeDocument/2006/relationships/hyperlink" Target="http://www.theguardian.com/books/booksblog/2013/sep/16/reading-improves-childrens-brain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ews.stanford.edu/news/2012/september/austen-reading-fmri-090712.html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2475" y="522409"/>
            <a:ext cx="9921875" cy="3295650"/>
          </a:xfrm>
        </p:spPr>
        <p:txBody>
          <a:bodyPr/>
          <a:lstStyle/>
          <a:p>
            <a:r>
              <a:rPr lang="en-US" b="1" dirty="0">
                <a:latin typeface="Twinkl Precursive Light" panose="02000000000000000000" pitchFamily="2" charset="0"/>
              </a:rPr>
              <a:t>Reading at </a:t>
            </a:r>
            <a:br>
              <a:rPr lang="en-US" b="1" dirty="0">
                <a:latin typeface="Twinkl Precursive Light" panose="02000000000000000000" pitchFamily="2" charset="0"/>
              </a:rPr>
            </a:br>
            <a:r>
              <a:rPr lang="en-US" b="1" dirty="0">
                <a:latin typeface="Twinkl Precursive Light" panose="02000000000000000000" pitchFamily="2" charset="0"/>
              </a:rPr>
              <a:t>Holly Hill</a:t>
            </a:r>
            <a:br>
              <a:rPr lang="en-US" b="1" dirty="0">
                <a:latin typeface="Twinkl Precursive Light" panose="02000000000000000000" pitchFamily="2" charset="0"/>
              </a:rPr>
            </a:br>
            <a:endParaRPr lang="en-US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798" y="4081819"/>
            <a:ext cx="7091361" cy="1404581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 err="1">
                <a:solidFill>
                  <a:schemeClr val="tx1"/>
                </a:solidFill>
                <a:latin typeface="Twinkl Precursive Light" panose="02000000000000000000" pitchFamily="2" charset="0"/>
              </a:rPr>
              <a:t>Mrs</a:t>
            </a:r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Watson</a:t>
            </a:r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Wednesday 5</a:t>
            </a:r>
            <a:r>
              <a:rPr lang="en-US" sz="4000" b="1" u="sng" baseline="30000" dirty="0">
                <a:solidFill>
                  <a:schemeClr val="tx1"/>
                </a:solidFill>
                <a:latin typeface="Twinkl Precursive Light" panose="02000000000000000000" pitchFamily="2" charset="0"/>
              </a:rPr>
              <a:t>th</a:t>
            </a:r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October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155" y="604471"/>
            <a:ext cx="20478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078" y="1269341"/>
            <a:ext cx="2078282" cy="258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673" y="2935532"/>
            <a:ext cx="2387111" cy="238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057" y="4129088"/>
            <a:ext cx="2294303" cy="172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" y="304800"/>
            <a:ext cx="11519853" cy="748937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>
                <a:latin typeface="Twinkl Precursive Light" panose="02000000000000000000" pitchFamily="2" charset="0"/>
              </a:rPr>
              <a:t>What do we do at Holly Hill?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457" y="1053737"/>
            <a:ext cx="10650583" cy="41148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Phonics daily (Foundation and KS1)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3 x Group Reads per week (Foundation/ KS1)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time daily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assembly weekly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English lessons with lots of reading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Whole class reading KS2</a:t>
            </a:r>
          </a:p>
          <a:p>
            <a:pPr marL="45720" indent="0">
              <a:buNone/>
            </a:pPr>
            <a:endParaRPr lang="en-US" sz="28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513" y="304800"/>
            <a:ext cx="10909300" cy="1200416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We spend lots of money on books!!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9836" y="1762125"/>
            <a:ext cx="9372600" cy="41148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We have spent thousands on books for Early Reading </a:t>
            </a:r>
          </a:p>
          <a:p>
            <a:endParaRPr lang="en-GB" sz="2800" dirty="0">
              <a:latin typeface="Twinkl Precursive Light" panose="02000000000000000000" pitchFamily="2" charset="0"/>
            </a:endParaRPr>
          </a:p>
          <a:p>
            <a:r>
              <a:rPr lang="en-GB" sz="2800" dirty="0">
                <a:latin typeface="Twinkl Precursive Light" panose="02000000000000000000" pitchFamily="2" charset="0"/>
              </a:rPr>
              <a:t>Please encourage the children to look after the books and send them back to school daily</a:t>
            </a:r>
          </a:p>
        </p:txBody>
      </p:sp>
    </p:spTree>
    <p:extLst>
      <p:ext uri="{BB962C8B-B14F-4D97-AF65-F5344CB8AC3E}">
        <p14:creationId xmlns:p14="http://schemas.microsoft.com/office/powerpoint/2010/main" val="3690962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176213"/>
            <a:ext cx="9372600" cy="823912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Whole Class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50" y="1000125"/>
            <a:ext cx="10837863" cy="48291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One text per class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Challenging texts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Teacher reading to the class – modelling fluency and expression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take over the reading out loud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have time to read independently 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Questions related to the text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The benefits are huge. All children read 5 times a week instead of once.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still need decoding receive intervention support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66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211" y="104437"/>
            <a:ext cx="4432663" cy="64526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874" y="1580320"/>
            <a:ext cx="7565480" cy="175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640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1419226"/>
            <a:ext cx="4929187" cy="681038"/>
          </a:xfrm>
        </p:spPr>
        <p:txBody>
          <a:bodyPr>
            <a:normAutofit/>
          </a:bodyPr>
          <a:lstStyle/>
          <a:p>
            <a:endParaRPr lang="en-GB" dirty="0">
              <a:latin typeface="Twinkl Precursive Light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628" y="-1"/>
            <a:ext cx="6399609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180" y="905560"/>
            <a:ext cx="27289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Twinkl Precursive Light" panose="02000000000000000000" pitchFamily="2" charset="0"/>
              </a:rPr>
              <a:t>Why do we need to read to our children and hear them read?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00601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18" y="918278"/>
            <a:ext cx="9655175" cy="500063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What can you do at home?</a:t>
            </a:r>
            <a:br>
              <a:rPr lang="en-GB" sz="4000" b="1" u="sng" dirty="0">
                <a:latin typeface="Twinkl Precursive Light" panose="02000000000000000000" pitchFamily="2" charset="0"/>
              </a:rPr>
            </a:br>
            <a:endParaRPr lang="en-GB" sz="4000" b="1" u="sng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956" y="918278"/>
            <a:ext cx="11587162" cy="4479879"/>
          </a:xfrm>
        </p:spPr>
        <p:txBody>
          <a:bodyPr>
            <a:noAutofit/>
          </a:bodyPr>
          <a:lstStyle/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Read to them as much as you can</a:t>
            </a:r>
          </a:p>
          <a:p>
            <a:pPr lvl="1"/>
            <a:r>
              <a:rPr lang="en-GB" sz="2400" b="1" u="sng" dirty="0">
                <a:latin typeface="Twinkl Precursive Light" panose="02000000000000000000" pitchFamily="2" charset="0"/>
              </a:rPr>
              <a:t>Talk to the children lots! Drown the children in language. IT IS SOOOOOO IMPORTANT!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Get the children to tell you lots of stories.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Use phonics and play lots of language games 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Listen to the children read. Encourage the children to read well and </a:t>
            </a:r>
            <a:r>
              <a:rPr lang="en-GB" sz="2400" b="1" dirty="0">
                <a:latin typeface="Twinkl Precursive Light" panose="02000000000000000000" pitchFamily="2" charset="0"/>
              </a:rPr>
              <a:t>model good reading for them.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Ask lots of questions about the books they bring home.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Get them to predict what could happen next,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Discuss the characters.</a:t>
            </a:r>
          </a:p>
          <a:p>
            <a:pPr lvl="1"/>
            <a:r>
              <a:rPr lang="en-GB" sz="2400" dirty="0">
                <a:latin typeface="Twinkl Precursive Light" panose="02000000000000000000" pitchFamily="2" charset="0"/>
              </a:rPr>
              <a:t>Ask them to summarise what the book was all about. </a:t>
            </a:r>
          </a:p>
        </p:txBody>
      </p:sp>
    </p:spTree>
    <p:extLst>
      <p:ext uri="{BB962C8B-B14F-4D97-AF65-F5344CB8AC3E}">
        <p14:creationId xmlns:p14="http://schemas.microsoft.com/office/powerpoint/2010/main" val="2245112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Twinkl Precursive Light" panose="02000000000000000000" pitchFamily="2" charset="0"/>
              </a:rPr>
              <a:t>How to Read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2914650"/>
            <a:ext cx="9372600" cy="2800350"/>
          </a:xfrm>
        </p:spPr>
        <p:txBody>
          <a:bodyPr/>
          <a:lstStyle/>
          <a:p>
            <a:r>
              <a:rPr lang="en-GB" dirty="0"/>
              <a:t>https://www.youtube.com/watch?v=-OG2Q6pPQYw</a:t>
            </a:r>
          </a:p>
        </p:txBody>
      </p:sp>
    </p:spTree>
    <p:extLst>
      <p:ext uri="{BB962C8B-B14F-4D97-AF65-F5344CB8AC3E}">
        <p14:creationId xmlns:p14="http://schemas.microsoft.com/office/powerpoint/2010/main" val="3053402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3" y="1"/>
            <a:ext cx="9372600" cy="742950"/>
          </a:xfrm>
        </p:spPr>
        <p:txBody>
          <a:bodyPr>
            <a:normAutofit/>
          </a:bodyPr>
          <a:lstStyle/>
          <a:p>
            <a:endParaRPr lang="en-GB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6" y="1"/>
            <a:ext cx="11930062" cy="6857999"/>
          </a:xfrm>
        </p:spPr>
        <p:txBody>
          <a:bodyPr>
            <a:normAutofit lnSpcReduction="10000"/>
          </a:bodyPr>
          <a:lstStyle/>
          <a:p>
            <a:pPr marL="45720" indent="0" algn="ctr" fontAlgn="base">
              <a:buNone/>
            </a:pPr>
            <a:r>
              <a:rPr lang="en-GB" sz="2800" b="1" u="sng" dirty="0">
                <a:latin typeface="Twinkl Precursive Light" panose="02000000000000000000" pitchFamily="2" charset="0"/>
              </a:rPr>
              <a:t>Reading Really is Fundamental</a:t>
            </a:r>
          </a:p>
          <a:p>
            <a:pPr fontAlgn="base"/>
            <a:r>
              <a:rPr lang="en-GB" dirty="0">
                <a:latin typeface="Twinkl Precursive Light" panose="02000000000000000000" pitchFamily="2" charset="0"/>
              </a:rPr>
              <a:t>No one is going to debate the importance of being able to read in order to learn and navigate through life. But reading provides many surprising and important additional benefits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makes kids better at maths</a:t>
            </a:r>
            <a:r>
              <a:rPr lang="en-GB" dirty="0">
                <a:latin typeface="Twinkl Precursive Light" panose="02000000000000000000" pitchFamily="2" charset="0"/>
              </a:rPr>
              <a:t>. A British </a:t>
            </a:r>
            <a:r>
              <a:rPr lang="en-GB" dirty="0">
                <a:latin typeface="Twinkl Precursive Light" panose="02000000000000000000" pitchFamily="2" charset="0"/>
                <a:hlinkClick r:id="rId2"/>
              </a:rPr>
              <a:t>study</a:t>
            </a:r>
            <a:r>
              <a:rPr lang="en-GB" dirty="0">
                <a:latin typeface="Twinkl Precursive Light" panose="02000000000000000000" pitchFamily="2" charset="0"/>
              </a:rPr>
              <a:t> found that students who frequently read for pleasure not only had better vocabulary and spelling—which is to be expected—but that those students were </a:t>
            </a:r>
            <a:r>
              <a:rPr lang="en-GB" i="1" dirty="0">
                <a:latin typeface="Twinkl Precursive Light" panose="02000000000000000000" pitchFamily="2" charset="0"/>
              </a:rPr>
              <a:t>also</a:t>
            </a:r>
            <a:r>
              <a:rPr lang="en-GB" dirty="0">
                <a:latin typeface="Twinkl Precursive Light" panose="02000000000000000000" pitchFamily="2" charset="0"/>
              </a:rPr>
              <a:t> more proficient at maths. The theory is that reading exposes students to new ideas, which may make new maths concepts easier to comprehend.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fiction helps children be more empathetic</a:t>
            </a:r>
            <a:r>
              <a:rPr lang="en-GB" dirty="0">
                <a:latin typeface="Twinkl Precursive Light" panose="02000000000000000000" pitchFamily="2" charset="0"/>
              </a:rPr>
              <a:t>. Research has shown that students who read books could put themselves into other people’s situations more easily, and had increased compassion.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can boost self-esteem and communication skills- </a:t>
            </a:r>
            <a:r>
              <a:rPr lang="en-GB" dirty="0">
                <a:latin typeface="Twinkl Precursive Light" panose="02000000000000000000" pitchFamily="2" charset="0"/>
              </a:rPr>
              <a:t>students who read usually have an enhanced vocabulary, they can often find the words to express themselves and do not feel as frustrated and angry.</a:t>
            </a:r>
          </a:p>
          <a:p>
            <a:pPr fontAlgn="base"/>
            <a:r>
              <a:rPr lang="en-GB" b="1" dirty="0">
                <a:latin typeface="Twinkl Precursive Light" panose="02000000000000000000" pitchFamily="2" charset="0"/>
              </a:rPr>
              <a:t>Reading changes the structure of the brain</a:t>
            </a:r>
            <a:r>
              <a:rPr lang="en-GB" dirty="0">
                <a:latin typeface="Twinkl Precursive Light" panose="02000000000000000000" pitchFamily="2" charset="0"/>
              </a:rPr>
              <a:t>. In a six-month daily reading </a:t>
            </a:r>
            <a:r>
              <a:rPr lang="en-GB" dirty="0">
                <a:latin typeface="Twinkl Precursive Light" panose="02000000000000000000" pitchFamily="2" charset="0"/>
                <a:hlinkClick r:id="rId3"/>
              </a:rPr>
              <a:t>program</a:t>
            </a:r>
            <a:r>
              <a:rPr lang="en-GB" dirty="0">
                <a:latin typeface="Twinkl Precursive Light" panose="02000000000000000000" pitchFamily="2" charset="0"/>
              </a:rPr>
              <a:t>, scientists found that the amount of white matter in the area of the brain associated with language actually increased. Another </a:t>
            </a:r>
            <a:r>
              <a:rPr lang="en-GB" dirty="0">
                <a:latin typeface="Twinkl Precursive Light" panose="02000000000000000000" pitchFamily="2" charset="0"/>
                <a:hlinkClick r:id="rId4"/>
              </a:rPr>
              <a:t>study</a:t>
            </a:r>
            <a:r>
              <a:rPr lang="en-GB" dirty="0">
                <a:latin typeface="Twinkl Precursive Light" panose="02000000000000000000" pitchFamily="2" charset="0"/>
              </a:rPr>
              <a:t> found that reading helps the brain exercise cognitive function.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362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478971"/>
            <a:ext cx="9372600" cy="5236029"/>
          </a:xfrm>
        </p:spPr>
        <p:txBody>
          <a:bodyPr/>
          <a:lstStyle/>
          <a:p>
            <a:pPr marL="45720" indent="0">
              <a:buNone/>
            </a:pPr>
            <a:r>
              <a:rPr lang="en-US" sz="3200" b="1" u="sng" dirty="0">
                <a:latin typeface="Twinkl Precursive Light" panose="02000000000000000000" pitchFamily="2" charset="0"/>
              </a:rPr>
              <a:t>Reading impacts on: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overall literacy ability including writing ability and reading related skills such as text comprehension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attainment across the curriculum in subjects such as </a:t>
            </a:r>
            <a:r>
              <a:rPr lang="en-US" dirty="0" err="1">
                <a:latin typeface="Twinkl Precursive Light" panose="02000000000000000000" pitchFamily="2" charset="0"/>
              </a:rPr>
              <a:t>maths</a:t>
            </a:r>
            <a:r>
              <a:rPr lang="en-US" dirty="0">
                <a:latin typeface="Twinkl Precursive Light" panose="02000000000000000000" pitchFamily="2" charset="0"/>
              </a:rPr>
              <a:t> and science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higher level comprehension skills necessary for educational success </a:t>
            </a:r>
          </a:p>
          <a:p>
            <a:pPr marL="45720" indent="0">
              <a:buNone/>
            </a:pPr>
            <a:r>
              <a:rPr lang="en-US" dirty="0">
                <a:latin typeface="Twinkl Precursive Light" panose="02000000000000000000" pitchFamily="2" charset="0"/>
              </a:rPr>
              <a:t>• the likelihood of completing education </a:t>
            </a:r>
            <a:endParaRPr lang="en-GB" dirty="0">
              <a:latin typeface="Twinkl Precursive Light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Twinkl Precursive Light" panose="02000000000000000000" pitchFamily="2" charset="0"/>
              </a:rPr>
              <a:t>the likelihood of employment </a:t>
            </a:r>
          </a:p>
        </p:txBody>
      </p:sp>
    </p:spTree>
    <p:extLst>
      <p:ext uri="{BB962C8B-B14F-4D97-AF65-F5344CB8AC3E}">
        <p14:creationId xmlns:p14="http://schemas.microsoft.com/office/powerpoint/2010/main" val="312652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7287" y="-418012"/>
            <a:ext cx="9372600" cy="1200416"/>
          </a:xfrm>
        </p:spPr>
        <p:txBody>
          <a:bodyPr/>
          <a:lstStyle/>
          <a:p>
            <a:r>
              <a:rPr lang="en-GB" b="1" u="sng" dirty="0"/>
              <a:t>Vocabulary is </a:t>
            </a:r>
            <a:r>
              <a:rPr lang="en-GB" b="1" u="sng" dirty="0" err="1"/>
              <a:t>soooooo</a:t>
            </a:r>
            <a:r>
              <a:rPr lang="en-GB" b="1" u="sng" dirty="0"/>
              <a:t> important!!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338" y="870857"/>
            <a:ext cx="12052662" cy="484414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GB" sz="2400" dirty="0"/>
          </a:p>
          <a:p>
            <a:pPr marL="4572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</a:t>
            </a:r>
            <a:r>
              <a:rPr lang="en-GB" sz="2400" u="sng" dirty="0">
                <a:latin typeface="Twinkl Precursive" panose="02000000000000000000" pitchFamily="2" charset="0"/>
              </a:rPr>
              <a:t>“</a:t>
            </a:r>
            <a:r>
              <a:rPr lang="en-GB" sz="2400" b="1" u="sng" dirty="0">
                <a:latin typeface="Twinkl Precursive" panose="02000000000000000000" pitchFamily="2" charset="0"/>
              </a:rPr>
              <a:t>30 million word gap</a:t>
            </a:r>
            <a:r>
              <a:rPr lang="en-GB" sz="2400" u="sng" dirty="0">
                <a:latin typeface="Twinkl Precursive" panose="02000000000000000000" pitchFamily="2" charset="0"/>
              </a:rPr>
              <a:t>” </a:t>
            </a:r>
            <a:r>
              <a:rPr lang="en-GB" sz="2400" dirty="0">
                <a:latin typeface="Twinkl Precursive" panose="02000000000000000000" pitchFamily="2" charset="0"/>
              </a:rPr>
              <a:t>refers to a research study conducted by psychologists Betty Hart and Todd </a:t>
            </a:r>
            <a:r>
              <a:rPr lang="en-GB" sz="2400" dirty="0" err="1">
                <a:latin typeface="Twinkl Precursive" panose="02000000000000000000" pitchFamily="2" charset="0"/>
              </a:rPr>
              <a:t>Risley</a:t>
            </a:r>
            <a:r>
              <a:rPr lang="en-GB" sz="2400" dirty="0">
                <a:latin typeface="Twinkl Precursive" panose="02000000000000000000" pitchFamily="2" charset="0"/>
              </a:rPr>
              <a:t>. </a:t>
            </a:r>
          </a:p>
          <a:p>
            <a:pPr marL="4572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Their study showed that children from some families had a staggering </a:t>
            </a:r>
            <a:r>
              <a:rPr lang="en-GB" sz="2400" u="sng" dirty="0">
                <a:latin typeface="Twinkl Precursive" panose="02000000000000000000" pitchFamily="2" charset="0"/>
              </a:rPr>
              <a:t>30 million fewer words</a:t>
            </a:r>
            <a:r>
              <a:rPr lang="en-GB" sz="2400" dirty="0">
                <a:latin typeface="Twinkl Precursive" panose="02000000000000000000" pitchFamily="2" charset="0"/>
              </a:rPr>
              <a:t> than children from families  where speech and language is rich and varied by the time they are 4 years old</a:t>
            </a:r>
          </a:p>
          <a:p>
            <a:pPr marL="45720" indent="0">
              <a:buNone/>
            </a:pPr>
            <a:r>
              <a:rPr lang="en-GB" sz="2400" b="1" dirty="0">
                <a:latin typeface="Twinkl Precursive" panose="02000000000000000000" pitchFamily="2" charset="0"/>
              </a:rPr>
              <a:t>Children from a language rich family hear, on average, 2,153 words per hour compared to 616 words per hour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394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0"/>
            <a:ext cx="9372600" cy="638175"/>
          </a:xfrm>
        </p:spPr>
        <p:txBody>
          <a:bodyPr/>
          <a:lstStyle/>
          <a:p>
            <a:r>
              <a:rPr lang="en-GB" b="1" dirty="0">
                <a:latin typeface="Twinkl Precursive Light" panose="02000000000000000000" pitchFamily="2" charset="0"/>
              </a:rPr>
              <a:t>SATs Reading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8888" y="638175"/>
            <a:ext cx="7335838" cy="621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80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39" y="110227"/>
            <a:ext cx="5803895" cy="65477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6950" y="87015"/>
            <a:ext cx="5938838" cy="699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94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304799"/>
            <a:ext cx="10837863" cy="183832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Finally… Why is it important to listen to our children read and promote a love of reading?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r>
              <a:rPr lang="en-GB" dirty="0"/>
              <a:t>https://www.youtube.com/watch?v=kul-g_30HuU</a:t>
            </a:r>
          </a:p>
        </p:txBody>
      </p:sp>
    </p:spTree>
    <p:extLst>
      <p:ext uri="{BB962C8B-B14F-4D97-AF65-F5344CB8AC3E}">
        <p14:creationId xmlns:p14="http://schemas.microsoft.com/office/powerpoint/2010/main" val="1326986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00063"/>
            <a:ext cx="10952163" cy="5214937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r>
              <a:rPr lang="en-GB" sz="6600" dirty="0">
                <a:latin typeface="Twinkl Precursive Light" panose="02000000000000000000" pitchFamily="2" charset="0"/>
              </a:rPr>
              <a:t>Thank you so much for listening. </a:t>
            </a:r>
          </a:p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38079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592</TotalTime>
  <Words>683</Words>
  <Application>Microsoft Office PowerPoint</Application>
  <PresentationFormat>Widescreen</PresentationFormat>
  <Paragraphs>67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Euphemia</vt:lpstr>
      <vt:lpstr>Twinkl Precursive</vt:lpstr>
      <vt:lpstr>Twinkl Precursive Light</vt:lpstr>
      <vt:lpstr>Wingdings</vt:lpstr>
      <vt:lpstr>Children Playing 16x9</vt:lpstr>
      <vt:lpstr>Reading at  Holly Hill </vt:lpstr>
      <vt:lpstr>What do we do at Holly Hill?</vt:lpstr>
      <vt:lpstr>We spend lots of money on books!!</vt:lpstr>
      <vt:lpstr>Whole Class Reading</vt:lpstr>
      <vt:lpstr>PowerPoint Presentation</vt:lpstr>
      <vt:lpstr>PowerPoint Presentation</vt:lpstr>
      <vt:lpstr>What can you do at home? </vt:lpstr>
      <vt:lpstr>How to Read with your child</vt:lpstr>
      <vt:lpstr>PowerPoint Presentation</vt:lpstr>
      <vt:lpstr>PowerPoint Presentation</vt:lpstr>
      <vt:lpstr>Vocabulary is soooooo important!!</vt:lpstr>
      <vt:lpstr>SATs Reading</vt:lpstr>
      <vt:lpstr>PowerPoint Presentation</vt:lpstr>
      <vt:lpstr>Finally… Why is it important to listen to our children read and promote a love of reading?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 Holly Hill</dc:title>
  <dc:creator>Tia WATSON</dc:creator>
  <cp:lastModifiedBy>Mrs Cottee</cp:lastModifiedBy>
  <cp:revision>27</cp:revision>
  <dcterms:created xsi:type="dcterms:W3CDTF">2018-09-19T09:45:48Z</dcterms:created>
  <dcterms:modified xsi:type="dcterms:W3CDTF">2023-10-08T15:52:14Z</dcterms:modified>
</cp:coreProperties>
</file>