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5"/>
  </p:notesMasterIdLst>
  <p:handoutMasterIdLst>
    <p:handoutMasterId r:id="rId26"/>
  </p:handoutMasterIdLst>
  <p:sldIdLst>
    <p:sldId id="256" r:id="rId5"/>
    <p:sldId id="257" r:id="rId6"/>
    <p:sldId id="355" r:id="rId7"/>
    <p:sldId id="377" r:id="rId8"/>
    <p:sldId id="336" r:id="rId9"/>
    <p:sldId id="399" r:id="rId10"/>
    <p:sldId id="373" r:id="rId11"/>
    <p:sldId id="379" r:id="rId12"/>
    <p:sldId id="339" r:id="rId13"/>
    <p:sldId id="398" r:id="rId14"/>
    <p:sldId id="400" r:id="rId15"/>
    <p:sldId id="376" r:id="rId16"/>
    <p:sldId id="397" r:id="rId17"/>
    <p:sldId id="392" r:id="rId18"/>
    <p:sldId id="402" r:id="rId19"/>
    <p:sldId id="374" r:id="rId20"/>
    <p:sldId id="404" r:id="rId21"/>
    <p:sldId id="401" r:id="rId22"/>
    <p:sldId id="353" r:id="rId23"/>
    <p:sldId id="272"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500" autoAdjust="0"/>
    <p:restoredTop sz="94712" autoAdjust="0"/>
  </p:normalViewPr>
  <p:slideViewPr>
    <p:cSldViewPr snapToGrid="0">
      <p:cViewPr varScale="1">
        <p:scale>
          <a:sx n="72" d="100"/>
          <a:sy n="72" d="100"/>
        </p:scale>
        <p:origin x="354" y="78"/>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7/4/2025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7/4/2025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SUMMER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txBody>
          <a:bodyPr/>
          <a:lstStyle/>
          <a:p>
            <a:endParaRPr lang="en-GB"/>
          </a:p>
        </p:txBody>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4" name="Rectangle 3">
            <a:extLst>
              <a:ext uri="{FF2B5EF4-FFF2-40B4-BE49-F238E27FC236}">
                <a16:creationId xmlns:a16="http://schemas.microsoft.com/office/drawing/2014/main" id="{B320A36F-B0E3-4709-A829-A99EAAF9CA5F}"/>
              </a:ext>
            </a:extLst>
          </p:cNvPr>
          <p:cNvSpPr/>
          <p:nvPr/>
        </p:nvSpPr>
        <p:spPr>
          <a:xfrm>
            <a:off x="648775" y="262042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3" name="Rectangle 2">
            <a:extLst>
              <a:ext uri="{FF2B5EF4-FFF2-40B4-BE49-F238E27FC236}">
                <a16:creationId xmlns:a16="http://schemas.microsoft.com/office/drawing/2014/main" id="{A2F49996-2B86-4BD6-A8E0-888C20C454EE}"/>
              </a:ext>
            </a:extLst>
          </p:cNvPr>
          <p:cNvSpPr/>
          <p:nvPr/>
        </p:nvSpPr>
        <p:spPr>
          <a:xfrm>
            <a:off x="268535" y="2504100"/>
            <a:ext cx="5590443"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EAF55957-57B9-4ED0-8933-3EA490B28A0E}"/>
              </a:ext>
            </a:extLst>
          </p:cNvPr>
          <p:cNvSpPr/>
          <p:nvPr/>
        </p:nvSpPr>
        <p:spPr>
          <a:xfrm>
            <a:off x="321861" y="245475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br>
              <a:rPr lang="en-GB" dirty="0"/>
            </a:br>
            <a:endParaRPr lang="en-GB" dirty="0"/>
          </a:p>
        </p:txBody>
      </p:sp>
      <p:sp>
        <p:nvSpPr>
          <p:cNvPr id="7" name="Rectangle 6">
            <a:extLst>
              <a:ext uri="{FF2B5EF4-FFF2-40B4-BE49-F238E27FC236}">
                <a16:creationId xmlns:a16="http://schemas.microsoft.com/office/drawing/2014/main" id="{F6690B80-2027-491C-A814-8C15CBEE008D}"/>
              </a:ext>
            </a:extLst>
          </p:cNvPr>
          <p:cNvSpPr/>
          <p:nvPr/>
        </p:nvSpPr>
        <p:spPr>
          <a:xfrm>
            <a:off x="266239" y="2454753"/>
            <a:ext cx="636453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B677F4BA-4FE3-43B3-8273-B719DC416502}"/>
              </a:ext>
            </a:extLst>
          </p:cNvPr>
          <p:cNvSpPr/>
          <p:nvPr/>
        </p:nvSpPr>
        <p:spPr>
          <a:xfrm>
            <a:off x="362623" y="2431349"/>
            <a:ext cx="6096000" cy="4647426"/>
          </a:xfrm>
          <a:prstGeom prst="rect">
            <a:avLst/>
          </a:prstGeom>
        </p:spPr>
        <p:txBody>
          <a:bodyPr>
            <a:spAutoFit/>
          </a:bodyPr>
          <a:lstStyle/>
          <a:p>
            <a:pPr fontAlgn="base"/>
            <a:r>
              <a:rPr lang="en-GB" sz="2000" dirty="0">
                <a:solidFill>
                  <a:srgbClr val="000000"/>
                </a:solidFill>
                <a:latin typeface="Letter-join Air No-lead 40" panose="02000805000000020003" pitchFamily="50" charset="0"/>
              </a:rPr>
              <a:t>All the Foundation 1 children are heroes this week for being so welcoming to the new children that visited our school for the first time. They showed the new children all the areas of the class and set a great example of how we follow our class rules. When the bells were rung, they explained how we stop and listen. The classroom did not need much tidying as they ensured everyone was choosing, using and putting away! Some of the new children were a little nervous but not for long it was great to see some amazing interactions- we are so proud of you.</a:t>
            </a:r>
          </a:p>
          <a:p>
            <a:pPr fontAlgn="base"/>
            <a:br>
              <a:rPr lang="en-GB" dirty="0"/>
            </a:br>
            <a:endParaRPr lang="en-GB" dirty="0"/>
          </a:p>
        </p:txBody>
      </p:sp>
      <p:sp>
        <p:nvSpPr>
          <p:cNvPr id="14" name="Rectangle 13">
            <a:extLst>
              <a:ext uri="{FF2B5EF4-FFF2-40B4-BE49-F238E27FC236}">
                <a16:creationId xmlns:a16="http://schemas.microsoft.com/office/drawing/2014/main" id="{A2E641C9-3D92-4C04-A2C1-FECE70BCAF7F}"/>
              </a:ext>
            </a:extLst>
          </p:cNvPr>
          <p:cNvSpPr/>
          <p:nvPr/>
        </p:nvSpPr>
        <p:spPr>
          <a:xfrm>
            <a:off x="248622" y="2319434"/>
            <a:ext cx="6096000" cy="646331"/>
          </a:xfrm>
          <a:prstGeom prst="rect">
            <a:avLst/>
          </a:prstGeom>
        </p:spPr>
        <p:txBody>
          <a:bodyPr>
            <a:spAutoFit/>
          </a:bodyPr>
          <a:lstStyle/>
          <a:p>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62984917-C524-43DC-A133-7C704866B004}"/>
              </a:ext>
            </a:extLst>
          </p:cNvPr>
          <p:cNvSpPr/>
          <p:nvPr/>
        </p:nvSpPr>
        <p:spPr>
          <a:xfrm>
            <a:off x="266239" y="255369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5" name="Rectangle 14">
            <a:extLst>
              <a:ext uri="{FF2B5EF4-FFF2-40B4-BE49-F238E27FC236}">
                <a16:creationId xmlns:a16="http://schemas.microsoft.com/office/drawing/2014/main" id="{B524052B-52F9-4EF3-93D1-F36F48351C25}"/>
              </a:ext>
            </a:extLst>
          </p:cNvPr>
          <p:cNvSpPr/>
          <p:nvPr/>
        </p:nvSpPr>
        <p:spPr>
          <a:xfrm>
            <a:off x="213002" y="2573398"/>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3" name="Rectangle 3">
            <a:extLst>
              <a:ext uri="{FF2B5EF4-FFF2-40B4-BE49-F238E27FC236}">
                <a16:creationId xmlns:a16="http://schemas.microsoft.com/office/drawing/2014/main" id="{4FA839CA-AAD4-400D-845B-5D528956717E}"/>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2" name="Picture 11">
            <a:extLst>
              <a:ext uri="{FF2B5EF4-FFF2-40B4-BE49-F238E27FC236}">
                <a16:creationId xmlns:a16="http://schemas.microsoft.com/office/drawing/2014/main" id="{856CED80-9151-49BB-AFAC-620709941821}"/>
              </a:ext>
            </a:extLst>
          </p:cNvPr>
          <p:cNvPicPr>
            <a:picLocks noChangeAspect="1"/>
          </p:cNvPicPr>
          <p:nvPr/>
        </p:nvPicPr>
        <p:blipFill>
          <a:blip r:embed="rId2"/>
          <a:stretch>
            <a:fillRect/>
          </a:stretch>
        </p:blipFill>
        <p:spPr>
          <a:xfrm>
            <a:off x="6617157" y="1419020"/>
            <a:ext cx="5478489" cy="3957175"/>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B6EE8CC9-8910-4CBC-8809-0E0F40DB0E8F}"/>
              </a:ext>
            </a:extLst>
          </p:cNvPr>
          <p:cNvSpPr/>
          <p:nvPr/>
        </p:nvSpPr>
        <p:spPr>
          <a:xfrm>
            <a:off x="301201" y="2484677"/>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FC38D5A7-A6EA-4F48-A8FC-C977F8B366A8}"/>
              </a:ext>
            </a:extLst>
          </p:cNvPr>
          <p:cNvSpPr/>
          <p:nvPr/>
        </p:nvSpPr>
        <p:spPr>
          <a:xfrm>
            <a:off x="249068" y="2284787"/>
            <a:ext cx="6449334"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AE41EE4F-A60F-4F10-81B1-7F44B909F7B1}"/>
              </a:ext>
            </a:extLst>
          </p:cNvPr>
          <p:cNvSpPr/>
          <p:nvPr/>
        </p:nvSpPr>
        <p:spPr>
          <a:xfrm>
            <a:off x="249068" y="2578024"/>
            <a:ext cx="6096000" cy="646331"/>
          </a:xfrm>
          <a:prstGeom prst="rect">
            <a:avLst/>
          </a:prstGeom>
        </p:spPr>
        <p:txBody>
          <a:bodyPr>
            <a:spAutoFit/>
          </a:bodyPr>
          <a:lstStyle/>
          <a:p>
            <a:br>
              <a:rPr lang="en-GB" dirty="0"/>
            </a:br>
            <a:endParaRPr lang="en-GB" dirty="0"/>
          </a:p>
        </p:txBody>
      </p:sp>
      <p:sp>
        <p:nvSpPr>
          <p:cNvPr id="15" name="Rectangle 3">
            <a:extLst>
              <a:ext uri="{FF2B5EF4-FFF2-40B4-BE49-F238E27FC236}">
                <a16:creationId xmlns:a16="http://schemas.microsoft.com/office/drawing/2014/main" id="{F8C55CA8-83F8-4911-8E52-C94A3CF0B279}"/>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1" descr="A child rolling out dough&#10;&#10;AI-generated content may be incorrect.">
            <a:extLst>
              <a:ext uri="{FF2B5EF4-FFF2-40B4-BE49-F238E27FC236}">
                <a16:creationId xmlns:a16="http://schemas.microsoft.com/office/drawing/2014/main" id="{6BF6A89A-248C-42A6-A512-54EC89FEAB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52308" y="1690559"/>
            <a:ext cx="3137290" cy="3933940"/>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a16="http://schemas.microsoft.com/office/drawing/2014/main" id="{45DBCF41-2323-4DE5-A23B-CA4971A94DAF}"/>
              </a:ext>
            </a:extLst>
          </p:cNvPr>
          <p:cNvSpPr/>
          <p:nvPr/>
        </p:nvSpPr>
        <p:spPr>
          <a:xfrm>
            <a:off x="513224" y="2284787"/>
            <a:ext cx="6096000" cy="4401205"/>
          </a:xfrm>
          <a:prstGeom prst="rect">
            <a:avLst/>
          </a:prstGeom>
        </p:spPr>
        <p:txBody>
          <a:bodyPr>
            <a:spAutoFit/>
          </a:bodyPr>
          <a:lstStyle/>
          <a:p>
            <a:pPr lvl="0" eaLnBrk="0" fontAlgn="base" hangingPunct="0">
              <a:spcBef>
                <a:spcPct val="0"/>
              </a:spcBef>
              <a:spcAft>
                <a:spcPct val="0"/>
              </a:spcAft>
              <a:tabLst>
                <a:tab pos="1627188" algn="l"/>
              </a:tabLst>
            </a:pPr>
            <a:r>
              <a:rPr lang="en-GB" altLang="en-US" sz="2000" dirty="0">
                <a:solidFill>
                  <a:srgbClr val="000000"/>
                </a:solidFill>
                <a:latin typeface="Letter-join Air No-lead 40" panose="02000805000000020003" pitchFamily="50" charset="0"/>
                <a:ea typeface="Aptos"/>
                <a:cs typeface="Times New Roman" panose="02020603050405020304" pitchFamily="18" charset="0"/>
              </a:rPr>
              <a:t>Summer is a delightful little girl and she is always full of positivity and energy. She always greets us with a cheerful </a:t>
            </a:r>
            <a:endParaRPr lang="en-GB" altLang="en-US" sz="2000" dirty="0">
              <a:solidFill>
                <a:srgbClr val="000000"/>
              </a:solidFill>
              <a:latin typeface="Letter-join Air No-lead 40" panose="02000805000000020003" pitchFamily="50" charset="0"/>
            </a:endParaRPr>
          </a:p>
          <a:p>
            <a:pPr lvl="0" eaLnBrk="0" fontAlgn="base" hangingPunct="0">
              <a:spcBef>
                <a:spcPct val="0"/>
              </a:spcBef>
              <a:spcAft>
                <a:spcPct val="0"/>
              </a:spcAft>
              <a:tabLst>
                <a:tab pos="1627188" algn="l"/>
              </a:tabLst>
            </a:pPr>
            <a:r>
              <a:rPr lang="en-GB" altLang="en-US" sz="2000" dirty="0">
                <a:solidFill>
                  <a:srgbClr val="000000"/>
                </a:solidFill>
                <a:latin typeface="Letter-join Air No-lead 40" panose="02000805000000020003" pitchFamily="50" charset="0"/>
                <a:ea typeface="Aptos"/>
                <a:cs typeface="Times New Roman" panose="02020603050405020304" pitchFamily="18" charset="0"/>
              </a:rPr>
              <a:t>“Good morning” with a huge smile on her face. </a:t>
            </a:r>
            <a:endParaRPr lang="en-GB" altLang="en-US" sz="2000" dirty="0">
              <a:solidFill>
                <a:srgbClr val="000000"/>
              </a:solidFill>
              <a:latin typeface="Letter-join Air No-lead 40" panose="02000805000000020003" pitchFamily="50" charset="0"/>
            </a:endParaRPr>
          </a:p>
          <a:p>
            <a:pPr lvl="0" eaLnBrk="0" fontAlgn="base" hangingPunct="0">
              <a:spcBef>
                <a:spcPct val="0"/>
              </a:spcBef>
              <a:spcAft>
                <a:spcPct val="0"/>
              </a:spcAft>
              <a:tabLst>
                <a:tab pos="1627188" algn="l"/>
              </a:tabLst>
            </a:pPr>
            <a:r>
              <a:rPr lang="en-GB" altLang="en-US" sz="2000" dirty="0">
                <a:solidFill>
                  <a:srgbClr val="000000"/>
                </a:solidFill>
                <a:latin typeface="Letter-join Air No-lead 40" panose="02000805000000020003" pitchFamily="50" charset="0"/>
                <a:ea typeface="Aptos"/>
                <a:cs typeface="Times New Roman" panose="02020603050405020304" pitchFamily="18" charset="0"/>
              </a:rPr>
              <a:t>Summer has a super imagination and she plays so creatively with her friends. She is becoming more confident to share her ideas and communicate with her friends when playing. </a:t>
            </a:r>
            <a:endParaRPr lang="en-GB" altLang="en-US" sz="2000" dirty="0">
              <a:solidFill>
                <a:srgbClr val="000000"/>
              </a:solidFill>
              <a:latin typeface="Letter-join Air No-lead 40" panose="02000805000000020003" pitchFamily="50" charset="0"/>
            </a:endParaRPr>
          </a:p>
          <a:p>
            <a:pPr lvl="0" eaLnBrk="0" fontAlgn="base" hangingPunct="0">
              <a:spcBef>
                <a:spcPct val="0"/>
              </a:spcBef>
              <a:spcAft>
                <a:spcPct val="0"/>
              </a:spcAft>
              <a:tabLst>
                <a:tab pos="1627188" algn="l"/>
              </a:tabLst>
            </a:pPr>
            <a:r>
              <a:rPr lang="en-GB" altLang="en-US" sz="2000" dirty="0">
                <a:solidFill>
                  <a:srgbClr val="000000"/>
                </a:solidFill>
                <a:latin typeface="Letter-join Air No-lead 40" panose="02000805000000020003" pitchFamily="50" charset="0"/>
                <a:ea typeface="Aptos"/>
                <a:cs typeface="Times New Roman" panose="02020603050405020304" pitchFamily="18" charset="0"/>
              </a:rPr>
              <a:t>We are so proud of Summer’s progress in managing her emotions and she has been trying hard to use her words when she is feeling upset.</a:t>
            </a:r>
          </a:p>
          <a:p>
            <a:pPr lvl="0" eaLnBrk="0" fontAlgn="base" hangingPunct="0">
              <a:spcBef>
                <a:spcPct val="0"/>
              </a:spcBef>
              <a:spcAft>
                <a:spcPct val="0"/>
              </a:spcAft>
              <a:tabLst>
                <a:tab pos="1627188" algn="l"/>
              </a:tabLst>
            </a:pPr>
            <a:r>
              <a:rPr lang="en-GB" altLang="en-US" sz="2000" dirty="0">
                <a:solidFill>
                  <a:srgbClr val="000000"/>
                </a:solidFill>
                <a:latin typeface="Letter-join Air No-lead 40" panose="02000805000000020003" pitchFamily="50" charset="0"/>
                <a:ea typeface="Aptos"/>
                <a:cs typeface="Times New Roman" panose="02020603050405020304" pitchFamily="18" charset="0"/>
              </a:rPr>
              <a:t>Keep shining bright Summer, you really are a super Cygnet!</a:t>
            </a:r>
            <a:r>
              <a:rPr lang="en-GB" altLang="en-US" sz="1600" dirty="0"/>
              <a:t> </a:t>
            </a:r>
            <a:endParaRPr lang="en-GB" altLang="en-US" sz="2800" dirty="0">
              <a:latin typeface="Arial" panose="020B0604020202020204" pitchFamily="34" charset="0"/>
            </a:endParaRPr>
          </a:p>
        </p:txBody>
      </p:sp>
    </p:spTree>
    <p:extLst>
      <p:ext uri="{BB962C8B-B14F-4D97-AF65-F5344CB8AC3E}">
        <p14:creationId xmlns:p14="http://schemas.microsoft.com/office/powerpoint/2010/main" val="32169439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268535" y="2452760"/>
            <a:ext cx="5405579" cy="1200329"/>
          </a:xfrm>
          <a:prstGeom prst="rect">
            <a:avLst/>
          </a:prstGeom>
        </p:spPr>
        <p:txBody>
          <a:bodyPr wrap="square">
            <a:spAutoFit/>
          </a:bodyPr>
          <a:lstStyle/>
          <a:p>
            <a:pPr fontAlgn="base"/>
            <a:br>
              <a:rPr lang="en-GB" dirty="0"/>
            </a:br>
            <a:endParaRPr lang="en-GB" dirty="0"/>
          </a:p>
          <a:p>
            <a:pPr fontAlgn="base"/>
            <a:br>
              <a:rPr lang="en-GB" dirty="0"/>
            </a:br>
            <a:endParaRPr lang="en-GB" dirty="0"/>
          </a:p>
        </p:txBody>
      </p:sp>
      <p:sp>
        <p:nvSpPr>
          <p:cNvPr id="5" name="Rectangle 4">
            <a:extLst>
              <a:ext uri="{FF2B5EF4-FFF2-40B4-BE49-F238E27FC236}">
                <a16:creationId xmlns:a16="http://schemas.microsoft.com/office/drawing/2014/main" id="{B6EE8CC9-8910-4CBC-8809-0E0F40DB0E8F}"/>
              </a:ext>
            </a:extLst>
          </p:cNvPr>
          <p:cNvSpPr/>
          <p:nvPr/>
        </p:nvSpPr>
        <p:spPr>
          <a:xfrm>
            <a:off x="301201" y="2484677"/>
            <a:ext cx="6096000" cy="646331"/>
          </a:xfrm>
          <a:prstGeom prst="rect">
            <a:avLst/>
          </a:prstGeom>
        </p:spPr>
        <p:txBody>
          <a:bodyPr>
            <a:spAutoFit/>
          </a:bodyPr>
          <a:lstStyle/>
          <a:p>
            <a:pPr fontAlgn="base"/>
            <a:br>
              <a:rPr lang="en-GB" dirty="0"/>
            </a:br>
            <a:endParaRPr lang="en-GB" dirty="0"/>
          </a:p>
        </p:txBody>
      </p:sp>
      <p:sp>
        <p:nvSpPr>
          <p:cNvPr id="10" name="TextBox 9">
            <a:extLst>
              <a:ext uri="{FF2B5EF4-FFF2-40B4-BE49-F238E27FC236}">
                <a16:creationId xmlns:a16="http://schemas.microsoft.com/office/drawing/2014/main" id="{005ECC2B-C7CC-FB54-2E68-3306E4B4BE06}"/>
              </a:ext>
            </a:extLst>
          </p:cNvPr>
          <p:cNvSpPr txBox="1"/>
          <p:nvPr/>
        </p:nvSpPr>
        <p:spPr>
          <a:xfrm>
            <a:off x="239507" y="2333491"/>
            <a:ext cx="6125028" cy="4401205"/>
          </a:xfrm>
          <a:prstGeom prst="rect">
            <a:avLst/>
          </a:prstGeom>
          <a:noFill/>
        </p:spPr>
        <p:txBody>
          <a:bodyPr wrap="square">
            <a:spAutoFit/>
          </a:bodyPr>
          <a:lstStyle/>
          <a:p>
            <a:pPr lvl="0" eaLnBrk="0" fontAlgn="base" hangingPunct="0">
              <a:spcBef>
                <a:spcPct val="0"/>
              </a:spcBef>
              <a:spcAft>
                <a:spcPct val="0"/>
              </a:spcAft>
              <a:tabLst>
                <a:tab pos="1627188" algn="l"/>
              </a:tabLst>
            </a:pPr>
            <a:r>
              <a:rPr lang="en-GB" altLang="en-US" sz="2000" dirty="0">
                <a:solidFill>
                  <a:srgbClr val="000000"/>
                </a:solidFill>
                <a:latin typeface="Letter-join Air No-lead 40" panose="02000805000000020003" pitchFamily="50" charset="0"/>
                <a:ea typeface="Aptos"/>
                <a:cs typeface="Times New Roman" panose="02020603050405020304" pitchFamily="18" charset="0"/>
              </a:rPr>
              <a:t>Oakley is a lovely character and he makes us laugh every day with his cheeky sense of humour!</a:t>
            </a:r>
            <a:endParaRPr lang="en-GB" altLang="en-US" sz="2000" dirty="0">
              <a:solidFill>
                <a:srgbClr val="000000"/>
              </a:solidFill>
              <a:latin typeface="Letter-join Air No-lead 40" panose="02000805000000020003" pitchFamily="50" charset="0"/>
            </a:endParaRPr>
          </a:p>
          <a:p>
            <a:pPr lvl="0" eaLnBrk="0" fontAlgn="base" hangingPunct="0">
              <a:spcBef>
                <a:spcPct val="0"/>
              </a:spcBef>
              <a:spcAft>
                <a:spcPct val="0"/>
              </a:spcAft>
              <a:tabLst>
                <a:tab pos="1627188" algn="l"/>
              </a:tabLst>
            </a:pPr>
            <a:r>
              <a:rPr lang="en-GB" altLang="en-US" sz="2000" dirty="0">
                <a:solidFill>
                  <a:srgbClr val="000000"/>
                </a:solidFill>
                <a:latin typeface="Letter-join Air No-lead 40" panose="02000805000000020003" pitchFamily="50" charset="0"/>
                <a:ea typeface="Aptos"/>
                <a:cs typeface="Times New Roman" panose="02020603050405020304" pitchFamily="18" charset="0"/>
              </a:rPr>
              <a:t>Oakley has been trying hard to focus his attention by concentrating and listening carefully during our group times. </a:t>
            </a:r>
            <a:endParaRPr lang="en-GB" altLang="en-US" sz="2000" dirty="0">
              <a:solidFill>
                <a:srgbClr val="000000"/>
              </a:solidFill>
              <a:latin typeface="Letter-join Air No-lead 40" panose="02000805000000020003" pitchFamily="50" charset="0"/>
            </a:endParaRPr>
          </a:p>
          <a:p>
            <a:pPr lvl="0" eaLnBrk="0" fontAlgn="base" hangingPunct="0">
              <a:spcBef>
                <a:spcPct val="0"/>
              </a:spcBef>
              <a:spcAft>
                <a:spcPct val="0"/>
              </a:spcAft>
              <a:tabLst>
                <a:tab pos="1627188" algn="l"/>
              </a:tabLst>
            </a:pPr>
            <a:r>
              <a:rPr lang="en-GB" altLang="en-US" sz="2000" dirty="0">
                <a:solidFill>
                  <a:srgbClr val="000000"/>
                </a:solidFill>
                <a:latin typeface="Letter-join Air No-lead 40" panose="02000805000000020003" pitchFamily="50" charset="0"/>
                <a:ea typeface="Aptos"/>
                <a:cs typeface="Times New Roman" panose="02020603050405020304" pitchFamily="18" charset="0"/>
              </a:rPr>
              <a:t>He has really wowed us in maths this week when learning about 3D shapes. He can name many shapes and talk about their properties. </a:t>
            </a:r>
            <a:endParaRPr lang="en-GB" altLang="en-US" sz="2000" dirty="0">
              <a:solidFill>
                <a:srgbClr val="000000"/>
              </a:solidFill>
              <a:latin typeface="Letter-join Air No-lead 40" panose="02000805000000020003" pitchFamily="50" charset="0"/>
            </a:endParaRPr>
          </a:p>
          <a:p>
            <a:pPr lvl="0" eaLnBrk="0" fontAlgn="base" hangingPunct="0">
              <a:spcBef>
                <a:spcPct val="0"/>
              </a:spcBef>
              <a:spcAft>
                <a:spcPct val="0"/>
              </a:spcAft>
              <a:tabLst>
                <a:tab pos="1627188" algn="l"/>
              </a:tabLst>
            </a:pPr>
            <a:r>
              <a:rPr lang="en-GB" altLang="en-US" sz="2000" dirty="0">
                <a:solidFill>
                  <a:srgbClr val="000000"/>
                </a:solidFill>
                <a:latin typeface="Letter-join Air No-lead 40" panose="02000805000000020003" pitchFamily="50" charset="0"/>
                <a:ea typeface="Aptos"/>
                <a:cs typeface="Times New Roman" panose="02020603050405020304" pitchFamily="18" charset="0"/>
              </a:rPr>
              <a:t>Oakley takes great care when forming his letters and his handwriting is beautiful! His phonic knowledge is growing every day and he is showing signs of being year 1 ready! </a:t>
            </a:r>
            <a:endParaRPr lang="en-GB" altLang="en-US" sz="2000" dirty="0">
              <a:solidFill>
                <a:srgbClr val="000000"/>
              </a:solidFill>
              <a:latin typeface="Letter-join Air No-lead 40" panose="02000805000000020003" pitchFamily="50" charset="0"/>
            </a:endParaRPr>
          </a:p>
          <a:p>
            <a:pPr lvl="0" eaLnBrk="0" fontAlgn="base" hangingPunct="0">
              <a:spcBef>
                <a:spcPct val="0"/>
              </a:spcBef>
              <a:spcAft>
                <a:spcPct val="0"/>
              </a:spcAft>
              <a:tabLst>
                <a:tab pos="1627188" algn="l"/>
              </a:tabLst>
            </a:pPr>
            <a:r>
              <a:rPr lang="en-GB" altLang="en-US" sz="2000" dirty="0">
                <a:solidFill>
                  <a:srgbClr val="000000"/>
                </a:solidFill>
                <a:latin typeface="Letter-join Air No-lead 40" panose="02000805000000020003" pitchFamily="50" charset="0"/>
                <a:ea typeface="Aptos"/>
                <a:cs typeface="Times New Roman" panose="02020603050405020304" pitchFamily="18" charset="0"/>
              </a:rPr>
              <a:t>Well done Oakley, we are all so proud of you!</a:t>
            </a:r>
            <a:endParaRPr lang="en-GB" sz="2000" dirty="0">
              <a:solidFill>
                <a:srgbClr val="000000"/>
              </a:solidFill>
              <a:latin typeface="Letter-join Air No-lead 40" panose="02000805000000020003" pitchFamily="50" charset="0"/>
            </a:endParaRPr>
          </a:p>
        </p:txBody>
      </p:sp>
      <p:pic>
        <p:nvPicPr>
          <p:cNvPr id="12" name="Picture 2">
            <a:extLst>
              <a:ext uri="{FF2B5EF4-FFF2-40B4-BE49-F238E27FC236}">
                <a16:creationId xmlns:a16="http://schemas.microsoft.com/office/drawing/2014/main" id="{A93DD508-6F25-4999-B463-24813568A2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8434" y="875818"/>
            <a:ext cx="3459839" cy="4821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9801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973608" y="1234892"/>
            <a:ext cx="8877760" cy="6064783"/>
          </a:xfrm>
        </p:spPr>
        <p:txBody>
          <a:bodyPr/>
          <a:lstStyle/>
          <a:p>
            <a:endParaRPr lang="en-GB" dirty="0"/>
          </a:p>
        </p:txBody>
      </p:sp>
      <p:sp>
        <p:nvSpPr>
          <p:cNvPr id="4" name="Rectangle 3">
            <a:extLst>
              <a:ext uri="{FF2B5EF4-FFF2-40B4-BE49-F238E27FC236}">
                <a16:creationId xmlns:a16="http://schemas.microsoft.com/office/drawing/2014/main" id="{6564AFB7-9C80-4DE5-AA18-832875C751DD}"/>
              </a:ext>
            </a:extLst>
          </p:cNvPr>
          <p:cNvSpPr/>
          <p:nvPr/>
        </p:nvSpPr>
        <p:spPr>
          <a:xfrm>
            <a:off x="266240" y="1467659"/>
            <a:ext cx="6096000" cy="1292662"/>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sz="2400" dirty="0">
              <a:solidFill>
                <a:srgbClr val="000000"/>
              </a:solidFill>
              <a:latin typeface="Letter-join Air No-lead 40" panose="02000805000000020003" pitchFamily="50" charset="0"/>
            </a:endParaRPr>
          </a:p>
        </p:txBody>
      </p:sp>
      <p:sp>
        <p:nvSpPr>
          <p:cNvPr id="3" name="Rectangle 2">
            <a:extLst>
              <a:ext uri="{FF2B5EF4-FFF2-40B4-BE49-F238E27FC236}">
                <a16:creationId xmlns:a16="http://schemas.microsoft.com/office/drawing/2014/main" id="{77CF5D7F-3AA4-445F-BEF9-9218D39542D8}"/>
              </a:ext>
            </a:extLst>
          </p:cNvPr>
          <p:cNvSpPr/>
          <p:nvPr/>
        </p:nvSpPr>
        <p:spPr>
          <a:xfrm>
            <a:off x="266239" y="2454703"/>
            <a:ext cx="706281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AE64380D-16CD-4F08-9895-C0D38C2D46DC}"/>
              </a:ext>
            </a:extLst>
          </p:cNvPr>
          <p:cNvSpPr/>
          <p:nvPr/>
        </p:nvSpPr>
        <p:spPr>
          <a:xfrm>
            <a:off x="459240" y="2454703"/>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871A056B-4AB0-448F-85C3-A4A9039E167A}"/>
              </a:ext>
            </a:extLst>
          </p:cNvPr>
          <p:cNvSpPr/>
          <p:nvPr/>
        </p:nvSpPr>
        <p:spPr>
          <a:xfrm>
            <a:off x="293941" y="2170508"/>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2E418CED-6F71-41B0-9630-7972244A1202}"/>
              </a:ext>
            </a:extLst>
          </p:cNvPr>
          <p:cNvSpPr/>
          <p:nvPr/>
        </p:nvSpPr>
        <p:spPr>
          <a:xfrm>
            <a:off x="321642" y="238200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EB1C9B4B-C867-43A2-BC09-C5F0E10BC657}"/>
              </a:ext>
            </a:extLst>
          </p:cNvPr>
          <p:cNvSpPr/>
          <p:nvPr/>
        </p:nvSpPr>
        <p:spPr>
          <a:xfrm>
            <a:off x="349343" y="225213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BC37F6B0-27F0-4C6F-8FDD-0BEDC48ABC43}"/>
              </a:ext>
            </a:extLst>
          </p:cNvPr>
          <p:cNvSpPr/>
          <p:nvPr/>
        </p:nvSpPr>
        <p:spPr>
          <a:xfrm>
            <a:off x="238538" y="2185897"/>
            <a:ext cx="6096000" cy="646331"/>
          </a:xfrm>
          <a:prstGeom prst="rect">
            <a:avLst/>
          </a:prstGeom>
        </p:spPr>
        <p:txBody>
          <a:bodyPr>
            <a:spAutoFit/>
          </a:bodyPr>
          <a:lstStyle/>
          <a:p>
            <a:br>
              <a:rPr lang="en-GB" dirty="0"/>
            </a:br>
            <a:endParaRPr lang="en-GB" dirty="0"/>
          </a:p>
        </p:txBody>
      </p:sp>
      <p:sp>
        <p:nvSpPr>
          <p:cNvPr id="13" name="Rectangle 12">
            <a:extLst>
              <a:ext uri="{FF2B5EF4-FFF2-40B4-BE49-F238E27FC236}">
                <a16:creationId xmlns:a16="http://schemas.microsoft.com/office/drawing/2014/main" id="{227834B2-1DE3-4A4F-A225-6E75B8A11212}"/>
              </a:ext>
            </a:extLst>
          </p:cNvPr>
          <p:cNvSpPr/>
          <p:nvPr/>
        </p:nvSpPr>
        <p:spPr>
          <a:xfrm>
            <a:off x="321189" y="2382003"/>
            <a:ext cx="6096000" cy="4955203"/>
          </a:xfrm>
          <a:prstGeom prst="rect">
            <a:avLst/>
          </a:prstGeom>
        </p:spPr>
        <p:txBody>
          <a:bodyPr>
            <a:spAutoFit/>
          </a:bodyPr>
          <a:lstStyle/>
          <a:p>
            <a:pPr fontAlgn="base"/>
            <a:r>
              <a:rPr lang="en-GB" sz="2000" dirty="0">
                <a:solidFill>
                  <a:srgbClr val="000000"/>
                </a:solidFill>
                <a:latin typeface="Letter-join Air No-lead 40" panose="02000805000000020003" pitchFamily="50" charset="0"/>
              </a:rPr>
              <a:t>Our two Heroes this week are Matilda and Hunter, both of whom have had the most terrific weeks. </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Yesterday on our ‘Wear Yellow for Hydrocephalus Day’, Matilda shared a very personal book of photos about her sister </a:t>
            </a:r>
            <a:r>
              <a:rPr lang="en-GB" sz="2000" dirty="0" err="1">
                <a:solidFill>
                  <a:srgbClr val="000000"/>
                </a:solidFill>
                <a:latin typeface="Letter-join Air No-lead 40" panose="02000805000000020003" pitchFamily="50" charset="0"/>
              </a:rPr>
              <a:t>Aleyna</a:t>
            </a:r>
            <a:r>
              <a:rPr lang="en-GB" sz="2000" dirty="0">
                <a:solidFill>
                  <a:srgbClr val="000000"/>
                </a:solidFill>
                <a:latin typeface="Letter-join Air No-lead 40" panose="02000805000000020003" pitchFamily="50" charset="0"/>
              </a:rPr>
              <a:t> who has the condition. Matilda spoke very articulately about </a:t>
            </a:r>
            <a:r>
              <a:rPr lang="en-GB" sz="2000" dirty="0" err="1">
                <a:solidFill>
                  <a:srgbClr val="000000"/>
                </a:solidFill>
                <a:latin typeface="Letter-join Air No-lead 40" panose="02000805000000020003" pitchFamily="50" charset="0"/>
              </a:rPr>
              <a:t>Aleyna</a:t>
            </a:r>
            <a:r>
              <a:rPr lang="en-GB" sz="2000" dirty="0">
                <a:solidFill>
                  <a:srgbClr val="000000"/>
                </a:solidFill>
                <a:latin typeface="Letter-join Air No-lead 40" panose="02000805000000020003" pitchFamily="50" charset="0"/>
              </a:rPr>
              <a:t> and things that her and their family have been through. </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Thank you so much for sharing this with us Matilda, you are most definitely a PERFECT PUFFIN!</a:t>
            </a:r>
          </a:p>
          <a:p>
            <a:pPr fontAlgn="base"/>
            <a:br>
              <a:rPr lang="en-GB" dirty="0"/>
            </a:br>
            <a:endParaRPr lang="en-GB" dirty="0"/>
          </a:p>
        </p:txBody>
      </p:sp>
      <p:pic>
        <p:nvPicPr>
          <p:cNvPr id="14" name="Picture 13">
            <a:extLst>
              <a:ext uri="{FF2B5EF4-FFF2-40B4-BE49-F238E27FC236}">
                <a16:creationId xmlns:a16="http://schemas.microsoft.com/office/drawing/2014/main" id="{5CE46491-C4E8-4CEC-BD2A-39B0501A0AD3}"/>
              </a:ext>
            </a:extLst>
          </p:cNvPr>
          <p:cNvPicPr>
            <a:picLocks noChangeAspect="1"/>
          </p:cNvPicPr>
          <p:nvPr/>
        </p:nvPicPr>
        <p:blipFill>
          <a:blip r:embed="rId2"/>
          <a:stretch>
            <a:fillRect/>
          </a:stretch>
        </p:blipFill>
        <p:spPr>
          <a:xfrm>
            <a:off x="6846650" y="1143628"/>
            <a:ext cx="3887632" cy="4479480"/>
          </a:xfrm>
          <a:prstGeom prst="rect">
            <a:avLst/>
          </a:prstGeom>
        </p:spPr>
      </p:pic>
    </p:spTree>
    <p:extLst>
      <p:ext uri="{BB962C8B-B14F-4D97-AF65-F5344CB8AC3E}">
        <p14:creationId xmlns:p14="http://schemas.microsoft.com/office/powerpoint/2010/main" val="33681048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973608" y="1234892"/>
            <a:ext cx="8877760" cy="6064783"/>
          </a:xfrm>
        </p:spPr>
        <p:txBody>
          <a:bodyPr/>
          <a:lstStyle/>
          <a:p>
            <a:endParaRPr lang="en-GB" dirty="0"/>
          </a:p>
        </p:txBody>
      </p:sp>
      <p:sp>
        <p:nvSpPr>
          <p:cNvPr id="4" name="Rectangle 3">
            <a:extLst>
              <a:ext uri="{FF2B5EF4-FFF2-40B4-BE49-F238E27FC236}">
                <a16:creationId xmlns:a16="http://schemas.microsoft.com/office/drawing/2014/main" id="{6564AFB7-9C80-4DE5-AA18-832875C751DD}"/>
              </a:ext>
            </a:extLst>
          </p:cNvPr>
          <p:cNvSpPr/>
          <p:nvPr/>
        </p:nvSpPr>
        <p:spPr>
          <a:xfrm>
            <a:off x="266240" y="1467659"/>
            <a:ext cx="6096000" cy="1292662"/>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sz="2400" dirty="0">
              <a:solidFill>
                <a:srgbClr val="000000"/>
              </a:solidFill>
              <a:latin typeface="Letter-join Air No-lead 40" panose="02000805000000020003" pitchFamily="50" charset="0"/>
            </a:endParaRPr>
          </a:p>
        </p:txBody>
      </p:sp>
      <p:sp>
        <p:nvSpPr>
          <p:cNvPr id="3" name="Rectangle 2">
            <a:extLst>
              <a:ext uri="{FF2B5EF4-FFF2-40B4-BE49-F238E27FC236}">
                <a16:creationId xmlns:a16="http://schemas.microsoft.com/office/drawing/2014/main" id="{77CF5D7F-3AA4-445F-BEF9-9218D39542D8}"/>
              </a:ext>
            </a:extLst>
          </p:cNvPr>
          <p:cNvSpPr/>
          <p:nvPr/>
        </p:nvSpPr>
        <p:spPr>
          <a:xfrm>
            <a:off x="266239" y="2454703"/>
            <a:ext cx="706281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AE64380D-16CD-4F08-9895-C0D38C2D46DC}"/>
              </a:ext>
            </a:extLst>
          </p:cNvPr>
          <p:cNvSpPr/>
          <p:nvPr/>
        </p:nvSpPr>
        <p:spPr>
          <a:xfrm>
            <a:off x="459240" y="2454703"/>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871A056B-4AB0-448F-85C3-A4A9039E167A}"/>
              </a:ext>
            </a:extLst>
          </p:cNvPr>
          <p:cNvSpPr/>
          <p:nvPr/>
        </p:nvSpPr>
        <p:spPr>
          <a:xfrm>
            <a:off x="293941" y="2170508"/>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2E418CED-6F71-41B0-9630-7972244A1202}"/>
              </a:ext>
            </a:extLst>
          </p:cNvPr>
          <p:cNvSpPr/>
          <p:nvPr/>
        </p:nvSpPr>
        <p:spPr>
          <a:xfrm>
            <a:off x="321642" y="238200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EB1C9B4B-C867-43A2-BC09-C5F0E10BC657}"/>
              </a:ext>
            </a:extLst>
          </p:cNvPr>
          <p:cNvSpPr/>
          <p:nvPr/>
        </p:nvSpPr>
        <p:spPr>
          <a:xfrm>
            <a:off x="349343" y="225213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BC37F6B0-27F0-4C6F-8FDD-0BEDC48ABC43}"/>
              </a:ext>
            </a:extLst>
          </p:cNvPr>
          <p:cNvSpPr/>
          <p:nvPr/>
        </p:nvSpPr>
        <p:spPr>
          <a:xfrm>
            <a:off x="238538" y="2185897"/>
            <a:ext cx="6096000" cy="646331"/>
          </a:xfrm>
          <a:prstGeom prst="rect">
            <a:avLst/>
          </a:prstGeom>
        </p:spPr>
        <p:txBody>
          <a:bodyPr>
            <a:spAutoFit/>
          </a:bodyPr>
          <a:lstStyle/>
          <a:p>
            <a:br>
              <a:rPr lang="en-GB" dirty="0"/>
            </a:br>
            <a:endParaRPr lang="en-GB" dirty="0"/>
          </a:p>
        </p:txBody>
      </p:sp>
      <p:sp>
        <p:nvSpPr>
          <p:cNvPr id="13" name="Rectangle 12">
            <a:extLst>
              <a:ext uri="{FF2B5EF4-FFF2-40B4-BE49-F238E27FC236}">
                <a16:creationId xmlns:a16="http://schemas.microsoft.com/office/drawing/2014/main" id="{227834B2-1DE3-4A4F-A225-6E75B8A11212}"/>
              </a:ext>
            </a:extLst>
          </p:cNvPr>
          <p:cNvSpPr/>
          <p:nvPr/>
        </p:nvSpPr>
        <p:spPr>
          <a:xfrm>
            <a:off x="238538" y="2382003"/>
            <a:ext cx="6096000" cy="923330"/>
          </a:xfrm>
          <a:prstGeom prst="rect">
            <a:avLst/>
          </a:prstGeom>
        </p:spPr>
        <p:txBody>
          <a:bodyPr>
            <a:spAutoFit/>
          </a:bodyPr>
          <a:lstStyle/>
          <a:p>
            <a:pPr fontAlgn="base"/>
            <a:br>
              <a:rPr lang="en-GB" dirty="0"/>
            </a:br>
            <a:endParaRPr lang="en-GB" dirty="0"/>
          </a:p>
          <a:p>
            <a:pPr fontAlgn="base"/>
            <a:endParaRPr lang="en-GB" b="0" i="0" dirty="0">
              <a:solidFill>
                <a:srgbClr val="242424"/>
              </a:solidFill>
              <a:effectLst/>
              <a:latin typeface="Segoe UI" panose="020B0502040204020203" pitchFamily="34" charset="0"/>
            </a:endParaRPr>
          </a:p>
        </p:txBody>
      </p:sp>
      <p:sp>
        <p:nvSpPr>
          <p:cNvPr id="16" name="Rectangle 15">
            <a:extLst>
              <a:ext uri="{FF2B5EF4-FFF2-40B4-BE49-F238E27FC236}">
                <a16:creationId xmlns:a16="http://schemas.microsoft.com/office/drawing/2014/main" id="{6E3D7E9B-5870-4210-BDB9-902D6AD72D0C}"/>
              </a:ext>
            </a:extLst>
          </p:cNvPr>
          <p:cNvSpPr/>
          <p:nvPr/>
        </p:nvSpPr>
        <p:spPr>
          <a:xfrm>
            <a:off x="348435" y="2525498"/>
            <a:ext cx="6096000" cy="3816429"/>
          </a:xfrm>
          <a:prstGeom prst="rect">
            <a:avLst/>
          </a:prstGeom>
        </p:spPr>
        <p:txBody>
          <a:bodyPr>
            <a:spAutoFit/>
          </a:bodyPr>
          <a:lstStyle/>
          <a:p>
            <a:pPr fontAlgn="base"/>
            <a:r>
              <a:rPr lang="en-GB" sz="2200" dirty="0">
                <a:solidFill>
                  <a:srgbClr val="000000"/>
                </a:solidFill>
                <a:latin typeface="Letter-join Air No-lead 40" panose="02000805000000020003" pitchFamily="50" charset="0"/>
              </a:rPr>
              <a:t>Hunter has had a brilliant week too and he absolutely loved our Tough Runner event. He was so enthusiastic and totally threw himself into each challenge - it was lovely to see the pure enjoyment on his face. He has also continued to work really hard in every other area of the curriculum too despite a rather unusual week with transition mornings and things not being quite the same as usual. Well done Hunter, you are a PERFECT PUFFIN!</a:t>
            </a:r>
          </a:p>
        </p:txBody>
      </p:sp>
      <p:pic>
        <p:nvPicPr>
          <p:cNvPr id="17" name="Picture 16">
            <a:extLst>
              <a:ext uri="{FF2B5EF4-FFF2-40B4-BE49-F238E27FC236}">
                <a16:creationId xmlns:a16="http://schemas.microsoft.com/office/drawing/2014/main" id="{AA2B0542-7FE1-4620-9E99-6B04C1B1255F}"/>
              </a:ext>
            </a:extLst>
          </p:cNvPr>
          <p:cNvPicPr>
            <a:picLocks noChangeAspect="1"/>
          </p:cNvPicPr>
          <p:nvPr/>
        </p:nvPicPr>
        <p:blipFill>
          <a:blip r:embed="rId2"/>
          <a:stretch>
            <a:fillRect/>
          </a:stretch>
        </p:blipFill>
        <p:spPr>
          <a:xfrm>
            <a:off x="6600777" y="1841987"/>
            <a:ext cx="5314950" cy="3924300"/>
          </a:xfrm>
          <a:prstGeom prst="rect">
            <a:avLst/>
          </a:prstGeom>
        </p:spPr>
      </p:pic>
    </p:spTree>
    <p:extLst>
      <p:ext uri="{BB962C8B-B14F-4D97-AF65-F5344CB8AC3E}">
        <p14:creationId xmlns:p14="http://schemas.microsoft.com/office/powerpoint/2010/main" val="26491092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27268" y="2469283"/>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txBody>
          <a:bodyPr/>
          <a:lstStyle/>
          <a:p>
            <a:endParaRPr lang="en-GB" dirty="0"/>
          </a:p>
        </p:txBody>
      </p:sp>
      <p:sp>
        <p:nvSpPr>
          <p:cNvPr id="3" name="Rectangle 2">
            <a:extLst>
              <a:ext uri="{FF2B5EF4-FFF2-40B4-BE49-F238E27FC236}">
                <a16:creationId xmlns:a16="http://schemas.microsoft.com/office/drawing/2014/main" id="{90BF0785-C28E-47BC-BB4D-71B30EC3A321}"/>
              </a:ext>
            </a:extLst>
          </p:cNvPr>
          <p:cNvSpPr/>
          <p:nvPr/>
        </p:nvSpPr>
        <p:spPr>
          <a:xfrm>
            <a:off x="297902" y="2461741"/>
            <a:ext cx="6096000" cy="1200329"/>
          </a:xfrm>
          <a:prstGeom prst="rect">
            <a:avLst/>
          </a:prstGeom>
        </p:spPr>
        <p:txBody>
          <a:bodyPr>
            <a:spAutoFit/>
          </a:bodyPr>
          <a:lstStyle/>
          <a:p>
            <a:pPr fontAlgn="base"/>
            <a:br>
              <a:rPr lang="en-GB" dirty="0"/>
            </a:br>
            <a:endParaRPr lang="en-GB" dirty="0"/>
          </a:p>
          <a:p>
            <a:pPr fontAlgn="base"/>
            <a:br>
              <a:rPr lang="en-GB" dirty="0"/>
            </a:br>
            <a:endParaRPr lang="en-GB" dirty="0"/>
          </a:p>
        </p:txBody>
      </p:sp>
      <p:sp>
        <p:nvSpPr>
          <p:cNvPr id="11" name="Rectangle 10">
            <a:extLst>
              <a:ext uri="{FF2B5EF4-FFF2-40B4-BE49-F238E27FC236}">
                <a16:creationId xmlns:a16="http://schemas.microsoft.com/office/drawing/2014/main" id="{29C617D8-C0E3-4B6B-BAF1-97D070F8D93F}"/>
              </a:ext>
            </a:extLst>
          </p:cNvPr>
          <p:cNvSpPr/>
          <p:nvPr/>
        </p:nvSpPr>
        <p:spPr>
          <a:xfrm>
            <a:off x="327268" y="1869555"/>
            <a:ext cx="6096000" cy="1754326"/>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4" name="AutoShape 2" descr="Image preview">
            <a:extLst>
              <a:ext uri="{FF2B5EF4-FFF2-40B4-BE49-F238E27FC236}">
                <a16:creationId xmlns:a16="http://schemas.microsoft.com/office/drawing/2014/main" id="{87160EA0-15D7-46D0-9F38-909A8C85D48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4">
            <a:extLst>
              <a:ext uri="{FF2B5EF4-FFF2-40B4-BE49-F238E27FC236}">
                <a16:creationId xmlns:a16="http://schemas.microsoft.com/office/drawing/2014/main" id="{0B371ECA-180E-4CF2-85FF-086981EC8437}"/>
              </a:ext>
            </a:extLst>
          </p:cNvPr>
          <p:cNvSpPr/>
          <p:nvPr/>
        </p:nvSpPr>
        <p:spPr>
          <a:xfrm>
            <a:off x="261377" y="1954481"/>
            <a:ext cx="5015093" cy="646331"/>
          </a:xfrm>
          <a:prstGeom prst="rect">
            <a:avLst/>
          </a:prstGeom>
        </p:spPr>
        <p:txBody>
          <a:bodyPr wrap="square">
            <a:spAutoFit/>
          </a:bodyPr>
          <a:lstStyle/>
          <a:p>
            <a:br>
              <a:rPr lang="en-GB" dirty="0"/>
            </a:br>
            <a:endParaRPr lang="en-GB" dirty="0"/>
          </a:p>
        </p:txBody>
      </p:sp>
      <p:sp>
        <p:nvSpPr>
          <p:cNvPr id="7" name="Rectangle 6">
            <a:extLst>
              <a:ext uri="{FF2B5EF4-FFF2-40B4-BE49-F238E27FC236}">
                <a16:creationId xmlns:a16="http://schemas.microsoft.com/office/drawing/2014/main" id="{7B39EC49-83A6-446F-819F-833B30F11EAE}"/>
              </a:ext>
            </a:extLst>
          </p:cNvPr>
          <p:cNvSpPr/>
          <p:nvPr/>
        </p:nvSpPr>
        <p:spPr>
          <a:xfrm>
            <a:off x="356634" y="2659228"/>
            <a:ext cx="6096000" cy="4154984"/>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Lucy wasn't sure at first about our tough runner and was reluctant to have a go on the water slide at first, but after her first go around the course, she jumped on and had a go. Well done for not giving up and trying something new! Lucy loved it in the end and had a fab time!</a:t>
            </a:r>
          </a:p>
          <a:p>
            <a:pPr fontAlgn="base"/>
            <a:br>
              <a:rPr lang="en-GB" dirty="0"/>
            </a:br>
            <a:endParaRPr lang="en-GB" dirty="0"/>
          </a:p>
          <a:p>
            <a:pPr fontAlgn="base"/>
            <a:br>
              <a:rPr lang="en-GB" dirty="0"/>
            </a:br>
            <a:endParaRPr lang="en-GB" dirty="0"/>
          </a:p>
        </p:txBody>
      </p:sp>
      <p:sp>
        <p:nvSpPr>
          <p:cNvPr id="10" name="Rectangle 9">
            <a:extLst>
              <a:ext uri="{FF2B5EF4-FFF2-40B4-BE49-F238E27FC236}">
                <a16:creationId xmlns:a16="http://schemas.microsoft.com/office/drawing/2014/main" id="{62075C89-2D8B-4F49-9B32-B91A5775448F}"/>
              </a:ext>
            </a:extLst>
          </p:cNvPr>
          <p:cNvSpPr/>
          <p:nvPr/>
        </p:nvSpPr>
        <p:spPr>
          <a:xfrm>
            <a:off x="386000" y="2469283"/>
            <a:ext cx="6096000" cy="1477328"/>
          </a:xfrm>
          <a:prstGeom prst="rect">
            <a:avLst/>
          </a:prstGeom>
        </p:spPr>
        <p:txBody>
          <a:bodyPr>
            <a:spAutoFit/>
          </a:bodyPr>
          <a:lstStyle/>
          <a:p>
            <a:pPr fontAlgn="base"/>
            <a:br>
              <a:rPr lang="en-GB" dirty="0"/>
            </a:br>
            <a:endParaRPr lang="en-GB" dirty="0"/>
          </a:p>
          <a:p>
            <a:pPr fontAlgn="base"/>
            <a:br>
              <a:rPr lang="en-GB" dirty="0"/>
            </a:br>
            <a:endParaRPr lang="en-GB" dirty="0"/>
          </a:p>
          <a:p>
            <a:pPr fontAlgn="base"/>
            <a:endParaRPr lang="en-GB" dirty="0"/>
          </a:p>
        </p:txBody>
      </p:sp>
      <p:sp>
        <p:nvSpPr>
          <p:cNvPr id="13" name="AutoShape 2" descr="Image preview">
            <a:extLst>
              <a:ext uri="{FF2B5EF4-FFF2-40B4-BE49-F238E27FC236}">
                <a16:creationId xmlns:a16="http://schemas.microsoft.com/office/drawing/2014/main" id="{21A213ED-89BB-4CAD-A009-0683A2451563}"/>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2" name="Picture 11">
            <a:extLst>
              <a:ext uri="{FF2B5EF4-FFF2-40B4-BE49-F238E27FC236}">
                <a16:creationId xmlns:a16="http://schemas.microsoft.com/office/drawing/2014/main" id="{7F057508-7FB0-4DAD-940A-924441375119}"/>
              </a:ext>
            </a:extLst>
          </p:cNvPr>
          <p:cNvPicPr>
            <a:picLocks noChangeAspect="1"/>
          </p:cNvPicPr>
          <p:nvPr/>
        </p:nvPicPr>
        <p:blipFill>
          <a:blip r:embed="rId2"/>
          <a:stretch>
            <a:fillRect/>
          </a:stretch>
        </p:blipFill>
        <p:spPr>
          <a:xfrm>
            <a:off x="6750535" y="1794588"/>
            <a:ext cx="5070102" cy="3658586"/>
          </a:xfrm>
          <a:prstGeom prst="rect">
            <a:avLst/>
          </a:prstGeom>
        </p:spPr>
      </p:pic>
    </p:spTree>
    <p:extLst>
      <p:ext uri="{BB962C8B-B14F-4D97-AF65-F5344CB8AC3E}">
        <p14:creationId xmlns:p14="http://schemas.microsoft.com/office/powerpoint/2010/main" val="2991900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27268" y="2469283"/>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txBody>
          <a:bodyPr/>
          <a:lstStyle/>
          <a:p>
            <a:endParaRPr lang="en-GB"/>
          </a:p>
        </p:txBody>
      </p:sp>
      <p:sp>
        <p:nvSpPr>
          <p:cNvPr id="3" name="Rectangle 2">
            <a:extLst>
              <a:ext uri="{FF2B5EF4-FFF2-40B4-BE49-F238E27FC236}">
                <a16:creationId xmlns:a16="http://schemas.microsoft.com/office/drawing/2014/main" id="{90BF0785-C28E-47BC-BB4D-71B30EC3A321}"/>
              </a:ext>
            </a:extLst>
          </p:cNvPr>
          <p:cNvSpPr/>
          <p:nvPr/>
        </p:nvSpPr>
        <p:spPr>
          <a:xfrm>
            <a:off x="297902" y="2391333"/>
            <a:ext cx="6096000" cy="646331"/>
          </a:xfrm>
          <a:prstGeom prst="rect">
            <a:avLst/>
          </a:prstGeom>
        </p:spPr>
        <p:txBody>
          <a:bodyPr>
            <a:spAutoFit/>
          </a:bodyPr>
          <a:lstStyle/>
          <a:p>
            <a:pPr fontAlgn="base"/>
            <a:br>
              <a:rPr lang="en-GB" dirty="0"/>
            </a:br>
            <a:endParaRPr lang="en-GB" dirty="0"/>
          </a:p>
        </p:txBody>
      </p:sp>
      <p:sp>
        <p:nvSpPr>
          <p:cNvPr id="11" name="Rectangle 10">
            <a:extLst>
              <a:ext uri="{FF2B5EF4-FFF2-40B4-BE49-F238E27FC236}">
                <a16:creationId xmlns:a16="http://schemas.microsoft.com/office/drawing/2014/main" id="{29C617D8-C0E3-4B6B-BAF1-97D070F8D93F}"/>
              </a:ext>
            </a:extLst>
          </p:cNvPr>
          <p:cNvSpPr/>
          <p:nvPr/>
        </p:nvSpPr>
        <p:spPr>
          <a:xfrm>
            <a:off x="327268" y="1869555"/>
            <a:ext cx="6096000" cy="1754326"/>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4" name="AutoShape 2" descr="Image preview">
            <a:extLst>
              <a:ext uri="{FF2B5EF4-FFF2-40B4-BE49-F238E27FC236}">
                <a16:creationId xmlns:a16="http://schemas.microsoft.com/office/drawing/2014/main" id="{87160EA0-15D7-46D0-9F38-909A8C85D48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4">
            <a:extLst>
              <a:ext uri="{FF2B5EF4-FFF2-40B4-BE49-F238E27FC236}">
                <a16:creationId xmlns:a16="http://schemas.microsoft.com/office/drawing/2014/main" id="{0B371ECA-180E-4CF2-85FF-086981EC8437}"/>
              </a:ext>
            </a:extLst>
          </p:cNvPr>
          <p:cNvSpPr/>
          <p:nvPr/>
        </p:nvSpPr>
        <p:spPr>
          <a:xfrm>
            <a:off x="261377" y="1954481"/>
            <a:ext cx="5015093" cy="646331"/>
          </a:xfrm>
          <a:prstGeom prst="rect">
            <a:avLst/>
          </a:prstGeom>
        </p:spPr>
        <p:txBody>
          <a:bodyPr wrap="square">
            <a:spAutoFit/>
          </a:bodyPr>
          <a:lstStyle/>
          <a:p>
            <a:br>
              <a:rPr lang="en-GB" dirty="0"/>
            </a:br>
            <a:endParaRPr lang="en-GB" dirty="0"/>
          </a:p>
        </p:txBody>
      </p:sp>
      <p:sp>
        <p:nvSpPr>
          <p:cNvPr id="13" name="TextBox 12">
            <a:extLst>
              <a:ext uri="{FF2B5EF4-FFF2-40B4-BE49-F238E27FC236}">
                <a16:creationId xmlns:a16="http://schemas.microsoft.com/office/drawing/2014/main" id="{17F1A89B-D791-F5E7-49AF-C7F9057825C4}"/>
              </a:ext>
            </a:extLst>
          </p:cNvPr>
          <p:cNvSpPr txBox="1"/>
          <p:nvPr/>
        </p:nvSpPr>
        <p:spPr>
          <a:xfrm>
            <a:off x="261377" y="2898836"/>
            <a:ext cx="6567714" cy="3046988"/>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Eddie has been a superstar with his fabulous attitude within the classroom. He has been super helpful and always offers to tidy up, help hand things out and helps his peers when they need it. All round a great role model within Wren class! Keep it up Eddie, you'll make a fabulous year 2! </a:t>
            </a:r>
          </a:p>
        </p:txBody>
      </p:sp>
      <p:pic>
        <p:nvPicPr>
          <p:cNvPr id="7" name="Picture 6">
            <a:extLst>
              <a:ext uri="{FF2B5EF4-FFF2-40B4-BE49-F238E27FC236}">
                <a16:creationId xmlns:a16="http://schemas.microsoft.com/office/drawing/2014/main" id="{96234573-CE2A-4C40-A646-EDB3BBF0371B}"/>
              </a:ext>
            </a:extLst>
          </p:cNvPr>
          <p:cNvPicPr>
            <a:picLocks noChangeAspect="1"/>
          </p:cNvPicPr>
          <p:nvPr/>
        </p:nvPicPr>
        <p:blipFill>
          <a:blip r:embed="rId2"/>
          <a:stretch>
            <a:fillRect/>
          </a:stretch>
        </p:blipFill>
        <p:spPr>
          <a:xfrm>
            <a:off x="7147142" y="1344091"/>
            <a:ext cx="4102742" cy="4169817"/>
          </a:xfrm>
          <a:prstGeom prst="rect">
            <a:avLst/>
          </a:prstGeom>
        </p:spPr>
      </p:pic>
    </p:spTree>
    <p:extLst>
      <p:ext uri="{BB962C8B-B14F-4D97-AF65-F5344CB8AC3E}">
        <p14:creationId xmlns:p14="http://schemas.microsoft.com/office/powerpoint/2010/main" val="1849714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86000" y="2753928"/>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a:p>
            <a:endParaRPr lang="en-US" sz="2400" dirty="0">
              <a:latin typeface="Twinkl Precursive" panose="02000000000000000000" pitchFamily="2" charset="0"/>
            </a:endParaRPr>
          </a:p>
        </p:txBody>
      </p:sp>
      <p:sp>
        <p:nvSpPr>
          <p:cNvPr id="4" name="Rectangle 3">
            <a:extLst>
              <a:ext uri="{FF2B5EF4-FFF2-40B4-BE49-F238E27FC236}">
                <a16:creationId xmlns:a16="http://schemas.microsoft.com/office/drawing/2014/main" id="{E0A7F604-77C6-49D4-B48A-B58CAB0FF860}"/>
              </a:ext>
            </a:extLst>
          </p:cNvPr>
          <p:cNvSpPr/>
          <p:nvPr/>
        </p:nvSpPr>
        <p:spPr>
          <a:xfrm>
            <a:off x="266840" y="2355174"/>
            <a:ext cx="68736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26A940A9-B246-4DF4-A059-9551DC26F057}"/>
              </a:ext>
            </a:extLst>
          </p:cNvPr>
          <p:cNvSpPr/>
          <p:nvPr/>
        </p:nvSpPr>
        <p:spPr>
          <a:xfrm>
            <a:off x="386000" y="2355174"/>
            <a:ext cx="6096000" cy="646331"/>
          </a:xfrm>
          <a:prstGeom prst="rect">
            <a:avLst/>
          </a:prstGeom>
        </p:spPr>
        <p:txBody>
          <a:bodyPr>
            <a:spAutoFit/>
          </a:bodyPr>
          <a:lstStyle/>
          <a:p>
            <a:br>
              <a:rPr lang="en-GB" dirty="0">
                <a:solidFill>
                  <a:srgbClr val="000000"/>
                </a:solidFill>
                <a:latin typeface="Aptos"/>
              </a:rPr>
            </a:br>
            <a:endParaRPr lang="en-GB" dirty="0"/>
          </a:p>
        </p:txBody>
      </p:sp>
      <p:sp>
        <p:nvSpPr>
          <p:cNvPr id="5" name="Rectangle 4">
            <a:extLst>
              <a:ext uri="{FF2B5EF4-FFF2-40B4-BE49-F238E27FC236}">
                <a16:creationId xmlns:a16="http://schemas.microsoft.com/office/drawing/2014/main" id="{982A0A30-A4FD-4BA7-92A4-098FF0CB0475}"/>
              </a:ext>
            </a:extLst>
          </p:cNvPr>
          <p:cNvSpPr/>
          <p:nvPr/>
        </p:nvSpPr>
        <p:spPr>
          <a:xfrm>
            <a:off x="808042" y="2430763"/>
            <a:ext cx="823320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8" name="TextBox 7">
            <a:extLst>
              <a:ext uri="{FF2B5EF4-FFF2-40B4-BE49-F238E27FC236}">
                <a16:creationId xmlns:a16="http://schemas.microsoft.com/office/drawing/2014/main" id="{D59C30B8-2A7D-83ED-F6DD-30A2644A4287}"/>
              </a:ext>
            </a:extLst>
          </p:cNvPr>
          <p:cNvSpPr txBox="1"/>
          <p:nvPr/>
        </p:nvSpPr>
        <p:spPr>
          <a:xfrm>
            <a:off x="386000" y="2674626"/>
            <a:ext cx="6117770" cy="4093428"/>
          </a:xfrm>
          <a:prstGeom prst="rect">
            <a:avLst/>
          </a:prstGeom>
          <a:noFill/>
        </p:spPr>
        <p:txBody>
          <a:bodyPr wrap="square">
            <a:spAutoFit/>
          </a:bodyPr>
          <a:lstStyle/>
          <a:p>
            <a:pPr fontAlgn="base"/>
            <a:r>
              <a:rPr lang="en-GB" sz="2800" dirty="0">
                <a:solidFill>
                  <a:srgbClr val="000000"/>
                </a:solidFill>
                <a:latin typeface="Letter-join Air No-lead 40" panose="02000805000000020003" pitchFamily="50" charset="0"/>
              </a:rPr>
              <a:t>Woodpecker heroes are Joe and Linus. Both boys smashed their timetables assessment today and the whole of Woodpeckers are so very proud of them. They answered every question correctly.  </a:t>
            </a:r>
          </a:p>
          <a:p>
            <a:pPr fontAlgn="base"/>
            <a:r>
              <a:rPr lang="en-GB" sz="2800" dirty="0">
                <a:solidFill>
                  <a:srgbClr val="000000"/>
                </a:solidFill>
                <a:latin typeface="Letter-join Air No-lead 40" panose="02000805000000020003" pitchFamily="50" charset="0"/>
              </a:rPr>
              <a:t>A huge well done!</a:t>
            </a:r>
          </a:p>
          <a:p>
            <a:pPr fontAlgn="base"/>
            <a:br>
              <a:rPr lang="en-GB" dirty="0"/>
            </a:br>
            <a:endParaRPr lang="en-GB" dirty="0"/>
          </a:p>
        </p:txBody>
      </p:sp>
      <p:pic>
        <p:nvPicPr>
          <p:cNvPr id="3" name="Picture 2">
            <a:extLst>
              <a:ext uri="{FF2B5EF4-FFF2-40B4-BE49-F238E27FC236}">
                <a16:creationId xmlns:a16="http://schemas.microsoft.com/office/drawing/2014/main" id="{9094390C-3453-4DD7-A1C8-FA8029B8DC85}"/>
              </a:ext>
            </a:extLst>
          </p:cNvPr>
          <p:cNvPicPr>
            <a:picLocks noChangeAspect="1"/>
          </p:cNvPicPr>
          <p:nvPr/>
        </p:nvPicPr>
        <p:blipFill>
          <a:blip r:embed="rId2"/>
          <a:stretch>
            <a:fillRect/>
          </a:stretch>
        </p:blipFill>
        <p:spPr>
          <a:xfrm>
            <a:off x="7068971" y="937545"/>
            <a:ext cx="3776336" cy="2243910"/>
          </a:xfrm>
          <a:prstGeom prst="rect">
            <a:avLst/>
          </a:prstGeom>
        </p:spPr>
      </p:pic>
      <p:pic>
        <p:nvPicPr>
          <p:cNvPr id="13" name="Picture 12">
            <a:extLst>
              <a:ext uri="{FF2B5EF4-FFF2-40B4-BE49-F238E27FC236}">
                <a16:creationId xmlns:a16="http://schemas.microsoft.com/office/drawing/2014/main" id="{CF22ACDB-C8C8-4FBE-8827-BE783195BF5C}"/>
              </a:ext>
            </a:extLst>
          </p:cNvPr>
          <p:cNvPicPr>
            <a:picLocks noChangeAspect="1"/>
          </p:cNvPicPr>
          <p:nvPr/>
        </p:nvPicPr>
        <p:blipFill>
          <a:blip r:embed="rId3"/>
          <a:stretch>
            <a:fillRect/>
          </a:stretch>
        </p:blipFill>
        <p:spPr>
          <a:xfrm>
            <a:off x="8324850" y="4235432"/>
            <a:ext cx="1638300" cy="1638300"/>
          </a:xfrm>
          <a:prstGeom prst="rect">
            <a:avLst/>
          </a:prstGeom>
        </p:spPr>
      </p:pic>
    </p:spTree>
    <p:extLst>
      <p:ext uri="{BB962C8B-B14F-4D97-AF65-F5344CB8AC3E}">
        <p14:creationId xmlns:p14="http://schemas.microsoft.com/office/powerpoint/2010/main" val="16467477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37410" y="2641732"/>
            <a:ext cx="6642341" cy="646331"/>
          </a:xfrm>
          <a:prstGeom prst="rect">
            <a:avLst/>
          </a:prstGeom>
        </p:spPr>
        <p:txBody>
          <a:bodyPr wrap="square">
            <a:spAutoFit/>
          </a:bodyPr>
          <a:lstStyle/>
          <a:p>
            <a:pPr fontAlgn="base"/>
            <a:br>
              <a:rPr lang="en-GB"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022073BF-CBB6-46B0-AA27-A276036BED88}"/>
              </a:ext>
            </a:extLst>
          </p:cNvPr>
          <p:cNvSpPr/>
          <p:nvPr/>
        </p:nvSpPr>
        <p:spPr>
          <a:xfrm>
            <a:off x="558035" y="2406357"/>
            <a:ext cx="6096000" cy="369332"/>
          </a:xfrm>
          <a:prstGeom prst="rect">
            <a:avLst/>
          </a:prstGeom>
        </p:spPr>
        <p:txBody>
          <a:bodyPr>
            <a:spAutoFit/>
          </a:bodyPr>
          <a:lstStyle/>
          <a:p>
            <a:r>
              <a:rPr lang="en-GB" dirty="0">
                <a:solidFill>
                  <a:srgbClr val="242424"/>
                </a:solidFill>
                <a:latin typeface="Calibri" panose="020F0502020204030204" pitchFamily="34" charset="0"/>
              </a:rPr>
              <a:t> </a:t>
            </a:r>
          </a:p>
        </p:txBody>
      </p:sp>
      <p:sp>
        <p:nvSpPr>
          <p:cNvPr id="10" name="Rectangle 9">
            <a:extLst>
              <a:ext uri="{FF2B5EF4-FFF2-40B4-BE49-F238E27FC236}">
                <a16:creationId xmlns:a16="http://schemas.microsoft.com/office/drawing/2014/main" id="{86B3B3A2-70CF-4374-A520-2E591D4FF671}"/>
              </a:ext>
            </a:extLst>
          </p:cNvPr>
          <p:cNvSpPr/>
          <p:nvPr/>
        </p:nvSpPr>
        <p:spPr>
          <a:xfrm>
            <a:off x="316785" y="2746394"/>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03CE2261-3995-4188-B80E-8535CFB9B0E1}"/>
              </a:ext>
            </a:extLst>
          </p:cNvPr>
          <p:cNvSpPr/>
          <p:nvPr/>
        </p:nvSpPr>
        <p:spPr>
          <a:xfrm>
            <a:off x="437410" y="2610497"/>
            <a:ext cx="6096000" cy="369332"/>
          </a:xfrm>
          <a:prstGeom prst="rect">
            <a:avLst/>
          </a:prstGeom>
        </p:spPr>
        <p:txBody>
          <a:bodyPr>
            <a:spAutoFit/>
          </a:bodyPr>
          <a:lstStyle/>
          <a:p>
            <a:r>
              <a:rPr lang="en-GB" dirty="0">
                <a:solidFill>
                  <a:srgbClr val="000000"/>
                </a:solidFill>
                <a:latin typeface="Calibri" panose="020F0502020204030204" pitchFamily="34" charset="0"/>
              </a:rPr>
              <a:t> </a:t>
            </a:r>
          </a:p>
        </p:txBody>
      </p:sp>
      <p:sp>
        <p:nvSpPr>
          <p:cNvPr id="13" name="Rectangle 12">
            <a:extLst>
              <a:ext uri="{FF2B5EF4-FFF2-40B4-BE49-F238E27FC236}">
                <a16:creationId xmlns:a16="http://schemas.microsoft.com/office/drawing/2014/main" id="{82B5F155-3CC4-4DC8-8533-BC734AF75757}"/>
              </a:ext>
            </a:extLst>
          </p:cNvPr>
          <p:cNvSpPr/>
          <p:nvPr/>
        </p:nvSpPr>
        <p:spPr>
          <a:xfrm>
            <a:off x="279018" y="2179611"/>
            <a:ext cx="6096000" cy="1200329"/>
          </a:xfrm>
          <a:prstGeom prst="rect">
            <a:avLst/>
          </a:prstGeom>
        </p:spPr>
        <p:txBody>
          <a:bodyPr>
            <a:spAutoFit/>
          </a:bodyPr>
          <a:lstStyle/>
          <a:p>
            <a:pPr fontAlgn="base"/>
            <a:r>
              <a:rPr lang="en-GB" dirty="0"/>
              <a:t> </a:t>
            </a:r>
            <a:br>
              <a:rPr lang="en-GB" dirty="0"/>
            </a:br>
            <a:endParaRPr lang="en-GB" dirty="0"/>
          </a:p>
          <a:p>
            <a:br>
              <a:rPr lang="en-GB" dirty="0"/>
            </a:br>
            <a:endParaRPr lang="en-GB" dirty="0"/>
          </a:p>
        </p:txBody>
      </p:sp>
      <p:sp>
        <p:nvSpPr>
          <p:cNvPr id="15" name="Rectangle 14">
            <a:extLst>
              <a:ext uri="{FF2B5EF4-FFF2-40B4-BE49-F238E27FC236}">
                <a16:creationId xmlns:a16="http://schemas.microsoft.com/office/drawing/2014/main" id="{C51D53F8-8176-438C-AB3C-41278142BAB6}"/>
              </a:ext>
            </a:extLst>
          </p:cNvPr>
          <p:cNvSpPr/>
          <p:nvPr/>
        </p:nvSpPr>
        <p:spPr>
          <a:xfrm>
            <a:off x="399643" y="1951839"/>
            <a:ext cx="6096000" cy="677108"/>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p:txBody>
      </p:sp>
      <p:sp>
        <p:nvSpPr>
          <p:cNvPr id="14" name="TextBox 13">
            <a:extLst>
              <a:ext uri="{FF2B5EF4-FFF2-40B4-BE49-F238E27FC236}">
                <a16:creationId xmlns:a16="http://schemas.microsoft.com/office/drawing/2014/main" id="{303C1374-1A6F-31C2-0D7D-CE17830EF3DA}"/>
              </a:ext>
            </a:extLst>
          </p:cNvPr>
          <p:cNvSpPr txBox="1"/>
          <p:nvPr/>
        </p:nvSpPr>
        <p:spPr>
          <a:xfrm>
            <a:off x="338105" y="2399369"/>
            <a:ext cx="5492852" cy="4708981"/>
          </a:xfrm>
          <a:prstGeom prst="rect">
            <a:avLst/>
          </a:prstGeom>
          <a:noFill/>
        </p:spPr>
        <p:txBody>
          <a:bodyPr wrap="square">
            <a:spAutoFit/>
          </a:bodyPr>
          <a:lstStyle/>
          <a:p>
            <a:pPr fontAlgn="base"/>
            <a:r>
              <a:rPr lang="en-GB" sz="2200" dirty="0">
                <a:solidFill>
                  <a:srgbClr val="000000"/>
                </a:solidFill>
                <a:latin typeface="Letter-join Air No-lead 40" panose="02000805000000020003" pitchFamily="50" charset="0"/>
              </a:rPr>
              <a:t>This week I have chosen Killian, Joshua, Rory and Connie. They are my fabulous maths heroes. </a:t>
            </a:r>
          </a:p>
          <a:p>
            <a:pPr fontAlgn="base"/>
            <a:r>
              <a:rPr lang="en-GB" sz="2200" dirty="0">
                <a:solidFill>
                  <a:srgbClr val="000000"/>
                </a:solidFill>
                <a:latin typeface="Letter-join Air No-lead 40" panose="02000805000000020003" pitchFamily="50" charset="0"/>
              </a:rPr>
              <a:t>During our unit about time and angles, they have shown hard work, perseverance, and resilience. Some of the work hasn't been easy, but they have joined in with class work and showed that they can do the tricky challenges when they keep trying.</a:t>
            </a:r>
          </a:p>
          <a:p>
            <a:pPr fontAlgn="base"/>
            <a:r>
              <a:rPr lang="en-GB" sz="2200" dirty="0">
                <a:solidFill>
                  <a:srgbClr val="000000"/>
                </a:solidFill>
                <a:latin typeface="Letter-join Air No-lead 40" panose="02000805000000020003" pitchFamily="50" charset="0"/>
              </a:rPr>
              <a:t>Well done maths heroes, keep shining in your maths work! 🌟 </a:t>
            </a:r>
          </a:p>
          <a:p>
            <a:pPr fontAlgn="base"/>
            <a:br>
              <a:rPr lang="en-GB" dirty="0"/>
            </a:br>
            <a:endParaRPr lang="en-GB" dirty="0"/>
          </a:p>
        </p:txBody>
      </p:sp>
      <p:pic>
        <p:nvPicPr>
          <p:cNvPr id="12" name="Picture 11">
            <a:extLst>
              <a:ext uri="{FF2B5EF4-FFF2-40B4-BE49-F238E27FC236}">
                <a16:creationId xmlns:a16="http://schemas.microsoft.com/office/drawing/2014/main" id="{461ABD82-5E53-48A0-A6B2-F0FA748458AF}"/>
              </a:ext>
            </a:extLst>
          </p:cNvPr>
          <p:cNvPicPr>
            <a:picLocks noChangeAspect="1"/>
          </p:cNvPicPr>
          <p:nvPr/>
        </p:nvPicPr>
        <p:blipFill>
          <a:blip r:embed="rId2"/>
          <a:stretch>
            <a:fillRect/>
          </a:stretch>
        </p:blipFill>
        <p:spPr>
          <a:xfrm>
            <a:off x="6666896" y="3503740"/>
            <a:ext cx="2414906" cy="3144835"/>
          </a:xfrm>
          <a:prstGeom prst="rect">
            <a:avLst/>
          </a:prstGeom>
        </p:spPr>
      </p:pic>
      <p:pic>
        <p:nvPicPr>
          <p:cNvPr id="18" name="Picture 17">
            <a:extLst>
              <a:ext uri="{FF2B5EF4-FFF2-40B4-BE49-F238E27FC236}">
                <a16:creationId xmlns:a16="http://schemas.microsoft.com/office/drawing/2014/main" id="{CF40F460-95B8-42FA-B69F-1DA050DEBFD3}"/>
              </a:ext>
            </a:extLst>
          </p:cNvPr>
          <p:cNvPicPr>
            <a:picLocks noChangeAspect="1"/>
          </p:cNvPicPr>
          <p:nvPr/>
        </p:nvPicPr>
        <p:blipFill>
          <a:blip r:embed="rId3"/>
          <a:stretch>
            <a:fillRect/>
          </a:stretch>
        </p:blipFill>
        <p:spPr>
          <a:xfrm>
            <a:off x="9610769" y="1056"/>
            <a:ext cx="2380498" cy="3068503"/>
          </a:xfrm>
          <a:prstGeom prst="rect">
            <a:avLst/>
          </a:prstGeom>
        </p:spPr>
      </p:pic>
      <p:pic>
        <p:nvPicPr>
          <p:cNvPr id="19" name="Picture 18">
            <a:extLst>
              <a:ext uri="{FF2B5EF4-FFF2-40B4-BE49-F238E27FC236}">
                <a16:creationId xmlns:a16="http://schemas.microsoft.com/office/drawing/2014/main" id="{AB10B268-9355-4B37-B0F6-8A12939B53EC}"/>
              </a:ext>
            </a:extLst>
          </p:cNvPr>
          <p:cNvPicPr>
            <a:picLocks noChangeAspect="1"/>
          </p:cNvPicPr>
          <p:nvPr/>
        </p:nvPicPr>
        <p:blipFill>
          <a:blip r:embed="rId4"/>
          <a:stretch>
            <a:fillRect/>
          </a:stretch>
        </p:blipFill>
        <p:spPr>
          <a:xfrm>
            <a:off x="6246578" y="33924"/>
            <a:ext cx="2541114" cy="3278857"/>
          </a:xfrm>
          <a:prstGeom prst="rect">
            <a:avLst/>
          </a:prstGeom>
        </p:spPr>
      </p:pic>
      <p:pic>
        <p:nvPicPr>
          <p:cNvPr id="20" name="Picture 19">
            <a:extLst>
              <a:ext uri="{FF2B5EF4-FFF2-40B4-BE49-F238E27FC236}">
                <a16:creationId xmlns:a16="http://schemas.microsoft.com/office/drawing/2014/main" id="{B7D536DA-9135-44B0-886A-27BBD7C97BBC}"/>
              </a:ext>
            </a:extLst>
          </p:cNvPr>
          <p:cNvPicPr>
            <a:picLocks noChangeAspect="1"/>
          </p:cNvPicPr>
          <p:nvPr/>
        </p:nvPicPr>
        <p:blipFill>
          <a:blip r:embed="rId5"/>
          <a:stretch>
            <a:fillRect/>
          </a:stretch>
        </p:blipFill>
        <p:spPr>
          <a:xfrm>
            <a:off x="9555705" y="3503740"/>
            <a:ext cx="2380498" cy="3019832"/>
          </a:xfrm>
          <a:prstGeom prst="rect">
            <a:avLst/>
          </a:prstGeom>
        </p:spPr>
      </p:pic>
    </p:spTree>
    <p:extLst>
      <p:ext uri="{BB962C8B-B14F-4D97-AF65-F5344CB8AC3E}">
        <p14:creationId xmlns:p14="http://schemas.microsoft.com/office/powerpoint/2010/main" val="4206343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37410" y="2641732"/>
            <a:ext cx="6642341" cy="646331"/>
          </a:xfrm>
          <a:prstGeom prst="rect">
            <a:avLst/>
          </a:prstGeom>
        </p:spPr>
        <p:txBody>
          <a:bodyPr wrap="square">
            <a:spAutoFit/>
          </a:bodyPr>
          <a:lstStyle/>
          <a:p>
            <a:pPr fontAlgn="base"/>
            <a:br>
              <a:rPr lang="en-GB"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022073BF-CBB6-46B0-AA27-A276036BED88}"/>
              </a:ext>
            </a:extLst>
          </p:cNvPr>
          <p:cNvSpPr/>
          <p:nvPr/>
        </p:nvSpPr>
        <p:spPr>
          <a:xfrm>
            <a:off x="558035" y="2406357"/>
            <a:ext cx="6096000" cy="369332"/>
          </a:xfrm>
          <a:prstGeom prst="rect">
            <a:avLst/>
          </a:prstGeom>
        </p:spPr>
        <p:txBody>
          <a:bodyPr>
            <a:spAutoFit/>
          </a:bodyPr>
          <a:lstStyle/>
          <a:p>
            <a:r>
              <a:rPr lang="en-GB" dirty="0">
                <a:solidFill>
                  <a:srgbClr val="242424"/>
                </a:solidFill>
                <a:latin typeface="Calibri" panose="020F0502020204030204" pitchFamily="34" charset="0"/>
              </a:rPr>
              <a:t> </a:t>
            </a:r>
          </a:p>
        </p:txBody>
      </p:sp>
      <p:sp>
        <p:nvSpPr>
          <p:cNvPr id="10" name="Rectangle 9">
            <a:extLst>
              <a:ext uri="{FF2B5EF4-FFF2-40B4-BE49-F238E27FC236}">
                <a16:creationId xmlns:a16="http://schemas.microsoft.com/office/drawing/2014/main" id="{86B3B3A2-70CF-4374-A520-2E591D4FF671}"/>
              </a:ext>
            </a:extLst>
          </p:cNvPr>
          <p:cNvSpPr/>
          <p:nvPr/>
        </p:nvSpPr>
        <p:spPr>
          <a:xfrm>
            <a:off x="316785" y="2746394"/>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03CE2261-3995-4188-B80E-8535CFB9B0E1}"/>
              </a:ext>
            </a:extLst>
          </p:cNvPr>
          <p:cNvSpPr/>
          <p:nvPr/>
        </p:nvSpPr>
        <p:spPr>
          <a:xfrm>
            <a:off x="437410" y="2610497"/>
            <a:ext cx="6096000" cy="369332"/>
          </a:xfrm>
          <a:prstGeom prst="rect">
            <a:avLst/>
          </a:prstGeom>
        </p:spPr>
        <p:txBody>
          <a:bodyPr>
            <a:spAutoFit/>
          </a:bodyPr>
          <a:lstStyle/>
          <a:p>
            <a:r>
              <a:rPr lang="en-GB" dirty="0">
                <a:solidFill>
                  <a:srgbClr val="000000"/>
                </a:solidFill>
                <a:latin typeface="Calibri" panose="020F0502020204030204" pitchFamily="34" charset="0"/>
              </a:rPr>
              <a:t> </a:t>
            </a:r>
          </a:p>
        </p:txBody>
      </p:sp>
      <p:sp>
        <p:nvSpPr>
          <p:cNvPr id="13" name="Rectangle 12">
            <a:extLst>
              <a:ext uri="{FF2B5EF4-FFF2-40B4-BE49-F238E27FC236}">
                <a16:creationId xmlns:a16="http://schemas.microsoft.com/office/drawing/2014/main" id="{82B5F155-3CC4-4DC8-8533-BC734AF75757}"/>
              </a:ext>
            </a:extLst>
          </p:cNvPr>
          <p:cNvSpPr/>
          <p:nvPr/>
        </p:nvSpPr>
        <p:spPr>
          <a:xfrm>
            <a:off x="279018" y="2179611"/>
            <a:ext cx="6096000" cy="1200329"/>
          </a:xfrm>
          <a:prstGeom prst="rect">
            <a:avLst/>
          </a:prstGeom>
        </p:spPr>
        <p:txBody>
          <a:bodyPr>
            <a:spAutoFit/>
          </a:bodyPr>
          <a:lstStyle/>
          <a:p>
            <a:pPr fontAlgn="base"/>
            <a:r>
              <a:rPr lang="en-GB" dirty="0"/>
              <a:t> </a:t>
            </a:r>
            <a:br>
              <a:rPr lang="en-GB" dirty="0"/>
            </a:br>
            <a:endParaRPr lang="en-GB" dirty="0"/>
          </a:p>
          <a:p>
            <a:br>
              <a:rPr lang="en-GB" dirty="0"/>
            </a:br>
            <a:endParaRPr lang="en-GB" dirty="0"/>
          </a:p>
        </p:txBody>
      </p:sp>
      <p:sp>
        <p:nvSpPr>
          <p:cNvPr id="15" name="Rectangle 14">
            <a:extLst>
              <a:ext uri="{FF2B5EF4-FFF2-40B4-BE49-F238E27FC236}">
                <a16:creationId xmlns:a16="http://schemas.microsoft.com/office/drawing/2014/main" id="{C51D53F8-8176-438C-AB3C-41278142BAB6}"/>
              </a:ext>
            </a:extLst>
          </p:cNvPr>
          <p:cNvSpPr/>
          <p:nvPr/>
        </p:nvSpPr>
        <p:spPr>
          <a:xfrm>
            <a:off x="399643" y="1951839"/>
            <a:ext cx="6096000" cy="677108"/>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p:txBody>
      </p:sp>
      <p:sp>
        <p:nvSpPr>
          <p:cNvPr id="14" name="TextBox 13">
            <a:extLst>
              <a:ext uri="{FF2B5EF4-FFF2-40B4-BE49-F238E27FC236}">
                <a16:creationId xmlns:a16="http://schemas.microsoft.com/office/drawing/2014/main" id="{303C1374-1A6F-31C2-0D7D-CE17830EF3DA}"/>
              </a:ext>
            </a:extLst>
          </p:cNvPr>
          <p:cNvSpPr txBox="1"/>
          <p:nvPr/>
        </p:nvSpPr>
        <p:spPr>
          <a:xfrm>
            <a:off x="871683" y="2716335"/>
            <a:ext cx="5492852" cy="3970318"/>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The first Dove hero this week is Max. Max has been working super hard in class all year and has really impressed this week with his ideas and language when we planned our diary entries. We can’t wait to write them and read Max’s. Miss Morrison is pretty sure she will cry!</a:t>
            </a:r>
          </a:p>
          <a:p>
            <a:pPr fontAlgn="base"/>
            <a:r>
              <a:rPr lang="en-GB" dirty="0"/>
              <a:t> </a:t>
            </a:r>
          </a:p>
          <a:p>
            <a:pPr fontAlgn="base"/>
            <a:r>
              <a:rPr lang="en-GB" dirty="0"/>
              <a:t> </a:t>
            </a:r>
          </a:p>
        </p:txBody>
      </p:sp>
      <p:pic>
        <p:nvPicPr>
          <p:cNvPr id="17" name="Picture 16">
            <a:extLst>
              <a:ext uri="{FF2B5EF4-FFF2-40B4-BE49-F238E27FC236}">
                <a16:creationId xmlns:a16="http://schemas.microsoft.com/office/drawing/2014/main" id="{132B051C-BBE9-4A81-AB3E-F141D467BCF7}"/>
              </a:ext>
            </a:extLst>
          </p:cNvPr>
          <p:cNvPicPr>
            <a:picLocks noChangeAspect="1"/>
          </p:cNvPicPr>
          <p:nvPr/>
        </p:nvPicPr>
        <p:blipFill>
          <a:blip r:embed="rId2"/>
          <a:stretch>
            <a:fillRect/>
          </a:stretch>
        </p:blipFill>
        <p:spPr>
          <a:xfrm>
            <a:off x="7646548" y="1077453"/>
            <a:ext cx="2569188" cy="3804752"/>
          </a:xfrm>
          <a:prstGeom prst="rect">
            <a:avLst/>
          </a:prstGeom>
        </p:spPr>
      </p:pic>
    </p:spTree>
    <p:extLst>
      <p:ext uri="{BB962C8B-B14F-4D97-AF65-F5344CB8AC3E}">
        <p14:creationId xmlns:p14="http://schemas.microsoft.com/office/powerpoint/2010/main" val="22499542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37410" y="2641732"/>
            <a:ext cx="6642341" cy="646331"/>
          </a:xfrm>
          <a:prstGeom prst="rect">
            <a:avLst/>
          </a:prstGeom>
        </p:spPr>
        <p:txBody>
          <a:bodyPr wrap="square">
            <a:spAutoFit/>
          </a:bodyPr>
          <a:lstStyle/>
          <a:p>
            <a:pPr fontAlgn="base"/>
            <a:br>
              <a:rPr lang="en-GB"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022073BF-CBB6-46B0-AA27-A276036BED88}"/>
              </a:ext>
            </a:extLst>
          </p:cNvPr>
          <p:cNvSpPr/>
          <p:nvPr/>
        </p:nvSpPr>
        <p:spPr>
          <a:xfrm>
            <a:off x="558035" y="2406357"/>
            <a:ext cx="6096000" cy="369332"/>
          </a:xfrm>
          <a:prstGeom prst="rect">
            <a:avLst/>
          </a:prstGeom>
        </p:spPr>
        <p:txBody>
          <a:bodyPr>
            <a:spAutoFit/>
          </a:bodyPr>
          <a:lstStyle/>
          <a:p>
            <a:r>
              <a:rPr lang="en-GB" dirty="0">
                <a:solidFill>
                  <a:srgbClr val="242424"/>
                </a:solidFill>
                <a:latin typeface="Calibri" panose="020F0502020204030204" pitchFamily="34" charset="0"/>
              </a:rPr>
              <a:t> </a:t>
            </a:r>
          </a:p>
        </p:txBody>
      </p:sp>
      <p:sp>
        <p:nvSpPr>
          <p:cNvPr id="10" name="Rectangle 9">
            <a:extLst>
              <a:ext uri="{FF2B5EF4-FFF2-40B4-BE49-F238E27FC236}">
                <a16:creationId xmlns:a16="http://schemas.microsoft.com/office/drawing/2014/main" id="{86B3B3A2-70CF-4374-A520-2E591D4FF671}"/>
              </a:ext>
            </a:extLst>
          </p:cNvPr>
          <p:cNvSpPr/>
          <p:nvPr/>
        </p:nvSpPr>
        <p:spPr>
          <a:xfrm>
            <a:off x="316785" y="2746394"/>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03CE2261-3995-4188-B80E-8535CFB9B0E1}"/>
              </a:ext>
            </a:extLst>
          </p:cNvPr>
          <p:cNvSpPr/>
          <p:nvPr/>
        </p:nvSpPr>
        <p:spPr>
          <a:xfrm>
            <a:off x="437410" y="2610497"/>
            <a:ext cx="6096000" cy="369332"/>
          </a:xfrm>
          <a:prstGeom prst="rect">
            <a:avLst/>
          </a:prstGeom>
        </p:spPr>
        <p:txBody>
          <a:bodyPr>
            <a:spAutoFit/>
          </a:bodyPr>
          <a:lstStyle/>
          <a:p>
            <a:r>
              <a:rPr lang="en-GB" dirty="0">
                <a:solidFill>
                  <a:srgbClr val="000000"/>
                </a:solidFill>
                <a:latin typeface="Calibri" panose="020F0502020204030204" pitchFamily="34" charset="0"/>
              </a:rPr>
              <a:t> </a:t>
            </a:r>
          </a:p>
        </p:txBody>
      </p:sp>
      <p:sp>
        <p:nvSpPr>
          <p:cNvPr id="13" name="Rectangle 12">
            <a:extLst>
              <a:ext uri="{FF2B5EF4-FFF2-40B4-BE49-F238E27FC236}">
                <a16:creationId xmlns:a16="http://schemas.microsoft.com/office/drawing/2014/main" id="{82B5F155-3CC4-4DC8-8533-BC734AF75757}"/>
              </a:ext>
            </a:extLst>
          </p:cNvPr>
          <p:cNvSpPr/>
          <p:nvPr/>
        </p:nvSpPr>
        <p:spPr>
          <a:xfrm>
            <a:off x="279018" y="2179611"/>
            <a:ext cx="6096000" cy="1200329"/>
          </a:xfrm>
          <a:prstGeom prst="rect">
            <a:avLst/>
          </a:prstGeom>
        </p:spPr>
        <p:txBody>
          <a:bodyPr>
            <a:spAutoFit/>
          </a:bodyPr>
          <a:lstStyle/>
          <a:p>
            <a:pPr fontAlgn="base"/>
            <a:r>
              <a:rPr lang="en-GB" dirty="0"/>
              <a:t> </a:t>
            </a:r>
            <a:br>
              <a:rPr lang="en-GB" dirty="0"/>
            </a:br>
            <a:endParaRPr lang="en-GB" dirty="0"/>
          </a:p>
          <a:p>
            <a:br>
              <a:rPr lang="en-GB" dirty="0"/>
            </a:br>
            <a:endParaRPr lang="en-GB" dirty="0"/>
          </a:p>
        </p:txBody>
      </p:sp>
      <p:sp>
        <p:nvSpPr>
          <p:cNvPr id="15" name="Rectangle 14">
            <a:extLst>
              <a:ext uri="{FF2B5EF4-FFF2-40B4-BE49-F238E27FC236}">
                <a16:creationId xmlns:a16="http://schemas.microsoft.com/office/drawing/2014/main" id="{C51D53F8-8176-438C-AB3C-41278142BAB6}"/>
              </a:ext>
            </a:extLst>
          </p:cNvPr>
          <p:cNvSpPr/>
          <p:nvPr/>
        </p:nvSpPr>
        <p:spPr>
          <a:xfrm>
            <a:off x="399643" y="1951839"/>
            <a:ext cx="6096000" cy="677108"/>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p:txBody>
      </p:sp>
      <p:sp>
        <p:nvSpPr>
          <p:cNvPr id="14" name="TextBox 13">
            <a:extLst>
              <a:ext uri="{FF2B5EF4-FFF2-40B4-BE49-F238E27FC236}">
                <a16:creationId xmlns:a16="http://schemas.microsoft.com/office/drawing/2014/main" id="{303C1374-1A6F-31C2-0D7D-CE17830EF3DA}"/>
              </a:ext>
            </a:extLst>
          </p:cNvPr>
          <p:cNvSpPr txBox="1"/>
          <p:nvPr/>
        </p:nvSpPr>
        <p:spPr>
          <a:xfrm>
            <a:off x="338105" y="2399369"/>
            <a:ext cx="5492852" cy="3539430"/>
          </a:xfrm>
          <a:prstGeom prst="rect">
            <a:avLst/>
          </a:prstGeom>
          <a:noFill/>
        </p:spPr>
        <p:txBody>
          <a:bodyPr wrap="square">
            <a:spAutoFit/>
          </a:bodyPr>
          <a:lstStyle/>
          <a:p>
            <a:pPr fontAlgn="base"/>
            <a:r>
              <a:rPr lang="en-GB" sz="2800" dirty="0">
                <a:solidFill>
                  <a:srgbClr val="000000"/>
                </a:solidFill>
                <a:latin typeface="Letter-join Air No-lead 40" panose="02000805000000020003" pitchFamily="50" charset="0"/>
              </a:rPr>
              <a:t>Dove’s second hero is Amelia. She also came up with some fantastic ideas for our diary entries and used some brilliant similes to get the emotions across. Well done Amelia! Get the tissues ready for Miss Morrison</a:t>
            </a:r>
            <a:r>
              <a:rPr lang="en-GB" dirty="0"/>
              <a:t>.</a:t>
            </a:r>
          </a:p>
        </p:txBody>
      </p:sp>
      <p:pic>
        <p:nvPicPr>
          <p:cNvPr id="16" name="Picture 15">
            <a:extLst>
              <a:ext uri="{FF2B5EF4-FFF2-40B4-BE49-F238E27FC236}">
                <a16:creationId xmlns:a16="http://schemas.microsoft.com/office/drawing/2014/main" id="{1A387E01-30D4-476F-B89D-72AF87AE9A3E}"/>
              </a:ext>
            </a:extLst>
          </p:cNvPr>
          <p:cNvPicPr>
            <a:picLocks noChangeAspect="1"/>
          </p:cNvPicPr>
          <p:nvPr/>
        </p:nvPicPr>
        <p:blipFill>
          <a:blip r:embed="rId2"/>
          <a:stretch>
            <a:fillRect/>
          </a:stretch>
        </p:blipFill>
        <p:spPr>
          <a:xfrm>
            <a:off x="7512299" y="776730"/>
            <a:ext cx="3313381" cy="5022665"/>
          </a:xfrm>
          <a:prstGeom prst="rect">
            <a:avLst/>
          </a:prstGeom>
        </p:spPr>
      </p:pic>
    </p:spTree>
    <p:extLst>
      <p:ext uri="{BB962C8B-B14F-4D97-AF65-F5344CB8AC3E}">
        <p14:creationId xmlns:p14="http://schemas.microsoft.com/office/powerpoint/2010/main" val="28547599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37410" y="2641732"/>
            <a:ext cx="6642341" cy="646331"/>
          </a:xfrm>
          <a:prstGeom prst="rect">
            <a:avLst/>
          </a:prstGeom>
        </p:spPr>
        <p:txBody>
          <a:bodyPr wrap="square">
            <a:spAutoFit/>
          </a:bodyPr>
          <a:lstStyle/>
          <a:p>
            <a:pPr fontAlgn="base"/>
            <a:br>
              <a:rPr lang="en-GB"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022073BF-CBB6-46B0-AA27-A276036BED88}"/>
              </a:ext>
            </a:extLst>
          </p:cNvPr>
          <p:cNvSpPr/>
          <p:nvPr/>
        </p:nvSpPr>
        <p:spPr>
          <a:xfrm>
            <a:off x="558035" y="2406357"/>
            <a:ext cx="6096000" cy="369332"/>
          </a:xfrm>
          <a:prstGeom prst="rect">
            <a:avLst/>
          </a:prstGeom>
        </p:spPr>
        <p:txBody>
          <a:bodyPr>
            <a:spAutoFit/>
          </a:bodyPr>
          <a:lstStyle/>
          <a:p>
            <a:r>
              <a:rPr lang="en-GB" dirty="0">
                <a:solidFill>
                  <a:srgbClr val="242424"/>
                </a:solidFill>
                <a:latin typeface="Calibri" panose="020F0502020204030204" pitchFamily="34" charset="0"/>
              </a:rPr>
              <a:t> </a:t>
            </a:r>
          </a:p>
        </p:txBody>
      </p:sp>
      <p:sp>
        <p:nvSpPr>
          <p:cNvPr id="10" name="Rectangle 9">
            <a:extLst>
              <a:ext uri="{FF2B5EF4-FFF2-40B4-BE49-F238E27FC236}">
                <a16:creationId xmlns:a16="http://schemas.microsoft.com/office/drawing/2014/main" id="{86B3B3A2-70CF-4374-A520-2E591D4FF671}"/>
              </a:ext>
            </a:extLst>
          </p:cNvPr>
          <p:cNvSpPr/>
          <p:nvPr/>
        </p:nvSpPr>
        <p:spPr>
          <a:xfrm>
            <a:off x="316785" y="2746394"/>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03CE2261-3995-4188-B80E-8535CFB9B0E1}"/>
              </a:ext>
            </a:extLst>
          </p:cNvPr>
          <p:cNvSpPr/>
          <p:nvPr/>
        </p:nvSpPr>
        <p:spPr>
          <a:xfrm>
            <a:off x="437410" y="2610497"/>
            <a:ext cx="6096000" cy="369332"/>
          </a:xfrm>
          <a:prstGeom prst="rect">
            <a:avLst/>
          </a:prstGeom>
        </p:spPr>
        <p:txBody>
          <a:bodyPr>
            <a:spAutoFit/>
          </a:bodyPr>
          <a:lstStyle/>
          <a:p>
            <a:r>
              <a:rPr lang="en-GB" dirty="0">
                <a:solidFill>
                  <a:srgbClr val="000000"/>
                </a:solidFill>
                <a:latin typeface="Calibri" panose="020F0502020204030204" pitchFamily="34" charset="0"/>
              </a:rPr>
              <a:t> </a:t>
            </a:r>
          </a:p>
        </p:txBody>
      </p:sp>
      <p:sp>
        <p:nvSpPr>
          <p:cNvPr id="13" name="Rectangle 12">
            <a:extLst>
              <a:ext uri="{FF2B5EF4-FFF2-40B4-BE49-F238E27FC236}">
                <a16:creationId xmlns:a16="http://schemas.microsoft.com/office/drawing/2014/main" id="{82B5F155-3CC4-4DC8-8533-BC734AF75757}"/>
              </a:ext>
            </a:extLst>
          </p:cNvPr>
          <p:cNvSpPr/>
          <p:nvPr/>
        </p:nvSpPr>
        <p:spPr>
          <a:xfrm>
            <a:off x="279018" y="2179611"/>
            <a:ext cx="6096000" cy="1200329"/>
          </a:xfrm>
          <a:prstGeom prst="rect">
            <a:avLst/>
          </a:prstGeom>
        </p:spPr>
        <p:txBody>
          <a:bodyPr>
            <a:spAutoFit/>
          </a:bodyPr>
          <a:lstStyle/>
          <a:p>
            <a:pPr fontAlgn="base"/>
            <a:r>
              <a:rPr lang="en-GB" dirty="0"/>
              <a:t> </a:t>
            </a:r>
            <a:br>
              <a:rPr lang="en-GB" dirty="0"/>
            </a:br>
            <a:endParaRPr lang="en-GB" dirty="0"/>
          </a:p>
          <a:p>
            <a:br>
              <a:rPr lang="en-GB" dirty="0"/>
            </a:br>
            <a:endParaRPr lang="en-GB" dirty="0"/>
          </a:p>
        </p:txBody>
      </p:sp>
      <p:sp>
        <p:nvSpPr>
          <p:cNvPr id="15" name="Rectangle 14">
            <a:extLst>
              <a:ext uri="{FF2B5EF4-FFF2-40B4-BE49-F238E27FC236}">
                <a16:creationId xmlns:a16="http://schemas.microsoft.com/office/drawing/2014/main" id="{C51D53F8-8176-438C-AB3C-41278142BAB6}"/>
              </a:ext>
            </a:extLst>
          </p:cNvPr>
          <p:cNvSpPr/>
          <p:nvPr/>
        </p:nvSpPr>
        <p:spPr>
          <a:xfrm>
            <a:off x="399643" y="1951839"/>
            <a:ext cx="6096000" cy="677108"/>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p:txBody>
      </p:sp>
      <p:sp>
        <p:nvSpPr>
          <p:cNvPr id="14" name="TextBox 13">
            <a:extLst>
              <a:ext uri="{FF2B5EF4-FFF2-40B4-BE49-F238E27FC236}">
                <a16:creationId xmlns:a16="http://schemas.microsoft.com/office/drawing/2014/main" id="{303C1374-1A6F-31C2-0D7D-CE17830EF3DA}"/>
              </a:ext>
            </a:extLst>
          </p:cNvPr>
          <p:cNvSpPr txBox="1"/>
          <p:nvPr/>
        </p:nvSpPr>
        <p:spPr>
          <a:xfrm>
            <a:off x="338105" y="2399369"/>
            <a:ext cx="5492852" cy="4401205"/>
          </a:xfrm>
          <a:prstGeom prst="rect">
            <a:avLst/>
          </a:prstGeom>
          <a:noFill/>
        </p:spPr>
        <p:txBody>
          <a:bodyPr wrap="square">
            <a:spAutoFit/>
          </a:bodyPr>
          <a:lstStyle/>
          <a:p>
            <a:pPr fontAlgn="base"/>
            <a:r>
              <a:rPr lang="en-GB" sz="2000" dirty="0">
                <a:solidFill>
                  <a:srgbClr val="000000"/>
                </a:solidFill>
                <a:latin typeface="Letter-join Air No-lead 40" panose="02000805000000020003" pitchFamily="50" charset="0"/>
              </a:rPr>
              <a:t>This week my heroes are Jackson L and George H. </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Jackson has been incredibly helpful throughout his time in Swallow class. Every morning, he helps to set up the classroom and is always happy to help in other ways too. </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George has consistently shown a great attitude towards his learning all the way through the year. He has produced some fantastic pieces and he should be incredibly proud of himself. </a:t>
            </a:r>
          </a:p>
        </p:txBody>
      </p:sp>
      <p:pic>
        <p:nvPicPr>
          <p:cNvPr id="17" name="Picture 16">
            <a:extLst>
              <a:ext uri="{FF2B5EF4-FFF2-40B4-BE49-F238E27FC236}">
                <a16:creationId xmlns:a16="http://schemas.microsoft.com/office/drawing/2014/main" id="{177321D7-841C-4B3F-996F-99CA37A7FA97}"/>
              </a:ext>
            </a:extLst>
          </p:cNvPr>
          <p:cNvPicPr>
            <a:picLocks noChangeAspect="1"/>
          </p:cNvPicPr>
          <p:nvPr/>
        </p:nvPicPr>
        <p:blipFill>
          <a:blip r:embed="rId2"/>
          <a:stretch>
            <a:fillRect/>
          </a:stretch>
        </p:blipFill>
        <p:spPr>
          <a:xfrm>
            <a:off x="5791442" y="189246"/>
            <a:ext cx="3105150" cy="4362450"/>
          </a:xfrm>
          <a:prstGeom prst="rect">
            <a:avLst/>
          </a:prstGeom>
        </p:spPr>
      </p:pic>
      <p:pic>
        <p:nvPicPr>
          <p:cNvPr id="18" name="Picture 17">
            <a:extLst>
              <a:ext uri="{FF2B5EF4-FFF2-40B4-BE49-F238E27FC236}">
                <a16:creationId xmlns:a16="http://schemas.microsoft.com/office/drawing/2014/main" id="{E0813CC5-FF88-4850-8DF1-388A2D66DBE5}"/>
              </a:ext>
            </a:extLst>
          </p:cNvPr>
          <p:cNvPicPr>
            <a:picLocks noChangeAspect="1"/>
          </p:cNvPicPr>
          <p:nvPr/>
        </p:nvPicPr>
        <p:blipFill>
          <a:blip r:embed="rId3"/>
          <a:stretch>
            <a:fillRect/>
          </a:stretch>
        </p:blipFill>
        <p:spPr>
          <a:xfrm>
            <a:off x="8745554" y="2290393"/>
            <a:ext cx="3238500" cy="4314825"/>
          </a:xfrm>
          <a:prstGeom prst="rect">
            <a:avLst/>
          </a:prstGeom>
        </p:spPr>
      </p:pic>
    </p:spTree>
    <p:extLst>
      <p:ext uri="{BB962C8B-B14F-4D97-AF65-F5344CB8AC3E}">
        <p14:creationId xmlns:p14="http://schemas.microsoft.com/office/powerpoint/2010/main" val="7324693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dirty="0"/>
          </a:p>
        </p:txBody>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7" name="Rectangle 6">
            <a:extLst>
              <a:ext uri="{FF2B5EF4-FFF2-40B4-BE49-F238E27FC236}">
                <a16:creationId xmlns:a16="http://schemas.microsoft.com/office/drawing/2014/main" id="{A09F66E6-8FA0-4054-B6BB-9335C8FE254F}"/>
              </a:ext>
            </a:extLst>
          </p:cNvPr>
          <p:cNvSpPr/>
          <p:nvPr/>
        </p:nvSpPr>
        <p:spPr>
          <a:xfrm>
            <a:off x="266840" y="2458962"/>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br>
              <a:rPr lang="en-GB" dirty="0">
                <a:solidFill>
                  <a:srgbClr val="000000"/>
                </a:solidFill>
                <a:latin typeface="Aptos"/>
              </a:rPr>
            </a:br>
            <a:endParaRPr lang="en-GB" dirty="0"/>
          </a:p>
        </p:txBody>
      </p:sp>
      <p:sp>
        <p:nvSpPr>
          <p:cNvPr id="10" name="Rectangle 9">
            <a:extLst>
              <a:ext uri="{FF2B5EF4-FFF2-40B4-BE49-F238E27FC236}">
                <a16:creationId xmlns:a16="http://schemas.microsoft.com/office/drawing/2014/main" id="{7F73196A-E6F9-4656-B23F-AB10BBCF76B0}"/>
              </a:ext>
            </a:extLst>
          </p:cNvPr>
          <p:cNvSpPr/>
          <p:nvPr/>
        </p:nvSpPr>
        <p:spPr>
          <a:xfrm>
            <a:off x="463848" y="2370610"/>
            <a:ext cx="6096000" cy="646331"/>
          </a:xfrm>
          <a:prstGeom prst="rect">
            <a:avLst/>
          </a:prstGeom>
        </p:spPr>
        <p:txBody>
          <a:bodyPr>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AE904D00-05BD-45F8-ABC6-13739815AAF4}"/>
              </a:ext>
            </a:extLst>
          </p:cNvPr>
          <p:cNvPicPr>
            <a:picLocks noChangeAspect="1"/>
          </p:cNvPicPr>
          <p:nvPr/>
        </p:nvPicPr>
        <p:blipFill>
          <a:blip r:embed="rId2"/>
          <a:stretch>
            <a:fillRect/>
          </a:stretch>
        </p:blipFill>
        <p:spPr>
          <a:xfrm>
            <a:off x="7375485" y="774983"/>
            <a:ext cx="3944885" cy="5454945"/>
          </a:xfrm>
          <a:prstGeom prst="rect">
            <a:avLst/>
          </a:prstGeom>
        </p:spPr>
      </p:pic>
      <p:sp>
        <p:nvSpPr>
          <p:cNvPr id="12" name="Rectangle 11">
            <a:extLst>
              <a:ext uri="{FF2B5EF4-FFF2-40B4-BE49-F238E27FC236}">
                <a16:creationId xmlns:a16="http://schemas.microsoft.com/office/drawing/2014/main" id="{1C49D5A1-634F-4D92-AC46-B524914DEF91}"/>
              </a:ext>
            </a:extLst>
          </p:cNvPr>
          <p:cNvSpPr/>
          <p:nvPr/>
        </p:nvSpPr>
        <p:spPr>
          <a:xfrm>
            <a:off x="565172" y="2536609"/>
            <a:ext cx="6096000" cy="3693319"/>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I’m proud to say that Ben is Owl hero this week. He has been trying hard for a few weeks to improve his classroom behaviour and his attitude and he really has achieved that this week. He also had a great week last week when some of the class were in </a:t>
            </a:r>
            <a:r>
              <a:rPr lang="en-GB" sz="2400" dirty="0" err="1">
                <a:solidFill>
                  <a:srgbClr val="000000"/>
                </a:solidFill>
                <a:latin typeface="Letter-join Air No-lead 40" panose="02000805000000020003" pitchFamily="50" charset="0"/>
              </a:rPr>
              <a:t>Hathersage</a:t>
            </a:r>
            <a:r>
              <a:rPr lang="en-GB" sz="2400" dirty="0">
                <a:solidFill>
                  <a:srgbClr val="000000"/>
                </a:solidFill>
                <a:latin typeface="Letter-join Air No-lead 40" panose="02000805000000020003" pitchFamily="50" charset="0"/>
              </a:rPr>
              <a:t>.  Well done Ben, keep being this better version of you!!!</a:t>
            </a:r>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Tree>
    <p:extLst>
      <p:ext uri="{BB962C8B-B14F-4D97-AF65-F5344CB8AC3E}">
        <p14:creationId xmlns:p14="http://schemas.microsoft.com/office/powerpoint/2010/main" val="1313670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dirty="0"/>
          </a:p>
        </p:txBody>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7" name="Rectangle 6">
            <a:extLst>
              <a:ext uri="{FF2B5EF4-FFF2-40B4-BE49-F238E27FC236}">
                <a16:creationId xmlns:a16="http://schemas.microsoft.com/office/drawing/2014/main" id="{A09F66E6-8FA0-4054-B6BB-9335C8FE254F}"/>
              </a:ext>
            </a:extLst>
          </p:cNvPr>
          <p:cNvSpPr/>
          <p:nvPr/>
        </p:nvSpPr>
        <p:spPr>
          <a:xfrm>
            <a:off x="266840" y="2458962"/>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br>
              <a:rPr lang="en-GB" dirty="0">
                <a:solidFill>
                  <a:srgbClr val="000000"/>
                </a:solidFill>
                <a:latin typeface="Aptos"/>
              </a:rPr>
            </a:br>
            <a:endParaRPr lang="en-GB" dirty="0"/>
          </a:p>
        </p:txBody>
      </p:sp>
      <p:sp>
        <p:nvSpPr>
          <p:cNvPr id="10" name="Rectangle 9">
            <a:extLst>
              <a:ext uri="{FF2B5EF4-FFF2-40B4-BE49-F238E27FC236}">
                <a16:creationId xmlns:a16="http://schemas.microsoft.com/office/drawing/2014/main" id="{7F73196A-E6F9-4656-B23F-AB10BBCF76B0}"/>
              </a:ext>
            </a:extLst>
          </p:cNvPr>
          <p:cNvSpPr/>
          <p:nvPr/>
        </p:nvSpPr>
        <p:spPr>
          <a:xfrm>
            <a:off x="463848" y="2370610"/>
            <a:ext cx="6096000" cy="646331"/>
          </a:xfrm>
          <a:prstGeom prst="rect">
            <a:avLst/>
          </a:prstGeom>
        </p:spPr>
        <p:txBody>
          <a:bodyPr>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1" name="Rectangle 10">
            <a:extLst>
              <a:ext uri="{FF2B5EF4-FFF2-40B4-BE49-F238E27FC236}">
                <a16:creationId xmlns:a16="http://schemas.microsoft.com/office/drawing/2014/main" id="{550FB22B-0C06-4E18-BCDE-5DEC8F9DA45C}"/>
              </a:ext>
            </a:extLst>
          </p:cNvPr>
          <p:cNvSpPr/>
          <p:nvPr/>
        </p:nvSpPr>
        <p:spPr>
          <a:xfrm>
            <a:off x="344688" y="2309762"/>
            <a:ext cx="6096000" cy="5355312"/>
          </a:xfrm>
          <a:prstGeom prst="rect">
            <a:avLst/>
          </a:prstGeom>
        </p:spPr>
        <p:txBody>
          <a:bodyPr>
            <a:spAutoFit/>
          </a:bodyPr>
          <a:lstStyle/>
          <a:p>
            <a:pPr fontAlgn="base"/>
            <a:r>
              <a:rPr lang="en-GB" sz="2800" dirty="0">
                <a:solidFill>
                  <a:srgbClr val="242424"/>
                </a:solidFill>
                <a:latin typeface="Letter-join Air No-lead 40" panose="02000805000000020003" pitchFamily="50" charset="0"/>
              </a:rPr>
              <a:t>Amber is hero this week for being amazing all of the time. Amber continues to try hard with everything that she does. Her manners are exceptional and every night she says bye to me and tells me to enjoy my evening/ weekend.  Amber, you are a lovely individual - keep being you!</a:t>
            </a:r>
            <a:br>
              <a:rPr lang="en-GB" dirty="0">
                <a:solidFill>
                  <a:srgbClr val="242424"/>
                </a:solidFill>
                <a:latin typeface="inherit"/>
              </a:rPr>
            </a:br>
            <a:endParaRPr lang="en-GB" dirty="0">
              <a:solidFill>
                <a:srgbClr val="242424"/>
              </a:solidFill>
              <a:latin typeface="inherit"/>
            </a:endParaRPr>
          </a:p>
          <a:p>
            <a:pPr fontAlgn="base"/>
            <a:br>
              <a:rPr lang="en-GB" dirty="0">
                <a:solidFill>
                  <a:srgbClr val="242424"/>
                </a:solidFill>
                <a:latin typeface="inherit"/>
              </a:rPr>
            </a:br>
            <a:endParaRPr lang="en-GB" dirty="0">
              <a:solidFill>
                <a:srgbClr val="242424"/>
              </a:solidFill>
              <a:latin typeface="inherit"/>
            </a:endParaRPr>
          </a:p>
          <a:p>
            <a:br>
              <a:rPr lang="en-GB" dirty="0">
                <a:solidFill>
                  <a:srgbClr val="242424"/>
                </a:solidFill>
                <a:latin typeface="Segoe UI" panose="020B0502040204020203" pitchFamily="34" charset="0"/>
              </a:rPr>
            </a:br>
            <a:endParaRPr lang="en-GB" dirty="0"/>
          </a:p>
        </p:txBody>
      </p:sp>
      <p:pic>
        <p:nvPicPr>
          <p:cNvPr id="12" name="Picture 11">
            <a:extLst>
              <a:ext uri="{FF2B5EF4-FFF2-40B4-BE49-F238E27FC236}">
                <a16:creationId xmlns:a16="http://schemas.microsoft.com/office/drawing/2014/main" id="{03905223-9D51-4A18-9B9D-298BF5825E0E}"/>
              </a:ext>
            </a:extLst>
          </p:cNvPr>
          <p:cNvPicPr>
            <a:picLocks noChangeAspect="1"/>
          </p:cNvPicPr>
          <p:nvPr/>
        </p:nvPicPr>
        <p:blipFill>
          <a:blip r:embed="rId2"/>
          <a:stretch>
            <a:fillRect/>
          </a:stretch>
        </p:blipFill>
        <p:spPr>
          <a:xfrm>
            <a:off x="6925852" y="752009"/>
            <a:ext cx="3980870" cy="5353982"/>
          </a:xfrm>
          <a:prstGeom prst="rect">
            <a:avLst/>
          </a:prstGeom>
        </p:spPr>
      </p:pic>
    </p:spTree>
    <p:extLst>
      <p:ext uri="{BB962C8B-B14F-4D97-AF65-F5344CB8AC3E}">
        <p14:creationId xmlns:p14="http://schemas.microsoft.com/office/powerpoint/2010/main" val="9768167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40" y="2288863"/>
            <a:ext cx="6715851" cy="2862322"/>
          </a:xfrm>
          <a:prstGeom prst="rect">
            <a:avLst/>
          </a:prstGeom>
        </p:spPr>
        <p:txBody>
          <a:bodyPr wrap="square">
            <a:spAutoFit/>
          </a:bodyPr>
          <a:lstStyle/>
          <a:p>
            <a:pPr fontAlgn="base"/>
            <a:br>
              <a:rPr lang="en-GB" dirty="0"/>
            </a:br>
            <a:endParaRPr lang="en-GB" dirty="0"/>
          </a:p>
          <a:p>
            <a:pPr fontAlgn="base"/>
            <a:br>
              <a:rPr lang="en-GB" dirty="0"/>
            </a:br>
            <a:endParaRPr lang="en-GB" dirty="0"/>
          </a:p>
          <a:p>
            <a:pPr fontAlgn="base"/>
            <a:br>
              <a:rPr lang="en-GB" dirty="0"/>
            </a:br>
            <a:endParaRPr lang="en-GB" dirty="0"/>
          </a:p>
          <a:p>
            <a:pPr fontAlgn="base"/>
            <a:br>
              <a:rPr lang="en-GB" dirty="0"/>
            </a:br>
            <a:endParaRPr lang="en-GB" dirty="0"/>
          </a:p>
          <a:p>
            <a:pPr fontAlgn="base"/>
            <a:br>
              <a:rPr lang="en-GB" dirty="0"/>
            </a:br>
            <a:endParaRPr lang="en-GB" b="0" i="0" dirty="0">
              <a:solidFill>
                <a:srgbClr val="242424"/>
              </a:solidFill>
              <a:effectLst/>
              <a:latin typeface="Segoe UI" panose="020B0502040204020203" pitchFamily="34" charset="0"/>
            </a:endParaRPr>
          </a:p>
        </p:txBody>
      </p:sp>
      <p:sp>
        <p:nvSpPr>
          <p:cNvPr id="3" name="Rectangle 2">
            <a:extLst>
              <a:ext uri="{FF2B5EF4-FFF2-40B4-BE49-F238E27FC236}">
                <a16:creationId xmlns:a16="http://schemas.microsoft.com/office/drawing/2014/main" id="{39064DA4-3D0D-4FCA-B3E8-46C312DACA37}"/>
              </a:ext>
            </a:extLst>
          </p:cNvPr>
          <p:cNvSpPr/>
          <p:nvPr/>
        </p:nvSpPr>
        <p:spPr>
          <a:xfrm>
            <a:off x="266840" y="2259344"/>
            <a:ext cx="5121127" cy="5078313"/>
          </a:xfrm>
          <a:prstGeom prst="rect">
            <a:avLst/>
          </a:prstGeom>
        </p:spPr>
        <p:txBody>
          <a:bodyPr wrap="square">
            <a:spAutoFit/>
          </a:bodyPr>
          <a:lstStyle/>
          <a:p>
            <a:pPr fontAlgn="base"/>
            <a:r>
              <a:rPr lang="en-GB" sz="2400" dirty="0">
                <a:solidFill>
                  <a:srgbClr val="242424"/>
                </a:solidFill>
                <a:latin typeface="Letter-join Air No-lead 40" panose="02000805000000020003" pitchFamily="50" charset="0"/>
              </a:rPr>
              <a:t>Charlie and Haydn are heroes this week for their great behaviour. Both boys have shown how much they have matured this year and have made so much progress making the right choices, even when it’s the hard thing to do in the moment. I feel proud of the people they have become and know they’re going to start high school with their best foot forward. </a:t>
            </a:r>
          </a:p>
          <a:p>
            <a:pPr fontAlgn="base"/>
            <a:br>
              <a:rPr lang="en-GB" dirty="0">
                <a:solidFill>
                  <a:srgbClr val="242424"/>
                </a:solidFill>
                <a:latin typeface="Aptos"/>
              </a:rPr>
            </a:br>
            <a:endParaRPr lang="en-GB" dirty="0">
              <a:solidFill>
                <a:srgbClr val="242424"/>
              </a:solidFill>
              <a:latin typeface="Aptos"/>
            </a:endParaRPr>
          </a:p>
        </p:txBody>
      </p:sp>
      <p:pic>
        <p:nvPicPr>
          <p:cNvPr id="11" name="Picture 10">
            <a:extLst>
              <a:ext uri="{FF2B5EF4-FFF2-40B4-BE49-F238E27FC236}">
                <a16:creationId xmlns:a16="http://schemas.microsoft.com/office/drawing/2014/main" id="{6D6D3F85-1CDC-4650-B94D-9326839EB009}"/>
              </a:ext>
            </a:extLst>
          </p:cNvPr>
          <p:cNvPicPr>
            <a:picLocks noChangeAspect="1"/>
          </p:cNvPicPr>
          <p:nvPr/>
        </p:nvPicPr>
        <p:blipFill>
          <a:blip r:embed="rId2"/>
          <a:stretch>
            <a:fillRect/>
          </a:stretch>
        </p:blipFill>
        <p:spPr>
          <a:xfrm>
            <a:off x="5387967" y="3427531"/>
            <a:ext cx="3189447" cy="3121426"/>
          </a:xfrm>
          <a:prstGeom prst="rect">
            <a:avLst/>
          </a:prstGeom>
        </p:spPr>
      </p:pic>
      <p:pic>
        <p:nvPicPr>
          <p:cNvPr id="12" name="Picture 11">
            <a:extLst>
              <a:ext uri="{FF2B5EF4-FFF2-40B4-BE49-F238E27FC236}">
                <a16:creationId xmlns:a16="http://schemas.microsoft.com/office/drawing/2014/main" id="{1A43F3A6-5124-4B75-A883-FEEEAC80092B}"/>
              </a:ext>
            </a:extLst>
          </p:cNvPr>
          <p:cNvPicPr>
            <a:picLocks noChangeAspect="1"/>
          </p:cNvPicPr>
          <p:nvPr/>
        </p:nvPicPr>
        <p:blipFill>
          <a:blip r:embed="rId3"/>
          <a:stretch>
            <a:fillRect/>
          </a:stretch>
        </p:blipFill>
        <p:spPr>
          <a:xfrm>
            <a:off x="8428642" y="218869"/>
            <a:ext cx="3546635" cy="3493813"/>
          </a:xfrm>
          <a:prstGeom prst="rect">
            <a:avLst/>
          </a:prstGeom>
        </p:spPr>
      </p:pic>
    </p:spTree>
    <p:extLst>
      <p:ext uri="{BB962C8B-B14F-4D97-AF65-F5344CB8AC3E}">
        <p14:creationId xmlns:p14="http://schemas.microsoft.com/office/powerpoint/2010/main" val="2063789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40" y="2288863"/>
            <a:ext cx="6715851" cy="2862322"/>
          </a:xfrm>
          <a:prstGeom prst="rect">
            <a:avLst/>
          </a:prstGeom>
        </p:spPr>
        <p:txBody>
          <a:bodyPr wrap="square">
            <a:spAutoFit/>
          </a:bodyPr>
          <a:lstStyle/>
          <a:p>
            <a:pPr fontAlgn="base"/>
            <a:br>
              <a:rPr lang="en-GB" dirty="0"/>
            </a:br>
            <a:endParaRPr lang="en-GB" dirty="0"/>
          </a:p>
          <a:p>
            <a:pPr fontAlgn="base"/>
            <a:br>
              <a:rPr lang="en-GB" dirty="0"/>
            </a:br>
            <a:endParaRPr lang="en-GB" dirty="0"/>
          </a:p>
          <a:p>
            <a:pPr fontAlgn="base"/>
            <a:br>
              <a:rPr lang="en-GB" dirty="0"/>
            </a:br>
            <a:endParaRPr lang="en-GB" dirty="0"/>
          </a:p>
          <a:p>
            <a:pPr fontAlgn="base"/>
            <a:br>
              <a:rPr lang="en-GB" dirty="0"/>
            </a:br>
            <a:endParaRPr lang="en-GB" dirty="0"/>
          </a:p>
          <a:p>
            <a:pPr fontAlgn="base"/>
            <a:br>
              <a:rPr lang="en-GB" dirty="0"/>
            </a:br>
            <a:endParaRPr lang="en-GB" b="0" i="0" dirty="0">
              <a:solidFill>
                <a:srgbClr val="242424"/>
              </a:solidFill>
              <a:effectLst/>
              <a:latin typeface="Segoe UI" panose="020B0502040204020203" pitchFamily="34" charset="0"/>
            </a:endParaRPr>
          </a:p>
        </p:txBody>
      </p:sp>
      <p:sp>
        <p:nvSpPr>
          <p:cNvPr id="3" name="Rectangle 2">
            <a:extLst>
              <a:ext uri="{FF2B5EF4-FFF2-40B4-BE49-F238E27FC236}">
                <a16:creationId xmlns:a16="http://schemas.microsoft.com/office/drawing/2014/main" id="{39064DA4-3D0D-4FCA-B3E8-46C312DACA37}"/>
              </a:ext>
            </a:extLst>
          </p:cNvPr>
          <p:cNvSpPr/>
          <p:nvPr/>
        </p:nvSpPr>
        <p:spPr>
          <a:xfrm>
            <a:off x="386000" y="2288863"/>
            <a:ext cx="6096000" cy="3970318"/>
          </a:xfrm>
          <a:prstGeom prst="rect">
            <a:avLst/>
          </a:prstGeom>
        </p:spPr>
        <p:txBody>
          <a:bodyPr>
            <a:spAutoFit/>
          </a:bodyPr>
          <a:lstStyle/>
          <a:p>
            <a:pPr fontAlgn="base"/>
            <a:br>
              <a:rPr lang="en-GB" dirty="0">
                <a:solidFill>
                  <a:srgbClr val="242424"/>
                </a:solidFill>
                <a:latin typeface="Aptos"/>
              </a:rPr>
            </a:br>
            <a:endParaRPr lang="en-GB" dirty="0">
              <a:solidFill>
                <a:srgbClr val="242424"/>
              </a:solidFill>
              <a:latin typeface="Aptos"/>
            </a:endParaRPr>
          </a:p>
          <a:p>
            <a:pPr fontAlgn="base"/>
            <a:r>
              <a:rPr lang="en-GB" sz="2400" dirty="0">
                <a:solidFill>
                  <a:srgbClr val="242424"/>
                </a:solidFill>
                <a:latin typeface="Letter-join Air No-lead 40" panose="02000805000000020003" pitchFamily="50" charset="0"/>
              </a:rPr>
              <a:t>Logan is a hero for his sensible but fun-loving behaviour during the Tough Runner water slide afternoon on Wednesday. Logan threw himself into every activity and I loved seeing the smile on his face as he threw himself down the slide! I loved seeing you having an amazing time Logan with all of your friends!</a:t>
            </a:r>
          </a:p>
        </p:txBody>
      </p:sp>
      <p:pic>
        <p:nvPicPr>
          <p:cNvPr id="10" name="Picture 9">
            <a:extLst>
              <a:ext uri="{FF2B5EF4-FFF2-40B4-BE49-F238E27FC236}">
                <a16:creationId xmlns:a16="http://schemas.microsoft.com/office/drawing/2014/main" id="{1FA371F5-DDCD-4DBB-8A3A-04CD1DBE1E81}"/>
              </a:ext>
            </a:extLst>
          </p:cNvPr>
          <p:cNvPicPr>
            <a:picLocks noChangeAspect="1"/>
          </p:cNvPicPr>
          <p:nvPr/>
        </p:nvPicPr>
        <p:blipFill>
          <a:blip r:embed="rId2"/>
          <a:stretch>
            <a:fillRect/>
          </a:stretch>
        </p:blipFill>
        <p:spPr>
          <a:xfrm>
            <a:off x="6762478" y="1579689"/>
            <a:ext cx="4817078" cy="2862322"/>
          </a:xfrm>
          <a:prstGeom prst="rect">
            <a:avLst/>
          </a:prstGeom>
        </p:spPr>
      </p:pic>
    </p:spTree>
    <p:extLst>
      <p:ext uri="{BB962C8B-B14F-4D97-AF65-F5344CB8AC3E}">
        <p14:creationId xmlns:p14="http://schemas.microsoft.com/office/powerpoint/2010/main" val="16596382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Attendance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40" y="2288863"/>
            <a:ext cx="6715851" cy="2862322"/>
          </a:xfrm>
          <a:prstGeom prst="rect">
            <a:avLst/>
          </a:prstGeom>
        </p:spPr>
        <p:txBody>
          <a:bodyPr wrap="square">
            <a:spAutoFit/>
          </a:bodyPr>
          <a:lstStyle/>
          <a:p>
            <a:pPr fontAlgn="base"/>
            <a:br>
              <a:rPr lang="en-GB" dirty="0"/>
            </a:br>
            <a:endParaRPr lang="en-GB" dirty="0"/>
          </a:p>
          <a:p>
            <a:pPr fontAlgn="base"/>
            <a:br>
              <a:rPr lang="en-GB" dirty="0"/>
            </a:br>
            <a:endParaRPr lang="en-GB" dirty="0"/>
          </a:p>
          <a:p>
            <a:pPr fontAlgn="base"/>
            <a:br>
              <a:rPr lang="en-GB" dirty="0"/>
            </a:br>
            <a:endParaRPr lang="en-GB" dirty="0"/>
          </a:p>
          <a:p>
            <a:pPr fontAlgn="base"/>
            <a:br>
              <a:rPr lang="en-GB" dirty="0"/>
            </a:br>
            <a:endParaRPr lang="en-GB" dirty="0"/>
          </a:p>
          <a:p>
            <a:pPr fontAlgn="base"/>
            <a:br>
              <a:rPr lang="en-GB" dirty="0"/>
            </a:br>
            <a:endParaRPr lang="en-GB" b="0" i="0" dirty="0">
              <a:solidFill>
                <a:srgbClr val="242424"/>
              </a:solidFill>
              <a:effectLst/>
              <a:latin typeface="Segoe UI" panose="020B0502040204020203" pitchFamily="34" charset="0"/>
            </a:endParaRPr>
          </a:p>
        </p:txBody>
      </p:sp>
      <p:sp>
        <p:nvSpPr>
          <p:cNvPr id="3" name="TextBox 2">
            <a:extLst>
              <a:ext uri="{FF2B5EF4-FFF2-40B4-BE49-F238E27FC236}">
                <a16:creationId xmlns:a16="http://schemas.microsoft.com/office/drawing/2014/main" id="{EF211F16-78A3-4EE9-832F-05606ED90F52}"/>
              </a:ext>
            </a:extLst>
          </p:cNvPr>
          <p:cNvSpPr txBox="1"/>
          <p:nvPr/>
        </p:nvSpPr>
        <p:spPr>
          <a:xfrm>
            <a:off x="493206" y="2588956"/>
            <a:ext cx="5777948" cy="3539430"/>
          </a:xfrm>
          <a:prstGeom prst="rect">
            <a:avLst/>
          </a:prstGeom>
          <a:noFill/>
        </p:spPr>
        <p:txBody>
          <a:bodyPr wrap="square" rtlCol="0">
            <a:spAutoFit/>
          </a:bodyPr>
          <a:lstStyle/>
          <a:p>
            <a:r>
              <a:rPr lang="en-GB" sz="2800" dirty="0">
                <a:solidFill>
                  <a:srgbClr val="000000"/>
                </a:solidFill>
                <a:latin typeface="Letter-join Air No-lead 40" panose="02000805000000020003" pitchFamily="50" charset="0"/>
              </a:rPr>
              <a:t>Mrs. Leal has nominated Aaliyah and </a:t>
            </a:r>
            <a:r>
              <a:rPr lang="en-GB" sz="2800" dirty="0" err="1">
                <a:solidFill>
                  <a:srgbClr val="000000"/>
                </a:solidFill>
                <a:latin typeface="Letter-join Air No-lead 40" panose="02000805000000020003" pitchFamily="50" charset="0"/>
              </a:rPr>
              <a:t>Kailah</a:t>
            </a:r>
            <a:r>
              <a:rPr lang="en-GB" sz="2800" dirty="0">
                <a:solidFill>
                  <a:srgbClr val="000000"/>
                </a:solidFill>
                <a:latin typeface="Letter-join Air No-lead 40" panose="02000805000000020003" pitchFamily="50" charset="0"/>
              </a:rPr>
              <a:t> for a noticeable improvement in their attendance over the last couple of weeks. </a:t>
            </a:r>
          </a:p>
          <a:p>
            <a:endParaRPr lang="en-GB" sz="2800" dirty="0">
              <a:solidFill>
                <a:srgbClr val="000000"/>
              </a:solidFill>
              <a:latin typeface="Letter-join Air No-lead 40" panose="02000805000000020003" pitchFamily="50" charset="0"/>
            </a:endParaRPr>
          </a:p>
          <a:p>
            <a:r>
              <a:rPr lang="en-GB" sz="2800" dirty="0">
                <a:solidFill>
                  <a:srgbClr val="000000"/>
                </a:solidFill>
                <a:latin typeface="Letter-join Air No-lead 40" panose="02000805000000020003" pitchFamily="50" charset="0"/>
              </a:rPr>
              <a:t>Keep it up girls – we love seeing your gorgeous faces in school!</a:t>
            </a:r>
          </a:p>
        </p:txBody>
      </p:sp>
      <p:pic>
        <p:nvPicPr>
          <p:cNvPr id="4" name="Picture 3">
            <a:extLst>
              <a:ext uri="{FF2B5EF4-FFF2-40B4-BE49-F238E27FC236}">
                <a16:creationId xmlns:a16="http://schemas.microsoft.com/office/drawing/2014/main" id="{A33329FD-0E0C-485E-B9AD-5F3DD96AA40A}"/>
              </a:ext>
            </a:extLst>
          </p:cNvPr>
          <p:cNvPicPr>
            <a:picLocks noChangeAspect="1"/>
          </p:cNvPicPr>
          <p:nvPr/>
        </p:nvPicPr>
        <p:blipFill>
          <a:blip r:embed="rId2"/>
          <a:stretch>
            <a:fillRect/>
          </a:stretch>
        </p:blipFill>
        <p:spPr>
          <a:xfrm>
            <a:off x="7544196" y="1304925"/>
            <a:ext cx="3286125" cy="4248150"/>
          </a:xfrm>
          <a:prstGeom prst="rect">
            <a:avLst/>
          </a:prstGeom>
        </p:spPr>
      </p:pic>
    </p:spTree>
    <p:extLst>
      <p:ext uri="{BB962C8B-B14F-4D97-AF65-F5344CB8AC3E}">
        <p14:creationId xmlns:p14="http://schemas.microsoft.com/office/powerpoint/2010/main" val="29540043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Attendance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graphicFrame>
        <p:nvGraphicFramePr>
          <p:cNvPr id="7" name="Table 6">
            <a:extLst>
              <a:ext uri="{FF2B5EF4-FFF2-40B4-BE49-F238E27FC236}">
                <a16:creationId xmlns:a16="http://schemas.microsoft.com/office/drawing/2014/main" id="{8B249B4E-6A34-46D3-88B3-C3698E7C86FF}"/>
              </a:ext>
            </a:extLst>
          </p:cNvPr>
          <p:cNvGraphicFramePr>
            <a:graphicFrameLocks noGrp="1"/>
          </p:cNvGraphicFramePr>
          <p:nvPr>
            <p:extLst>
              <p:ext uri="{D42A27DB-BD31-4B8C-83A1-F6EECF244321}">
                <p14:modId xmlns:p14="http://schemas.microsoft.com/office/powerpoint/2010/main" val="3499650550"/>
              </p:ext>
            </p:extLst>
          </p:nvPr>
        </p:nvGraphicFramePr>
        <p:xfrm>
          <a:off x="554879" y="2288863"/>
          <a:ext cx="5758242" cy="444500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solidFill>
                      <a:schemeClr val="bg1"/>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3980680832"/>
                  </a:ext>
                </a:extLst>
              </a:tr>
              <a:tr h="244511">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3" name="Rectangle 2">
            <a:extLst>
              <a:ext uri="{FF2B5EF4-FFF2-40B4-BE49-F238E27FC236}">
                <a16:creationId xmlns:a16="http://schemas.microsoft.com/office/drawing/2014/main" id="{1642C90C-505E-4E2D-92D4-2EE799F769E4}"/>
              </a:ext>
            </a:extLst>
          </p:cNvPr>
          <p:cNvSpPr/>
          <p:nvPr/>
        </p:nvSpPr>
        <p:spPr>
          <a:xfrm>
            <a:off x="6945865" y="2307221"/>
            <a:ext cx="4691256" cy="2062103"/>
          </a:xfrm>
          <a:prstGeom prst="rect">
            <a:avLst/>
          </a:prstGeom>
        </p:spPr>
        <p:txBody>
          <a:bodyPr wrap="square">
            <a:spAutoFit/>
          </a:bodyPr>
          <a:lstStyle/>
          <a:p>
            <a:pPr algn="ctr"/>
            <a:r>
              <a:rPr lang="en-GB" sz="3200" dirty="0">
                <a:solidFill>
                  <a:srgbClr val="000000"/>
                </a:solidFill>
                <a:latin typeface="Letter-join Air No-lead 40" panose="02000805000000020003" pitchFamily="50" charset="0"/>
              </a:rPr>
              <a:t>This week’s winners with 98% are Falcons!!!</a:t>
            </a:r>
          </a:p>
          <a:p>
            <a:pPr algn="ctr"/>
            <a:endParaRPr lang="en-GB" sz="3200" dirty="0">
              <a:solidFill>
                <a:srgbClr val="000000"/>
              </a:solidFill>
              <a:latin typeface="Letter-join Air No-lead 40" panose="02000805000000020003" pitchFamily="50" charset="0"/>
            </a:endParaRPr>
          </a:p>
          <a:p>
            <a:pPr algn="ctr"/>
            <a:r>
              <a:rPr lang="en-GB" sz="3200" dirty="0">
                <a:solidFill>
                  <a:srgbClr val="000000"/>
                </a:solidFill>
                <a:latin typeface="Letter-join Air No-lead 40" panose="02000805000000020003" pitchFamily="50" charset="0"/>
              </a:rPr>
              <a:t> Well done Falcons xx</a:t>
            </a:r>
          </a:p>
        </p:txBody>
      </p:sp>
    </p:spTree>
    <p:extLst>
      <p:ext uri="{BB962C8B-B14F-4D97-AF65-F5344CB8AC3E}">
        <p14:creationId xmlns:p14="http://schemas.microsoft.com/office/powerpoint/2010/main" val="35743287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329366" y="1010652"/>
            <a:ext cx="5497142"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Have a lovely weekend everyone.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Love,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txBody>
          <a:bodyPr/>
          <a:lstStyle/>
          <a:p>
            <a:endParaRPr lang="en-GB"/>
          </a:p>
        </p:txBody>
      </p:sp>
      <p:pic>
        <p:nvPicPr>
          <p:cNvPr id="5" name="Picture 4">
            <a:extLst>
              <a:ext uri="{FF2B5EF4-FFF2-40B4-BE49-F238E27FC236}">
                <a16:creationId xmlns:a16="http://schemas.microsoft.com/office/drawing/2014/main" id="{85F4A82B-E263-4A24-809D-D0528B89BF2F}"/>
              </a:ext>
            </a:extLst>
          </p:cNvPr>
          <p:cNvPicPr>
            <a:picLocks noChangeAspect="1"/>
          </p:cNvPicPr>
          <p:nvPr/>
        </p:nvPicPr>
        <p:blipFill>
          <a:blip r:embed="rId2"/>
          <a:stretch>
            <a:fillRect/>
          </a:stretch>
        </p:blipFill>
        <p:spPr>
          <a:xfrm>
            <a:off x="1264753" y="1864415"/>
            <a:ext cx="4325617" cy="3129170"/>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EF6C8FF-3D90-457B-9108-406F928CD7CB}">
  <ds:schemaRefs>
    <ds:schemaRef ds:uri="http://purl.org/dc/terms/"/>
    <ds:schemaRef ds:uri="http://www.w3.org/XML/1998/namespace"/>
    <ds:schemaRef ds:uri="71af3243-3dd4-4a8d-8c0d-dd76da1f02a5"/>
    <ds:schemaRef ds:uri="http://schemas.openxmlformats.org/package/2006/metadata/core-properties"/>
    <ds:schemaRef ds:uri="http://purl.org/dc/dcmitype/"/>
    <ds:schemaRef ds:uri="http://purl.org/dc/elements/1.1/"/>
    <ds:schemaRef ds:uri="http://schemas.microsoft.com/office/2006/metadata/properties"/>
    <ds:schemaRef ds:uri="http://schemas.microsoft.com/office/infopath/2007/PartnerControls"/>
    <ds:schemaRef ds:uri="http://schemas.microsoft.com/office/2006/documentManagement/types"/>
    <ds:schemaRef ds:uri="16c05727-aa75-4e4a-9b5f-8a80a1165891"/>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5EE5440-5A1F-438E-9118-BE5E33F972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1471</Words>
  <Application>Microsoft Office PowerPoint</Application>
  <PresentationFormat>Widescreen</PresentationFormat>
  <Paragraphs>218</Paragraphs>
  <Slides>20</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20</vt:i4>
      </vt:variant>
    </vt:vector>
  </HeadingPairs>
  <TitlesOfParts>
    <vt:vector size="33" baseType="lpstr">
      <vt:lpstr>Aptos</vt:lpstr>
      <vt:lpstr>Arial</vt:lpstr>
      <vt:lpstr>Calibri</vt:lpstr>
      <vt:lpstr>Comic Sans MS</vt:lpstr>
      <vt:lpstr>Franklin Gothic Book</vt:lpstr>
      <vt:lpstr>inherit</vt:lpstr>
      <vt:lpstr>Letter-join Air No-lead 40</vt:lpstr>
      <vt:lpstr>Letter-join Air Plus 40</vt:lpstr>
      <vt:lpstr>Letterjoin-Air Plus 40</vt:lpstr>
      <vt:lpstr>Segoe UI</vt:lpstr>
      <vt:lpstr>Times New Roman</vt:lpstr>
      <vt:lpstr>Twinkl Precursive</vt:lpstr>
      <vt:lpstr>Office Theme</vt:lpstr>
      <vt:lpstr>Holly Hill Heroes Assembly </vt:lpstr>
      <vt:lpstr>Our Cygnet Hero</vt:lpstr>
      <vt:lpstr>Our Cygnet Hero</vt:lpstr>
      <vt:lpstr>Our Cygnet Hero</vt:lpstr>
      <vt:lpstr>Our Puffin Hero</vt:lpstr>
      <vt:lpstr>Our Puffin Hero</vt:lpstr>
      <vt:lpstr>Our Wren Hero</vt:lpstr>
      <vt:lpstr>Our Wren Hero</vt:lpstr>
      <vt:lpstr>Our Woodpecker Hero</vt:lpstr>
      <vt:lpstr>Our Kingfisher Hero</vt:lpstr>
      <vt:lpstr>Our Dove Hero</vt:lpstr>
      <vt:lpstr>Our Dove Hero</vt:lpstr>
      <vt:lpstr>Our Swallow Heroes</vt:lpstr>
      <vt:lpstr>Our Owl Hero</vt:lpstr>
      <vt:lpstr>Our Owl Hero</vt:lpstr>
      <vt:lpstr>Our Swan Hero</vt:lpstr>
      <vt:lpstr>Our Swan Hero</vt:lpstr>
      <vt:lpstr>Our Attendance Heroes</vt:lpstr>
      <vt:lpstr>Our Attendance Heroes</vt:lpstr>
      <vt:lpstr> Have a lovely weekend everyone.   Love,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2025-07-04T12:38:43Z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