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5"/>
  </p:notesMasterIdLst>
  <p:handoutMasterIdLst>
    <p:handoutMasterId r:id="rId26"/>
  </p:handoutMasterIdLst>
  <p:sldIdLst>
    <p:sldId id="256" r:id="rId5"/>
    <p:sldId id="257" r:id="rId6"/>
    <p:sldId id="301" r:id="rId7"/>
    <p:sldId id="321" r:id="rId8"/>
    <p:sldId id="335" r:id="rId9"/>
    <p:sldId id="323" r:id="rId10"/>
    <p:sldId id="341" r:id="rId11"/>
    <p:sldId id="325" r:id="rId12"/>
    <p:sldId id="326" r:id="rId13"/>
    <p:sldId id="312" r:id="rId14"/>
    <p:sldId id="346" r:id="rId15"/>
    <p:sldId id="339" r:id="rId16"/>
    <p:sldId id="338" r:id="rId17"/>
    <p:sldId id="331" r:id="rId18"/>
    <p:sldId id="278" r:id="rId19"/>
    <p:sldId id="344" r:id="rId20"/>
    <p:sldId id="292" r:id="rId21"/>
    <p:sldId id="343" r:id="rId22"/>
    <p:sldId id="317" r:id="rId23"/>
    <p:sldId id="272"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88" autoAdjust="0"/>
    <p:restoredTop sz="94712" autoAdjust="0"/>
  </p:normalViewPr>
  <p:slideViewPr>
    <p:cSldViewPr snapToGrid="0">
      <p:cViewPr varScale="1">
        <p:scale>
          <a:sx n="65" d="100"/>
          <a:sy n="65" d="100"/>
        </p:scale>
        <p:origin x="810" y="60"/>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12/11/2025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12/11/2025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B5968FB6-E322-480C-88D2-0E5B4C1B6E9A}"/>
              </a:ext>
            </a:extLst>
          </p:cNvPr>
          <p:cNvSpPr/>
          <p:nvPr/>
        </p:nvSpPr>
        <p:spPr>
          <a:xfrm>
            <a:off x="386000" y="2309629"/>
            <a:ext cx="7074974" cy="923330"/>
          </a:xfrm>
          <a:prstGeom prst="rect">
            <a:avLst/>
          </a:prstGeom>
        </p:spPr>
        <p:txBody>
          <a:bodyPr wrap="square">
            <a:spAutoFit/>
          </a:bodyPr>
          <a:lstStyle/>
          <a:p>
            <a:pPr fontAlgn="base"/>
            <a:br>
              <a:rPr lang="en-GB" dirty="0">
                <a:solidFill>
                  <a:srgbClr val="000000"/>
                </a:solidFill>
                <a:latin typeface="Aptos"/>
              </a:rPr>
            </a:br>
            <a:br>
              <a:rPr lang="en-GB" dirty="0">
                <a:solidFill>
                  <a:srgbClr val="000000"/>
                </a:solidFill>
                <a:latin typeface="Segoe UI" panose="020B0502040204020203" pitchFamily="34" charset="0"/>
              </a:rPr>
            </a:br>
            <a:endParaRPr lang="en-GB" dirty="0"/>
          </a:p>
        </p:txBody>
      </p:sp>
      <p:sp>
        <p:nvSpPr>
          <p:cNvPr id="10" name="TextBox 9">
            <a:extLst>
              <a:ext uri="{FF2B5EF4-FFF2-40B4-BE49-F238E27FC236}">
                <a16:creationId xmlns:a16="http://schemas.microsoft.com/office/drawing/2014/main" id="{E3EF29D8-64DD-E385-FFE7-677FB25F4B97}"/>
              </a:ext>
            </a:extLst>
          </p:cNvPr>
          <p:cNvSpPr txBox="1"/>
          <p:nvPr/>
        </p:nvSpPr>
        <p:spPr>
          <a:xfrm>
            <a:off x="252386" y="251337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37676383-75C0-7E26-5883-232C7C28F354}"/>
              </a:ext>
            </a:extLst>
          </p:cNvPr>
          <p:cNvSpPr txBox="1"/>
          <p:nvPr/>
        </p:nvSpPr>
        <p:spPr>
          <a:xfrm>
            <a:off x="242361" y="2309629"/>
            <a:ext cx="6127954" cy="2862322"/>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2049CBC-0A46-8612-CDB6-D94F893BF7CC}"/>
              </a:ext>
            </a:extLst>
          </p:cNvPr>
          <p:cNvSpPr txBox="1"/>
          <p:nvPr/>
        </p:nvSpPr>
        <p:spPr>
          <a:xfrm>
            <a:off x="252386" y="1742663"/>
            <a:ext cx="6127954" cy="563231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r>
              <a:rPr lang="en-GB" sz="2400" b="0" i="0" dirty="0">
                <a:solidFill>
                  <a:srgbClr val="000000"/>
                </a:solidFill>
                <a:effectLst/>
                <a:latin typeface="Letter-join Air No-lead 40" panose="02000805000000020003" pitchFamily="50" charset="0"/>
              </a:rPr>
              <a:t>Imogen only started with us at the start of this half term, but you wouldn't know</a:t>
            </a:r>
            <a:r>
              <a:rPr lang="en-GB" sz="2400" dirty="0">
                <a:solidFill>
                  <a:srgbClr val="000000"/>
                </a:solidFill>
                <a:latin typeface="Letter-join Air No-lead 40" panose="02000805000000020003" pitchFamily="50" charset="0"/>
              </a:rPr>
              <a:t> - </a:t>
            </a:r>
            <a:r>
              <a:rPr lang="en-GB" sz="2400" b="0" i="0" dirty="0">
                <a:solidFill>
                  <a:srgbClr val="000000"/>
                </a:solidFill>
                <a:effectLst/>
                <a:latin typeface="Letter-join Air No-lead 40" panose="02000805000000020003" pitchFamily="50" charset="0"/>
              </a:rPr>
              <a:t>she truly has settled into Cygnets.  She is such a star in the making! </a:t>
            </a:r>
            <a:r>
              <a:rPr lang="en-GB" sz="2400" dirty="0">
                <a:solidFill>
                  <a:srgbClr val="000000"/>
                </a:solidFill>
                <a:latin typeface="Letter-join Air No-lead 40" panose="02000805000000020003" pitchFamily="50" charset="0"/>
              </a:rPr>
              <a:t>S</a:t>
            </a:r>
            <a:r>
              <a:rPr lang="en-GB" sz="2400" b="0" i="0" dirty="0">
                <a:solidFill>
                  <a:srgbClr val="000000"/>
                </a:solidFill>
                <a:effectLst/>
                <a:latin typeface="Letter-join Air No-lead 40" panose="02000805000000020003" pitchFamily="50" charset="0"/>
              </a:rPr>
              <a:t>he loves performing and is always singing and dancing, no more so than when she performed at our Nativity - what a super star! She memorised most of her lines and said them so clearly, as well as taking on other parts when children were ill - well done.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2" name="Picture 11" descr="A child in a purple sweater&#10;&#10;AI-generated content may be incorrect.">
            <a:extLst>
              <a:ext uri="{FF2B5EF4-FFF2-40B4-BE49-F238E27FC236}">
                <a16:creationId xmlns:a16="http://schemas.microsoft.com/office/drawing/2014/main" id="{CF3C77B5-FA60-0A88-E289-C5661EF17F4B}"/>
              </a:ext>
            </a:extLst>
          </p:cNvPr>
          <p:cNvPicPr>
            <a:picLocks noChangeAspect="1"/>
          </p:cNvPicPr>
          <p:nvPr/>
        </p:nvPicPr>
        <p:blipFill>
          <a:blip r:embed="rId2"/>
          <a:stretch>
            <a:fillRect/>
          </a:stretch>
        </p:blipFill>
        <p:spPr>
          <a:xfrm>
            <a:off x="6837361" y="712891"/>
            <a:ext cx="4119815" cy="5232933"/>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E4A0362-0E7E-FAF8-4B2F-F703A96D03F0}"/>
              </a:ext>
            </a:extLst>
          </p:cNvPr>
          <p:cNvSpPr txBox="1"/>
          <p:nvPr/>
        </p:nvSpPr>
        <p:spPr>
          <a:xfrm>
            <a:off x="314691" y="2538753"/>
            <a:ext cx="6823527" cy="1200329"/>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74701360-420E-054D-754D-DF151FC8131F}"/>
              </a:ext>
            </a:extLst>
          </p:cNvPr>
          <p:cNvSpPr txBox="1"/>
          <p:nvPr/>
        </p:nvSpPr>
        <p:spPr>
          <a:xfrm>
            <a:off x="167983" y="2355497"/>
            <a:ext cx="7116941" cy="4154984"/>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Hale is such a kind-hearted member of our class and always makes sure all her friends are ok.  She did an amazing job as Mary, having to remember lots of parts and actions, well done Hale.  She has progressed so much since September and is now beginning to read and write</a:t>
            </a:r>
            <a:r>
              <a:rPr lang="en-GB" sz="2200" dirty="0">
                <a:solidFill>
                  <a:srgbClr val="000000"/>
                </a:solidFill>
                <a:latin typeface="Letter-join Air No-lead 40" panose="02000805000000020003" pitchFamily="50" charset="0"/>
              </a:rPr>
              <a:t>. W</a:t>
            </a:r>
            <a:r>
              <a:rPr lang="en-GB" sz="2200" b="0" i="0" dirty="0">
                <a:solidFill>
                  <a:srgbClr val="000000"/>
                </a:solidFill>
                <a:effectLst/>
                <a:latin typeface="Letter-join Air No-lead 40" panose="02000805000000020003" pitchFamily="50" charset="0"/>
              </a:rPr>
              <a:t>e are so proud of you - well done.</a:t>
            </a:r>
          </a:p>
          <a:p>
            <a:pPr algn="l" fontAlgn="base">
              <a:buNone/>
            </a:pPr>
            <a:endParaRPr lang="en-GB" sz="2200" b="0" i="0" dirty="0">
              <a:solidFill>
                <a:srgbClr val="000000"/>
              </a:solidFill>
              <a:effectLst/>
              <a:latin typeface="Letter-join Air No-lead 40" panose="02000805000000020003" pitchFamily="50" charset="0"/>
            </a:endParaRPr>
          </a:p>
          <a:p>
            <a:pPr algn="l" fontAlgn="base">
              <a:buNone/>
            </a:pPr>
            <a:r>
              <a:rPr lang="en-GB" sz="2200" b="0" i="0" dirty="0">
                <a:solidFill>
                  <a:srgbClr val="000000"/>
                </a:solidFill>
                <a:effectLst/>
                <a:latin typeface="Letter-join Air No-lead 40" panose="02000805000000020003" pitchFamily="50" charset="0"/>
              </a:rPr>
              <a:t>Even though Hale and Imogen are our heroes, we must celebrate all the Foundation children who have done some an amazing job at the Nativity -  we are so proud of you all!</a:t>
            </a:r>
          </a:p>
        </p:txBody>
      </p:sp>
      <p:pic>
        <p:nvPicPr>
          <p:cNvPr id="10" name="Picture 9" descr="A child wearing a white scarf&#10;&#10;AI-generated content may be incorrect.">
            <a:extLst>
              <a:ext uri="{FF2B5EF4-FFF2-40B4-BE49-F238E27FC236}">
                <a16:creationId xmlns:a16="http://schemas.microsoft.com/office/drawing/2014/main" id="{281D383C-62B3-508B-4C02-F34D743BD1E6}"/>
              </a:ext>
            </a:extLst>
          </p:cNvPr>
          <p:cNvPicPr>
            <a:picLocks noChangeAspect="1"/>
          </p:cNvPicPr>
          <p:nvPr/>
        </p:nvPicPr>
        <p:blipFill>
          <a:blip r:embed="rId2"/>
          <a:stretch>
            <a:fillRect/>
          </a:stretch>
        </p:blipFill>
        <p:spPr>
          <a:xfrm>
            <a:off x="7386205" y="470827"/>
            <a:ext cx="4263839" cy="5657559"/>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4" name="Picture 3" descr="A child standing in front of a blue curtain&#10;&#10;AI-generated content may be incorrect.">
            <a:extLst>
              <a:ext uri="{FF2B5EF4-FFF2-40B4-BE49-F238E27FC236}">
                <a16:creationId xmlns:a16="http://schemas.microsoft.com/office/drawing/2014/main" id="{A91B1FA4-4F6C-B625-BEB5-0057C776CD46}"/>
              </a:ext>
            </a:extLst>
          </p:cNvPr>
          <p:cNvPicPr>
            <a:picLocks noChangeAspect="1"/>
          </p:cNvPicPr>
          <p:nvPr/>
        </p:nvPicPr>
        <p:blipFill>
          <a:blip r:embed="rId2"/>
          <a:stretch>
            <a:fillRect/>
          </a:stretch>
        </p:blipFill>
        <p:spPr>
          <a:xfrm>
            <a:off x="7816268" y="815795"/>
            <a:ext cx="3613731" cy="5248080"/>
          </a:xfrm>
          <a:prstGeom prst="rect">
            <a:avLst/>
          </a:prstGeom>
        </p:spPr>
      </p:pic>
      <p:sp>
        <p:nvSpPr>
          <p:cNvPr id="7" name="TextBox 6">
            <a:extLst>
              <a:ext uri="{FF2B5EF4-FFF2-40B4-BE49-F238E27FC236}">
                <a16:creationId xmlns:a16="http://schemas.microsoft.com/office/drawing/2014/main" id="{9FBC8EE4-3BE0-0E77-8B8F-884B6C0ABBE2}"/>
              </a:ext>
            </a:extLst>
          </p:cNvPr>
          <p:cNvSpPr txBox="1"/>
          <p:nvPr/>
        </p:nvSpPr>
        <p:spPr>
          <a:xfrm>
            <a:off x="386000" y="2458532"/>
            <a:ext cx="6889653" cy="3583673"/>
          </a:xfrm>
          <a:prstGeom prst="rect">
            <a:avLst/>
          </a:prstGeom>
          <a:noFill/>
        </p:spPr>
        <p:txBody>
          <a:bodyPr wrap="square">
            <a:spAutoFit/>
          </a:bodyPr>
          <a:lstStyle/>
          <a:p>
            <a:pPr>
              <a:lnSpc>
                <a:spcPct val="115000"/>
              </a:lnSpc>
              <a:spcAft>
                <a:spcPts val="800"/>
              </a:spcAft>
              <a:buNone/>
            </a:pPr>
            <a:r>
              <a:rPr lang="en-US"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Freya has amazed us this term with her super attitude towards learning! Her concentration has really improved and she is really starting to listen carefully, especially in phonics and number sessions. She was an absolute superstar in our nativity this week and was a brilliant grumpy king! Freya has such a lively, bubbly personality and she often makes us laugh with her funny stories! Well done Freya! </a:t>
            </a:r>
            <a:endParaRPr lang="en-GB"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4" name="Picture 3" descr="A child in a play house&#10;&#10;AI-generated content may be incorrect.">
            <a:extLst>
              <a:ext uri="{FF2B5EF4-FFF2-40B4-BE49-F238E27FC236}">
                <a16:creationId xmlns:a16="http://schemas.microsoft.com/office/drawing/2014/main" id="{FAB99108-A447-CD27-E250-BE63D5C64D01}"/>
              </a:ext>
            </a:extLst>
          </p:cNvPr>
          <p:cNvPicPr>
            <a:picLocks noChangeAspect="1"/>
          </p:cNvPicPr>
          <p:nvPr/>
        </p:nvPicPr>
        <p:blipFill>
          <a:blip r:embed="rId2"/>
          <a:stretch>
            <a:fillRect/>
          </a:stretch>
        </p:blipFill>
        <p:spPr>
          <a:xfrm>
            <a:off x="7700896" y="546274"/>
            <a:ext cx="3935581" cy="5370225"/>
          </a:xfrm>
          <a:prstGeom prst="rect">
            <a:avLst/>
          </a:prstGeom>
        </p:spPr>
      </p:pic>
      <p:sp>
        <p:nvSpPr>
          <p:cNvPr id="7" name="TextBox 6">
            <a:extLst>
              <a:ext uri="{FF2B5EF4-FFF2-40B4-BE49-F238E27FC236}">
                <a16:creationId xmlns:a16="http://schemas.microsoft.com/office/drawing/2014/main" id="{AF9BC7FE-61A7-14F0-910D-6762C68F63D5}"/>
              </a:ext>
            </a:extLst>
          </p:cNvPr>
          <p:cNvSpPr txBox="1"/>
          <p:nvPr/>
        </p:nvSpPr>
        <p:spPr>
          <a:xfrm>
            <a:off x="314692" y="2119523"/>
            <a:ext cx="6127954" cy="4325800"/>
          </a:xfrm>
          <a:prstGeom prst="rect">
            <a:avLst/>
          </a:prstGeom>
          <a:noFill/>
        </p:spPr>
        <p:txBody>
          <a:bodyPr wrap="square">
            <a:spAutoFit/>
          </a:bodyPr>
          <a:lstStyle/>
          <a:p>
            <a:pPr>
              <a:lnSpc>
                <a:spcPct val="115000"/>
              </a:lnSpc>
              <a:spcAft>
                <a:spcPts val="800"/>
              </a:spcAft>
              <a:buNone/>
            </a:pPr>
            <a:r>
              <a:rPr lang="en-US" sz="24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It has been a joy to see Romeo grow in every way this term! He has settled so brilliantly and he now knows exactly what is expected of him at school! He follows all of our Holly Hill rules and routines. Romeo has a huge brain that is always switched on! He tries so hard in phonics and loves joining in with nursery rhymes. We are so proud of you Romeo. </a:t>
            </a:r>
            <a:endParaRPr lang="en-GB" sz="24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69636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F6ADC66E-A2D5-E7A3-55B1-BBB0E60A56AD}"/>
              </a:ext>
            </a:extLst>
          </p:cNvPr>
          <p:cNvSpPr txBox="1"/>
          <p:nvPr/>
        </p:nvSpPr>
        <p:spPr>
          <a:xfrm>
            <a:off x="448112" y="2538753"/>
            <a:ext cx="6127954"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4" name="TextBox 3">
            <a:extLst>
              <a:ext uri="{FF2B5EF4-FFF2-40B4-BE49-F238E27FC236}">
                <a16:creationId xmlns:a16="http://schemas.microsoft.com/office/drawing/2014/main" id="{88269334-DAFA-EB1A-90B8-6B664B3F57E6}"/>
              </a:ext>
            </a:extLst>
          </p:cNvPr>
          <p:cNvSpPr txBox="1"/>
          <p:nvPr/>
        </p:nvSpPr>
        <p:spPr>
          <a:xfrm>
            <a:off x="342347" y="2598384"/>
            <a:ext cx="6127954" cy="4524315"/>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Amir is a Puffin Class Hero as he has been an absolute super star all week. He has been really sensible in class and tried really hard to sit and listen carefully. In our concert dress rehearsal he sang beautifully and was a fabulous donkey. Well done Amir, you truly are a PERFECT PUFFIN and I am really proud of you!</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0" name="Picture 9" descr="A child in a red sweater giving a thumbs up&#10;&#10;AI-generated content may be incorrect.">
            <a:extLst>
              <a:ext uri="{FF2B5EF4-FFF2-40B4-BE49-F238E27FC236}">
                <a16:creationId xmlns:a16="http://schemas.microsoft.com/office/drawing/2014/main" id="{E8B39E9E-277A-3723-049A-1B9050C5B1B0}"/>
              </a:ext>
            </a:extLst>
          </p:cNvPr>
          <p:cNvPicPr>
            <a:picLocks noChangeAspect="1"/>
          </p:cNvPicPr>
          <p:nvPr/>
        </p:nvPicPr>
        <p:blipFill>
          <a:blip r:embed="rId2"/>
          <a:stretch>
            <a:fillRect/>
          </a:stretch>
        </p:blipFill>
        <p:spPr>
          <a:xfrm>
            <a:off x="7024178" y="462755"/>
            <a:ext cx="4033799" cy="5483069"/>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A3F01-4DBB-C02C-B077-2292B13F8E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720141-7AA0-6250-B785-E6354A07737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B7CC9B02-0F7D-0320-34EA-DBEE7FB8C73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B6CD1B75-0914-3629-583E-05546860265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59E02D7-0655-ECDE-9376-0FCA62CDEC56}"/>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E2EEDAF8-794C-D8DB-90AC-C4F9A565F9BF}"/>
              </a:ext>
            </a:extLst>
          </p:cNvPr>
          <p:cNvSpPr txBox="1"/>
          <p:nvPr/>
        </p:nvSpPr>
        <p:spPr>
          <a:xfrm>
            <a:off x="478441" y="1966025"/>
            <a:ext cx="6127954"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4" name="TextBox 3">
            <a:extLst>
              <a:ext uri="{FF2B5EF4-FFF2-40B4-BE49-F238E27FC236}">
                <a16:creationId xmlns:a16="http://schemas.microsoft.com/office/drawing/2014/main" id="{6338F57B-BFA1-43BD-5B65-A2D5334983CD}"/>
              </a:ext>
            </a:extLst>
          </p:cNvPr>
          <p:cNvSpPr txBox="1"/>
          <p:nvPr/>
        </p:nvSpPr>
        <p:spPr>
          <a:xfrm>
            <a:off x="357511" y="2561331"/>
            <a:ext cx="6127954" cy="3816429"/>
          </a:xfrm>
          <a:prstGeom prst="rect">
            <a:avLst/>
          </a:prstGeom>
          <a:noFill/>
        </p:spPr>
        <p:txBody>
          <a:bodyPr wrap="square">
            <a:spAutoFit/>
          </a:bodyPr>
          <a:lstStyle/>
          <a:p>
            <a:pPr algn="l" rtl="0" fontAlgn="base">
              <a:buNone/>
            </a:pPr>
            <a:r>
              <a:rPr lang="en-GB" sz="2200" b="0" i="0" dirty="0">
                <a:solidFill>
                  <a:srgbClr val="000000"/>
                </a:solidFill>
                <a:effectLst/>
                <a:latin typeface="Letter-join Air No-lead 40" panose="02000805000000020003" pitchFamily="50" charset="0"/>
              </a:rPr>
              <a:t>Isabella has got to be a Puffin class </a:t>
            </a:r>
            <a:r>
              <a:rPr lang="en-GB" sz="2200" dirty="0">
                <a:solidFill>
                  <a:srgbClr val="000000"/>
                </a:solidFill>
                <a:latin typeface="Letter-join Air No-lead 40" panose="02000805000000020003" pitchFamily="50" charset="0"/>
              </a:rPr>
              <a:t>h</a:t>
            </a:r>
            <a:r>
              <a:rPr lang="en-GB" sz="2200" b="0" i="0" dirty="0">
                <a:solidFill>
                  <a:srgbClr val="000000"/>
                </a:solidFill>
                <a:effectLst/>
                <a:latin typeface="Letter-join Air No-lead 40" panose="02000805000000020003" pitchFamily="50" charset="0"/>
              </a:rPr>
              <a:t>ero this week as she has been working incredibly hard to improve her writing over the last few weeks. She has tried hard to make her writing smaller, include finger spaces as well as use her phonic knowledge to write words - such a lot to remember and she has tried to do all of it. Well done, Isabella, you are a truly PERFECT PUFFIN and we are really proud of you! </a:t>
            </a:r>
          </a:p>
        </p:txBody>
      </p:sp>
      <p:pic>
        <p:nvPicPr>
          <p:cNvPr id="10" name="Picture 9" descr="A child sitting at a desk&#10;&#10;AI-generated content may be incorrect.">
            <a:extLst>
              <a:ext uri="{FF2B5EF4-FFF2-40B4-BE49-F238E27FC236}">
                <a16:creationId xmlns:a16="http://schemas.microsoft.com/office/drawing/2014/main" id="{1D87B9CE-7A04-4C50-4F3F-024D32C9B0B5}"/>
              </a:ext>
            </a:extLst>
          </p:cNvPr>
          <p:cNvPicPr>
            <a:picLocks noChangeAspect="1"/>
          </p:cNvPicPr>
          <p:nvPr/>
        </p:nvPicPr>
        <p:blipFill>
          <a:blip r:embed="rId2"/>
          <a:stretch>
            <a:fillRect/>
          </a:stretch>
        </p:blipFill>
        <p:spPr>
          <a:xfrm>
            <a:off x="6945429" y="519229"/>
            <a:ext cx="4097384" cy="5426595"/>
          </a:xfrm>
          <a:prstGeom prst="rect">
            <a:avLst/>
          </a:prstGeom>
        </p:spPr>
      </p:pic>
    </p:spTree>
    <p:extLst>
      <p:ext uri="{BB962C8B-B14F-4D97-AF65-F5344CB8AC3E}">
        <p14:creationId xmlns:p14="http://schemas.microsoft.com/office/powerpoint/2010/main" val="4002087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11" name="TextBox 10">
            <a:extLst>
              <a:ext uri="{FF2B5EF4-FFF2-40B4-BE49-F238E27FC236}">
                <a16:creationId xmlns:a16="http://schemas.microsoft.com/office/drawing/2014/main" id="{8ABFEEAF-7CCE-69AE-2AF9-02A9C9DFC523}"/>
              </a:ext>
            </a:extLst>
          </p:cNvPr>
          <p:cNvSpPr txBox="1"/>
          <p:nvPr/>
        </p:nvSpPr>
        <p:spPr>
          <a:xfrm>
            <a:off x="386000" y="2538753"/>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3B992CE2-8C11-2B98-9B3F-6DB6DCD4E99D}"/>
              </a:ext>
            </a:extLst>
          </p:cNvPr>
          <p:cNvSpPr txBox="1"/>
          <p:nvPr/>
        </p:nvSpPr>
        <p:spPr>
          <a:xfrm>
            <a:off x="429581" y="2481234"/>
            <a:ext cx="6127954" cy="1869743"/>
          </a:xfrm>
          <a:prstGeom prst="rect">
            <a:avLst/>
          </a:prstGeom>
          <a:noFill/>
        </p:spPr>
        <p:txBody>
          <a:bodyPr wrap="square">
            <a:spAutoFit/>
          </a:bodyPr>
          <a:lstStyle/>
          <a:p>
            <a:pPr rtl="0" fontAlgn="base">
              <a:spcBef>
                <a:spcPts val="900"/>
              </a:spcBef>
              <a:buNone/>
            </a:pPr>
            <a:br>
              <a:rPr lang="en-GB" sz="1800" b="0" dirty="0">
                <a:solidFill>
                  <a:srgbClr val="000000"/>
                </a:solidFill>
                <a:effectLst/>
                <a:latin typeface="Aptos" panose="020B0004020202020204" pitchFamily="34" charset="0"/>
              </a:rPr>
            </a:br>
            <a:endParaRPr lang="en-GB" sz="1800" b="0" dirty="0">
              <a:solidFill>
                <a:srgbClr val="000000"/>
              </a:solidFill>
              <a:effectLst/>
              <a:latin typeface="Aptos" panose="020B0004020202020204" pitchFamily="34" charset="0"/>
            </a:endParaRPr>
          </a:p>
          <a:p>
            <a:pPr algn="ctr" rtl="0" fontAlgn="base">
              <a:spcBef>
                <a:spcPts val="900"/>
              </a:spcBef>
              <a:buNone/>
            </a:pPr>
            <a:br>
              <a:rPr lang="en-GB" sz="1800" b="0" dirty="0">
                <a:solidFill>
                  <a:srgbClr val="000000"/>
                </a:solidFill>
                <a:effectLst/>
                <a:latin typeface="Calibri" panose="020F0502020204030204" pitchFamily="34" charset="0"/>
              </a:rPr>
            </a:br>
            <a:endParaRPr lang="en-GB" b="0" dirty="0">
              <a:solidFill>
                <a:srgbClr val="242424"/>
              </a:solidFill>
              <a:effectLst/>
              <a:latin typeface="inherit"/>
            </a:endParaRPr>
          </a:p>
          <a:p>
            <a:pPr>
              <a:buNone/>
            </a:pPr>
            <a:br>
              <a:rPr lang="en-GB" b="0" i="0" dirty="0">
                <a:solidFill>
                  <a:srgbClr val="000000"/>
                </a:solidFill>
                <a:effectLst/>
                <a:latin typeface="Segoe UI" panose="020B0502040204020203" pitchFamily="34" charset="0"/>
              </a:rPr>
            </a:br>
            <a:endParaRPr lang="en-GB" dirty="0"/>
          </a:p>
        </p:txBody>
      </p:sp>
      <p:sp>
        <p:nvSpPr>
          <p:cNvPr id="5" name="TextBox 4">
            <a:extLst>
              <a:ext uri="{FF2B5EF4-FFF2-40B4-BE49-F238E27FC236}">
                <a16:creationId xmlns:a16="http://schemas.microsoft.com/office/drawing/2014/main" id="{82AA5710-FB13-5FBE-2958-17B6D47AA4AB}"/>
              </a:ext>
            </a:extLst>
          </p:cNvPr>
          <p:cNvSpPr txBox="1"/>
          <p:nvPr/>
        </p:nvSpPr>
        <p:spPr>
          <a:xfrm>
            <a:off x="381754" y="2893043"/>
            <a:ext cx="6127954" cy="3046988"/>
          </a:xfrm>
          <a:prstGeom prst="rect">
            <a:avLst/>
          </a:prstGeom>
          <a:noFill/>
        </p:spPr>
        <p:txBody>
          <a:bodyPr wrap="square">
            <a:spAutoFit/>
          </a:bodyPr>
          <a:lstStyle/>
          <a:p>
            <a:pPr algn="l" fontAlgn="base">
              <a:buNone/>
            </a:pPr>
            <a:r>
              <a:rPr lang="en-GB" sz="2600" b="0" i="0" dirty="0">
                <a:solidFill>
                  <a:srgbClr val="000000"/>
                </a:solidFill>
                <a:effectLst/>
                <a:latin typeface="Letter-join Air No-lead 40" panose="02000805000000020003" pitchFamily="50" charset="0"/>
              </a:rPr>
              <a:t>Ava has been a super st</a:t>
            </a:r>
            <a:r>
              <a:rPr lang="en-GB" sz="2600" dirty="0">
                <a:solidFill>
                  <a:srgbClr val="000000"/>
                </a:solidFill>
                <a:latin typeface="Letter-join Air No-lead 40" panose="02000805000000020003" pitchFamily="50" charset="0"/>
              </a:rPr>
              <a:t>a</a:t>
            </a:r>
            <a:r>
              <a:rPr lang="en-GB" sz="2600" b="0" i="0" dirty="0">
                <a:solidFill>
                  <a:srgbClr val="000000"/>
                </a:solidFill>
                <a:effectLst/>
                <a:latin typeface="Letter-join Air No-lead 40" panose="02000805000000020003" pitchFamily="50" charset="0"/>
              </a:rPr>
              <a:t>r in our dress rehearsal this morning and was a beautiful Angel. </a:t>
            </a:r>
            <a:r>
              <a:rPr lang="en-GB" sz="2600" dirty="0">
                <a:solidFill>
                  <a:srgbClr val="000000"/>
                </a:solidFill>
                <a:latin typeface="Letter-join Air No-lead 40" panose="02000805000000020003" pitchFamily="50" charset="0"/>
              </a:rPr>
              <a:t>S</a:t>
            </a:r>
            <a:r>
              <a:rPr lang="en-GB" sz="2600" b="0" i="0" dirty="0">
                <a:solidFill>
                  <a:srgbClr val="000000"/>
                </a:solidFill>
                <a:effectLst/>
                <a:latin typeface="Letter-join Air No-lead 40" panose="02000805000000020003" pitchFamily="50" charset="0"/>
              </a:rPr>
              <a:t>he followed her peers and floated across the stage. We cannot wait for your family to come and watch you Ava!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0" name="Picture 9" descr="A yellow star with a face and eyes&#10;&#10;AI-generated content may be incorrect.">
            <a:extLst>
              <a:ext uri="{FF2B5EF4-FFF2-40B4-BE49-F238E27FC236}">
                <a16:creationId xmlns:a16="http://schemas.microsoft.com/office/drawing/2014/main" id="{5A0EE29E-972B-FD9A-CD9B-6735A9D31DF4}"/>
              </a:ext>
            </a:extLst>
          </p:cNvPr>
          <p:cNvPicPr>
            <a:picLocks noChangeAspect="1"/>
          </p:cNvPicPr>
          <p:nvPr/>
        </p:nvPicPr>
        <p:blipFill>
          <a:blip r:embed="rId2"/>
          <a:stretch>
            <a:fillRect/>
          </a:stretch>
        </p:blipFill>
        <p:spPr>
          <a:xfrm>
            <a:off x="6746289" y="1293083"/>
            <a:ext cx="4429743" cy="4572638"/>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9912978A-889B-4A78-64D0-908106442592}"/>
              </a:ext>
            </a:extLst>
          </p:cNvPr>
          <p:cNvSpPr txBox="1"/>
          <p:nvPr/>
        </p:nvSpPr>
        <p:spPr>
          <a:xfrm>
            <a:off x="266840" y="2417025"/>
            <a:ext cx="6127954" cy="923330"/>
          </a:xfrm>
          <a:prstGeom prst="rect">
            <a:avLst/>
          </a:prstGeom>
          <a:noFill/>
        </p:spPr>
        <p:txBody>
          <a:bodyPr wrap="square">
            <a:spAutoFit/>
          </a:bodyPr>
          <a:lstStyle/>
          <a:p>
            <a:pPr algn="l" fontAlgn="base">
              <a:buNone/>
            </a:pP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7047669C-FFB6-AAE5-0218-985EEBFED9EC}"/>
              </a:ext>
            </a:extLst>
          </p:cNvPr>
          <p:cNvSpPr txBox="1"/>
          <p:nvPr/>
        </p:nvSpPr>
        <p:spPr>
          <a:xfrm>
            <a:off x="314692" y="2526759"/>
            <a:ext cx="6127954" cy="3662541"/>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Olivia was also a super star in our dress rehearsal</a:t>
            </a:r>
            <a:r>
              <a:rPr lang="en-GB" sz="2800" dirty="0">
                <a:solidFill>
                  <a:srgbClr val="000000"/>
                </a:solidFill>
                <a:latin typeface="Letter-join Air No-lead 40" panose="02000805000000020003" pitchFamily="50" charset="0"/>
              </a:rPr>
              <a:t>. S</a:t>
            </a:r>
            <a:r>
              <a:rPr lang="en-GB" sz="2800" b="0" i="0" dirty="0">
                <a:solidFill>
                  <a:srgbClr val="000000"/>
                </a:solidFill>
                <a:effectLst/>
                <a:latin typeface="Letter-join Air No-lead 40" panose="02000805000000020003" pitchFamily="50" charset="0"/>
              </a:rPr>
              <a:t>he knew when to speak, used a loud clear voice and joined in singing all our songs beautifully. Well done Olivia</a:t>
            </a:r>
            <a:r>
              <a:rPr lang="en-GB" sz="2800" dirty="0">
                <a:solidFill>
                  <a:srgbClr val="000000"/>
                </a:solidFill>
                <a:latin typeface="Letter-join Air No-lead 40" panose="02000805000000020003" pitchFamily="50" charset="0"/>
              </a:rPr>
              <a:t> - </a:t>
            </a:r>
            <a:r>
              <a:rPr lang="en-GB" sz="2800" b="0" i="0" dirty="0">
                <a:solidFill>
                  <a:srgbClr val="000000"/>
                </a:solidFill>
                <a:effectLst/>
                <a:latin typeface="Letter-join Air No-lead 40" panose="02000805000000020003" pitchFamily="50" charset="0"/>
              </a:rPr>
              <a:t>your family will be so proud on Tuesday!</a:t>
            </a:r>
          </a:p>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pic>
        <p:nvPicPr>
          <p:cNvPr id="10" name="Picture 9" descr="A child in a blue sweater&#10;&#10;AI-generated content may be incorrect.">
            <a:extLst>
              <a:ext uri="{FF2B5EF4-FFF2-40B4-BE49-F238E27FC236}">
                <a16:creationId xmlns:a16="http://schemas.microsoft.com/office/drawing/2014/main" id="{FC7627D5-8C22-2E57-78A2-2DF0DA411A82}"/>
              </a:ext>
            </a:extLst>
          </p:cNvPr>
          <p:cNvPicPr>
            <a:picLocks noChangeAspect="1"/>
          </p:cNvPicPr>
          <p:nvPr/>
        </p:nvPicPr>
        <p:blipFill>
          <a:blip r:embed="rId2"/>
          <a:stretch>
            <a:fillRect/>
          </a:stretch>
        </p:blipFill>
        <p:spPr>
          <a:xfrm>
            <a:off x="6919075" y="746712"/>
            <a:ext cx="4119816" cy="5115951"/>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7" name="TextBox 6">
            <a:extLst>
              <a:ext uri="{FF2B5EF4-FFF2-40B4-BE49-F238E27FC236}">
                <a16:creationId xmlns:a16="http://schemas.microsoft.com/office/drawing/2014/main" id="{3E82462E-7A44-FEBE-DEDF-28AF952A4D7D}"/>
              </a:ext>
            </a:extLst>
          </p:cNvPr>
          <p:cNvSpPr txBox="1"/>
          <p:nvPr/>
        </p:nvSpPr>
        <p:spPr>
          <a:xfrm>
            <a:off x="386000" y="2712066"/>
            <a:ext cx="6113206" cy="341632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heroes this week are Xavier and </a:t>
            </a:r>
            <a:r>
              <a:rPr lang="en-GB" sz="2400" b="0" i="0" dirty="0" err="1">
                <a:solidFill>
                  <a:srgbClr val="000000"/>
                </a:solidFill>
                <a:effectLst/>
                <a:latin typeface="Letter-join Air No-lead 40" panose="02000805000000020003" pitchFamily="50" charset="0"/>
              </a:rPr>
              <a:t>Ivygrace</a:t>
            </a:r>
            <a:r>
              <a:rPr lang="en-GB" sz="2400" b="0" i="0" dirty="0">
                <a:solidFill>
                  <a:srgbClr val="000000"/>
                </a:solidFill>
                <a:effectLst/>
                <a:latin typeface="Letter-join Air No-lead 40" panose="02000805000000020003" pitchFamily="50" charset="0"/>
              </a:rPr>
              <a:t>.</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Xavier has really impressed me this week with how keen he is to answer questions in class. He has put his had up lots and has given some really good, detailed answers, especially in Maths. Well done Xavier.</a:t>
            </a:r>
          </a:p>
        </p:txBody>
      </p:sp>
      <p:pic>
        <p:nvPicPr>
          <p:cNvPr id="11" name="Picture 10" descr="A child standing in front of a blue curtain&#10;&#10;AI-generated content may be incorrect.">
            <a:extLst>
              <a:ext uri="{FF2B5EF4-FFF2-40B4-BE49-F238E27FC236}">
                <a16:creationId xmlns:a16="http://schemas.microsoft.com/office/drawing/2014/main" id="{1F757B70-D7E4-EE16-943B-3F2A8982EEC4}"/>
              </a:ext>
            </a:extLst>
          </p:cNvPr>
          <p:cNvPicPr>
            <a:picLocks noChangeAspect="1"/>
          </p:cNvPicPr>
          <p:nvPr/>
        </p:nvPicPr>
        <p:blipFill>
          <a:blip r:embed="rId2"/>
          <a:stretch>
            <a:fillRect/>
          </a:stretch>
        </p:blipFill>
        <p:spPr>
          <a:xfrm>
            <a:off x="7314843" y="845597"/>
            <a:ext cx="3622349" cy="4825787"/>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B8FE7-9EF9-0799-1B84-EC7AC37549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600B76-B622-8A50-2B26-FABCF9A675AE}"/>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Woodpecker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9F00851B-04DA-275F-6BED-90D332CECF10}"/>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EC0F042-5C05-B0CE-909A-86CCCCB7FE9E}"/>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034A4372-E1B5-252B-E97C-7EB8369CB1D4}"/>
              </a:ext>
            </a:extLst>
          </p:cNvPr>
          <p:cNvSpPr>
            <a:spLocks noGrp="1"/>
          </p:cNvSpPr>
          <p:nvPr>
            <p:ph type="pic" sz="quarter" idx="13"/>
          </p:nvPr>
        </p:nvSpPr>
        <p:spPr>
          <a:xfrm>
            <a:off x="1923136" y="1308886"/>
            <a:ext cx="8877760" cy="6064783"/>
          </a:xfrm>
        </p:spPr>
        <p:txBody>
          <a:bodyPr/>
          <a:lstStyle/>
          <a:p>
            <a:endParaRPr lang="en-GB"/>
          </a:p>
        </p:txBody>
      </p:sp>
      <p:sp>
        <p:nvSpPr>
          <p:cNvPr id="5" name="TextBox 4">
            <a:extLst>
              <a:ext uri="{FF2B5EF4-FFF2-40B4-BE49-F238E27FC236}">
                <a16:creationId xmlns:a16="http://schemas.microsoft.com/office/drawing/2014/main" id="{2A970F5F-EFAA-E5E2-0046-9B50724FE78A}"/>
              </a:ext>
            </a:extLst>
          </p:cNvPr>
          <p:cNvSpPr txBox="1"/>
          <p:nvPr/>
        </p:nvSpPr>
        <p:spPr>
          <a:xfrm>
            <a:off x="248810" y="2586951"/>
            <a:ext cx="6113206" cy="3785652"/>
          </a:xfrm>
          <a:prstGeom prst="rect">
            <a:avLst/>
          </a:prstGeom>
          <a:noFill/>
        </p:spPr>
        <p:txBody>
          <a:bodyPr wrap="square">
            <a:spAutoFit/>
          </a:bodyPr>
          <a:lstStyle/>
          <a:p>
            <a:pPr algn="l" fontAlgn="base">
              <a:buNone/>
            </a:pPr>
            <a:r>
              <a:rPr lang="en-GB" sz="2400" b="0" i="0">
                <a:solidFill>
                  <a:srgbClr val="000000"/>
                </a:solidFill>
                <a:effectLst/>
                <a:latin typeface="Letter-join Air No-lead 40" panose="02000805000000020003" pitchFamily="50" charset="0"/>
              </a:rPr>
              <a:t>My second hero is Ivygrace. </a:t>
            </a:r>
          </a:p>
          <a:p>
            <a:pPr algn="l" fontAlgn="base">
              <a:buNone/>
            </a:pPr>
            <a:endParaRPr lang="en-GB" sz="2400">
              <a:solidFill>
                <a:srgbClr val="000000"/>
              </a:solidFill>
              <a:latin typeface="Letter-join Air No-lead 40" panose="02000805000000020003" pitchFamily="50" charset="0"/>
            </a:endParaRPr>
          </a:p>
          <a:p>
            <a:pPr algn="l" fontAlgn="base">
              <a:buNone/>
            </a:pPr>
            <a:r>
              <a:rPr lang="en-GB" sz="2400" b="0" i="0">
                <a:solidFill>
                  <a:srgbClr val="000000"/>
                </a:solidFill>
                <a:effectLst/>
                <a:latin typeface="Letter-join Air No-lead 40" panose="02000805000000020003" pitchFamily="50" charset="0"/>
              </a:rPr>
              <a:t>Ivygrace is a narrator in our Christmas play and to start with she was really quiet saying her lines. She has worked really hard to learn her lines and at our dress rehearsal said them in a lovely, loud voice. </a:t>
            </a:r>
          </a:p>
          <a:p>
            <a:pPr algn="l" fontAlgn="base">
              <a:buNone/>
            </a:pPr>
            <a:endParaRPr lang="en-GB" sz="2400">
              <a:solidFill>
                <a:srgbClr val="000000"/>
              </a:solidFill>
              <a:latin typeface="Letter-join Air No-lead 40" panose="02000805000000020003" pitchFamily="50" charset="0"/>
            </a:endParaRPr>
          </a:p>
          <a:p>
            <a:pPr algn="l" fontAlgn="base">
              <a:buNone/>
            </a:pPr>
            <a:r>
              <a:rPr lang="en-GB" sz="2400" b="0" i="0">
                <a:solidFill>
                  <a:srgbClr val="000000"/>
                </a:solidFill>
                <a:effectLst/>
                <a:latin typeface="Letter-join Air No-lead 40" panose="02000805000000020003" pitchFamily="50" charset="0"/>
              </a:rPr>
              <a:t>Well done Ivygrace.</a:t>
            </a:r>
            <a:endParaRPr lang="en-GB" sz="2400" b="0" i="0" dirty="0">
              <a:solidFill>
                <a:srgbClr val="000000"/>
              </a:solidFill>
              <a:effectLst/>
              <a:latin typeface="Letter-join Air No-lead 40" panose="02000805000000020003" pitchFamily="50" charset="0"/>
            </a:endParaRPr>
          </a:p>
        </p:txBody>
      </p:sp>
      <p:pic>
        <p:nvPicPr>
          <p:cNvPr id="8" name="Picture 7" descr="A child standing in front of a blue curtain&#10;&#10;AI-generated content may be incorrect.">
            <a:extLst>
              <a:ext uri="{FF2B5EF4-FFF2-40B4-BE49-F238E27FC236}">
                <a16:creationId xmlns:a16="http://schemas.microsoft.com/office/drawing/2014/main" id="{ABBB1819-1DCC-A137-4A2A-3E7BB09CBE26}"/>
              </a:ext>
            </a:extLst>
          </p:cNvPr>
          <p:cNvPicPr>
            <a:picLocks noChangeAspect="1"/>
          </p:cNvPicPr>
          <p:nvPr/>
        </p:nvPicPr>
        <p:blipFill>
          <a:blip r:embed="rId2"/>
          <a:stretch>
            <a:fillRect/>
          </a:stretch>
        </p:blipFill>
        <p:spPr>
          <a:xfrm>
            <a:off x="7178019" y="875818"/>
            <a:ext cx="4119815" cy="5200228"/>
          </a:xfrm>
          <a:prstGeom prst="rect">
            <a:avLst/>
          </a:prstGeom>
        </p:spPr>
      </p:pic>
    </p:spTree>
    <p:extLst>
      <p:ext uri="{BB962C8B-B14F-4D97-AF65-F5344CB8AC3E}">
        <p14:creationId xmlns:p14="http://schemas.microsoft.com/office/powerpoint/2010/main" val="672399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E8D56-602B-EB1F-C32B-B8DD643B05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8C5C7F-CE18-E45A-3BD5-A7E6E17EB3C6}"/>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93B36C2E-8449-5A6C-60C4-7BD30545CAB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547D854-8EE4-390F-FB27-3009CF2B433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9BBB51E-16CD-C33E-B21D-B5C72671B23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6D3A7E36-A340-66DB-6616-0019FBAB1658}"/>
              </a:ext>
            </a:extLst>
          </p:cNvPr>
          <p:cNvSpPr txBox="1"/>
          <p:nvPr/>
        </p:nvSpPr>
        <p:spPr>
          <a:xfrm>
            <a:off x="266840" y="2406018"/>
            <a:ext cx="6127954" cy="492443"/>
          </a:xfrm>
          <a:prstGeom prst="rect">
            <a:avLst/>
          </a:prstGeom>
          <a:noFill/>
        </p:spPr>
        <p:txBody>
          <a:bodyPr wrap="square">
            <a:spAutoFit/>
          </a:bodyPr>
          <a:lstStyle/>
          <a:p>
            <a:pPr algn="l" fontAlgn="base">
              <a:buNone/>
            </a:pPr>
            <a:endParaRPr lang="en-GB" sz="2600" b="0" i="0" dirty="0">
              <a:solidFill>
                <a:srgbClr val="000000"/>
              </a:solidFill>
              <a:effectLst/>
              <a:latin typeface="Letter-join Air No-lead 40" panose="02000805000000020003" pitchFamily="50" charset="0"/>
            </a:endParaRPr>
          </a:p>
        </p:txBody>
      </p:sp>
      <p:sp>
        <p:nvSpPr>
          <p:cNvPr id="4" name="TextBox 3">
            <a:extLst>
              <a:ext uri="{FF2B5EF4-FFF2-40B4-BE49-F238E27FC236}">
                <a16:creationId xmlns:a16="http://schemas.microsoft.com/office/drawing/2014/main" id="{948F0D5A-FAD7-0118-76F8-029B8A471B69}"/>
              </a:ext>
            </a:extLst>
          </p:cNvPr>
          <p:cNvSpPr txBox="1"/>
          <p:nvPr/>
        </p:nvSpPr>
        <p:spPr>
          <a:xfrm>
            <a:off x="184999" y="2308925"/>
            <a:ext cx="6364535" cy="4647426"/>
          </a:xfrm>
          <a:prstGeom prst="rect">
            <a:avLst/>
          </a:prstGeom>
          <a:noFill/>
        </p:spPr>
        <p:txBody>
          <a:bodyPr wrap="square">
            <a:spAutoFit/>
          </a:bodyPr>
          <a:lstStyle/>
          <a:p>
            <a:pPr algn="l" rtl="0" fontAlgn="base">
              <a:buNone/>
            </a:pPr>
            <a:r>
              <a:rPr lang="en-GB" sz="2000" b="0" i="0" dirty="0">
                <a:solidFill>
                  <a:srgbClr val="000000"/>
                </a:solidFill>
                <a:effectLst/>
                <a:latin typeface="Letter-join Air No-lead 40" panose="02000805000000020003" pitchFamily="50" charset="0"/>
              </a:rPr>
              <a:t>Our heroes in Kingfisher this week are Bobbi, Caben and Ruby. </a:t>
            </a:r>
          </a:p>
          <a:p>
            <a:pPr algn="l" rtl="0" fontAlgn="base">
              <a:buNone/>
            </a:pP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This week Kingfisher have been working hard on their assessment tests. </a:t>
            </a:r>
          </a:p>
          <a:p>
            <a:pPr algn="l" rtl="0" fontAlgn="base">
              <a:buNone/>
            </a:pP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Bobbi and Caben worked hard on their maths test and Mrs Fisher was really impressed with them. </a:t>
            </a:r>
          </a:p>
          <a:p>
            <a:pPr algn="l" rtl="0" fontAlgn="base">
              <a:buNone/>
            </a:pP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Ruby has done brilliantly on her times table test. </a:t>
            </a:r>
          </a:p>
          <a:p>
            <a:pPr algn="l" rtl="0" fontAlgn="base">
              <a:buNone/>
            </a:pPr>
            <a:endParaRPr lang="en-GB" sz="2000" b="0" i="0" dirty="0">
              <a:solidFill>
                <a:srgbClr val="000000"/>
              </a:solidFill>
              <a:effectLst/>
              <a:latin typeface="Letter-join Air No-lead 40" panose="02000805000000020003" pitchFamily="50" charset="0"/>
            </a:endParaRPr>
          </a:p>
          <a:p>
            <a:pPr algn="l" rtl="0" fontAlgn="base">
              <a:buNone/>
            </a:pPr>
            <a:r>
              <a:rPr lang="en-GB" sz="2000" b="0" i="0" dirty="0">
                <a:solidFill>
                  <a:srgbClr val="000000"/>
                </a:solidFill>
                <a:effectLst/>
                <a:latin typeface="Letter-join Air No-lead 40" panose="02000805000000020003" pitchFamily="50" charset="0"/>
              </a:rPr>
              <a:t>Well done Kingfisher Heroes - your hard work has paid off!! 🌟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0" name="Picture 9" descr="A child standing in front of a wall with drawings&#10;&#10;AI-generated content may be incorrect.">
            <a:extLst>
              <a:ext uri="{FF2B5EF4-FFF2-40B4-BE49-F238E27FC236}">
                <a16:creationId xmlns:a16="http://schemas.microsoft.com/office/drawing/2014/main" id="{9EBB34D5-C135-88A3-C142-6DD153DDF815}"/>
              </a:ext>
            </a:extLst>
          </p:cNvPr>
          <p:cNvPicPr>
            <a:picLocks noChangeAspect="1"/>
          </p:cNvPicPr>
          <p:nvPr/>
        </p:nvPicPr>
        <p:blipFill>
          <a:blip r:embed="rId2"/>
          <a:stretch>
            <a:fillRect/>
          </a:stretch>
        </p:blipFill>
        <p:spPr>
          <a:xfrm>
            <a:off x="9351551" y="7777"/>
            <a:ext cx="2590187" cy="3177875"/>
          </a:xfrm>
          <a:prstGeom prst="rect">
            <a:avLst/>
          </a:prstGeom>
        </p:spPr>
      </p:pic>
      <p:pic>
        <p:nvPicPr>
          <p:cNvPr id="12" name="Picture 11" descr="A child in a blue shirt&#10;&#10;AI-generated content may be incorrect.">
            <a:extLst>
              <a:ext uri="{FF2B5EF4-FFF2-40B4-BE49-F238E27FC236}">
                <a16:creationId xmlns:a16="http://schemas.microsoft.com/office/drawing/2014/main" id="{76CE31CB-D330-1806-3663-9157CA6936FF}"/>
              </a:ext>
            </a:extLst>
          </p:cNvPr>
          <p:cNvPicPr>
            <a:picLocks noChangeAspect="1"/>
          </p:cNvPicPr>
          <p:nvPr/>
        </p:nvPicPr>
        <p:blipFill>
          <a:blip r:embed="rId3"/>
          <a:stretch>
            <a:fillRect/>
          </a:stretch>
        </p:blipFill>
        <p:spPr>
          <a:xfrm>
            <a:off x="6502831" y="1849465"/>
            <a:ext cx="2740683" cy="3881101"/>
          </a:xfrm>
          <a:prstGeom prst="rect">
            <a:avLst/>
          </a:prstGeom>
        </p:spPr>
      </p:pic>
      <p:pic>
        <p:nvPicPr>
          <p:cNvPr id="14" name="Picture 13" descr="A silhouette of a child with a cape&#10;&#10;AI-generated content may be incorrect.">
            <a:extLst>
              <a:ext uri="{FF2B5EF4-FFF2-40B4-BE49-F238E27FC236}">
                <a16:creationId xmlns:a16="http://schemas.microsoft.com/office/drawing/2014/main" id="{AA1335FB-31E1-4AD7-7B66-C6F80A82FC95}"/>
              </a:ext>
            </a:extLst>
          </p:cNvPr>
          <p:cNvPicPr>
            <a:picLocks noChangeAspect="1"/>
          </p:cNvPicPr>
          <p:nvPr/>
        </p:nvPicPr>
        <p:blipFill>
          <a:blip r:embed="rId4"/>
          <a:stretch>
            <a:fillRect/>
          </a:stretch>
        </p:blipFill>
        <p:spPr>
          <a:xfrm>
            <a:off x="9428513" y="3790016"/>
            <a:ext cx="2566054" cy="2486198"/>
          </a:xfrm>
          <a:prstGeom prst="rect">
            <a:avLst/>
          </a:prstGeom>
        </p:spPr>
      </p:pic>
    </p:spTree>
    <p:extLst>
      <p:ext uri="{BB962C8B-B14F-4D97-AF65-F5344CB8AC3E}">
        <p14:creationId xmlns:p14="http://schemas.microsoft.com/office/powerpoint/2010/main" val="4176473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2CEF2-4360-EE6A-2158-1F61E7332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5647CA-8C0E-6AFB-87EA-40C265E092FE}"/>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0871221E-87E0-DCC0-93D2-F7F03879EC3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3996F8C5-98DC-2794-4D02-05CE38C24BC2}"/>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DB98F15-CB00-EEBF-4681-D5BF3B901356}"/>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1E7F51E-BA95-E0B8-C894-12217D493CE9}"/>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5" name="TextBox 4">
            <a:extLst>
              <a:ext uri="{FF2B5EF4-FFF2-40B4-BE49-F238E27FC236}">
                <a16:creationId xmlns:a16="http://schemas.microsoft.com/office/drawing/2014/main" id="{A39E9C22-79BF-8D8B-3887-E9D2F054C158}"/>
              </a:ext>
            </a:extLst>
          </p:cNvPr>
          <p:cNvSpPr txBox="1"/>
          <p:nvPr/>
        </p:nvSpPr>
        <p:spPr>
          <a:xfrm>
            <a:off x="386000" y="266955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dirty="0"/>
          </a:p>
        </p:txBody>
      </p:sp>
      <p:sp>
        <p:nvSpPr>
          <p:cNvPr id="10" name="TextBox 9">
            <a:extLst>
              <a:ext uri="{FF2B5EF4-FFF2-40B4-BE49-F238E27FC236}">
                <a16:creationId xmlns:a16="http://schemas.microsoft.com/office/drawing/2014/main" id="{DF13CFFE-037B-4205-4F91-F66DBC12C0CC}"/>
              </a:ext>
            </a:extLst>
          </p:cNvPr>
          <p:cNvSpPr txBox="1"/>
          <p:nvPr/>
        </p:nvSpPr>
        <p:spPr>
          <a:xfrm>
            <a:off x="429581" y="2669558"/>
            <a:ext cx="6127954" cy="4647426"/>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Hanna is the first hero from Dove this week. She has shown great determination in maths with addition and subtraction. She has not given up when things have been tricky and has made wonderful progress. Well done Hanna!</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3" name="Picture 12" descr="A child smiling at the camera&#10;&#10;AI-generated content may be incorrect.">
            <a:extLst>
              <a:ext uri="{FF2B5EF4-FFF2-40B4-BE49-F238E27FC236}">
                <a16:creationId xmlns:a16="http://schemas.microsoft.com/office/drawing/2014/main" id="{8704EDF2-9046-BAA9-AF20-869E46882048}"/>
              </a:ext>
            </a:extLst>
          </p:cNvPr>
          <p:cNvPicPr>
            <a:picLocks noChangeAspect="1"/>
          </p:cNvPicPr>
          <p:nvPr/>
        </p:nvPicPr>
        <p:blipFill>
          <a:blip r:embed="rId2"/>
          <a:stretch>
            <a:fillRect/>
          </a:stretch>
        </p:blipFill>
        <p:spPr>
          <a:xfrm>
            <a:off x="7073616" y="888240"/>
            <a:ext cx="3630917" cy="4855297"/>
          </a:xfrm>
          <a:prstGeom prst="rect">
            <a:avLst/>
          </a:prstGeom>
        </p:spPr>
      </p:pic>
    </p:spTree>
    <p:extLst>
      <p:ext uri="{BB962C8B-B14F-4D97-AF65-F5344CB8AC3E}">
        <p14:creationId xmlns:p14="http://schemas.microsoft.com/office/powerpoint/2010/main" val="3035210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2541845-2316-4363-BBED-4D6B4F37586F}"/>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7" name="TextBox 6">
            <a:extLst>
              <a:ext uri="{FF2B5EF4-FFF2-40B4-BE49-F238E27FC236}">
                <a16:creationId xmlns:a16="http://schemas.microsoft.com/office/drawing/2014/main" id="{28814D62-CC3F-1843-B6D9-3E7C96E2C955}"/>
              </a:ext>
            </a:extLst>
          </p:cNvPr>
          <p:cNvSpPr txBox="1"/>
          <p:nvPr/>
        </p:nvSpPr>
        <p:spPr>
          <a:xfrm>
            <a:off x="630020" y="2561331"/>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8CBE4D33-4F18-CF44-5B52-1EBB7C53DB0A}"/>
              </a:ext>
            </a:extLst>
          </p:cNvPr>
          <p:cNvSpPr txBox="1"/>
          <p:nvPr/>
        </p:nvSpPr>
        <p:spPr>
          <a:xfrm>
            <a:off x="482844" y="1788736"/>
            <a:ext cx="6127954" cy="1384995"/>
          </a:xfrm>
          <a:prstGeom prst="rect">
            <a:avLst/>
          </a:prstGeom>
          <a:noFill/>
        </p:spPr>
        <p:txBody>
          <a:bodyPr wrap="square">
            <a:spAutoFit/>
          </a:bodyPr>
          <a:lstStyle/>
          <a:p>
            <a:pPr algn="l" fontAlgn="base">
              <a:buNone/>
            </a:pP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0" name="TextBox 9">
            <a:extLst>
              <a:ext uri="{FF2B5EF4-FFF2-40B4-BE49-F238E27FC236}">
                <a16:creationId xmlns:a16="http://schemas.microsoft.com/office/drawing/2014/main" id="{A7F54458-800B-4ECF-F3B8-85D972FC03F5}"/>
              </a:ext>
            </a:extLst>
          </p:cNvPr>
          <p:cNvSpPr txBox="1"/>
          <p:nvPr/>
        </p:nvSpPr>
        <p:spPr>
          <a:xfrm>
            <a:off x="359713" y="2669558"/>
            <a:ext cx="6127954" cy="3108543"/>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Ella is a Dove hero this week. She also has shown great determination in maths, not giving up when she found things difficult and is now a whizz at column method for both addition and subtraction. Well done Ella!</a:t>
            </a:r>
          </a:p>
        </p:txBody>
      </p:sp>
      <p:pic>
        <p:nvPicPr>
          <p:cNvPr id="13" name="Picture 12" descr="A child smiling at the camera&#10;&#10;AI-generated content may be incorrect.">
            <a:extLst>
              <a:ext uri="{FF2B5EF4-FFF2-40B4-BE49-F238E27FC236}">
                <a16:creationId xmlns:a16="http://schemas.microsoft.com/office/drawing/2014/main" id="{10491D9D-CA0E-339A-7596-802CF1A2E446}"/>
              </a:ext>
            </a:extLst>
          </p:cNvPr>
          <p:cNvPicPr>
            <a:picLocks noChangeAspect="1"/>
          </p:cNvPicPr>
          <p:nvPr/>
        </p:nvPicPr>
        <p:blipFill>
          <a:blip r:embed="rId2"/>
          <a:stretch>
            <a:fillRect/>
          </a:stretch>
        </p:blipFill>
        <p:spPr>
          <a:xfrm>
            <a:off x="6847380" y="875817"/>
            <a:ext cx="4119816" cy="4997809"/>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B891AFCD-AC64-42BE-B9F8-F6D3CA23950A}"/>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887FAB45-045C-E747-B5AB-480BBBB478AE}"/>
              </a:ext>
            </a:extLst>
          </p:cNvPr>
          <p:cNvSpPr txBox="1"/>
          <p:nvPr/>
        </p:nvSpPr>
        <p:spPr>
          <a:xfrm>
            <a:off x="572626" y="25673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2" name="TextBox 11">
            <a:extLst>
              <a:ext uri="{FF2B5EF4-FFF2-40B4-BE49-F238E27FC236}">
                <a16:creationId xmlns:a16="http://schemas.microsoft.com/office/drawing/2014/main" id="{78C0B7E4-EE2B-98A4-0C1C-C02A0BBCCF01}"/>
              </a:ext>
            </a:extLst>
          </p:cNvPr>
          <p:cNvSpPr txBox="1"/>
          <p:nvPr/>
        </p:nvSpPr>
        <p:spPr>
          <a:xfrm>
            <a:off x="340232" y="2712493"/>
            <a:ext cx="6113206" cy="4739759"/>
          </a:xfrm>
          <a:prstGeom prst="rect">
            <a:avLst/>
          </a:prstGeom>
          <a:noFill/>
        </p:spPr>
        <p:txBody>
          <a:bodyPr wrap="square">
            <a:spAutoFit/>
          </a:bodyPr>
          <a:lstStyle/>
          <a:p>
            <a:pPr algn="l" rtl="0" fontAlgn="base">
              <a:spcBef>
                <a:spcPts val="900"/>
              </a:spcBef>
              <a:spcAft>
                <a:spcPts val="150"/>
              </a:spcAft>
              <a:buNone/>
            </a:pPr>
            <a:r>
              <a:rPr lang="en-GB" sz="2400" b="0" dirty="0">
                <a:solidFill>
                  <a:srgbClr val="000000"/>
                </a:solidFill>
                <a:effectLst/>
                <a:latin typeface="Letter-join Air No-lead 40" panose="02000805000000020003" pitchFamily="50" charset="0"/>
              </a:rPr>
              <a:t>Jack is a hero in Swallow class. </a:t>
            </a:r>
          </a:p>
          <a:p>
            <a:pPr fontAlgn="base">
              <a:spcBef>
                <a:spcPts val="900"/>
              </a:spcBef>
              <a:spcAft>
                <a:spcPts val="150"/>
              </a:spcAft>
            </a:pPr>
            <a:r>
              <a:rPr lang="en-GB" sz="2400" b="0" dirty="0">
                <a:solidFill>
                  <a:srgbClr val="000000"/>
                </a:solidFill>
                <a:effectLst/>
                <a:latin typeface="Letter-join Air No-lead 40" panose="02000805000000020003" pitchFamily="50" charset="0"/>
              </a:rPr>
              <a:t>This week he is a hero for a random act of kindness that I observed him doing. Absolutely brilliant</a:t>
            </a:r>
            <a:r>
              <a:rPr lang="en-GB" sz="2400" dirty="0">
                <a:solidFill>
                  <a:srgbClr val="000000"/>
                </a:solidFill>
                <a:latin typeface="Letter-join Air No-lead 40" panose="02000805000000020003" pitchFamily="50" charset="0"/>
              </a:rPr>
              <a:t> and a</a:t>
            </a:r>
            <a:r>
              <a:rPr lang="en-GB" sz="2400" b="0" dirty="0">
                <a:solidFill>
                  <a:srgbClr val="000000"/>
                </a:solidFill>
                <a:effectLst/>
                <a:latin typeface="Letter-join Air No-lead 40" panose="02000805000000020003" pitchFamily="50" charset="0"/>
              </a:rPr>
              <a:t>bsolutely following our Holly Hill Way. One of our class phrases is ‘Just Be Kind!’ and you showed this today.</a:t>
            </a:r>
            <a:r>
              <a:rPr lang="en-GB" sz="2400" dirty="0">
                <a:solidFill>
                  <a:srgbClr val="000000"/>
                </a:solidFill>
                <a:latin typeface="Letter-join Air No-lead 40" panose="02000805000000020003" pitchFamily="50" charset="0"/>
              </a:rPr>
              <a:t> Well done Jack! </a:t>
            </a:r>
            <a:br>
              <a:rPr lang="en-GB" b="0" dirty="0">
                <a:solidFill>
                  <a:srgbClr val="242424"/>
                </a:solidFill>
                <a:effectLst/>
                <a:latin typeface="inherit"/>
              </a:rPr>
            </a:br>
            <a:endParaRPr lang="en-GB" b="0" dirty="0">
              <a:solidFill>
                <a:srgbClr val="242424"/>
              </a:solidFill>
              <a:effectLst/>
              <a:latin typeface="inherit"/>
            </a:endParaRPr>
          </a:p>
          <a:p>
            <a:pPr algn="l" rtl="0" fontAlgn="base">
              <a:spcBef>
                <a:spcPts val="900"/>
              </a:spcBef>
              <a:spcAft>
                <a:spcPts val="150"/>
              </a:spcAft>
              <a:buNone/>
            </a:pPr>
            <a:br>
              <a:rPr lang="en-GB" b="0" dirty="0">
                <a:solidFill>
                  <a:srgbClr val="242424"/>
                </a:solidFill>
                <a:effectLst/>
                <a:latin typeface="inherit"/>
              </a:rPr>
            </a:br>
            <a:endParaRPr lang="en-GB" b="0" dirty="0">
              <a:solidFill>
                <a:srgbClr val="242424"/>
              </a:solidFill>
              <a:effectLst/>
              <a:latin typeface="inherit"/>
            </a:endParaRPr>
          </a:p>
          <a:p>
            <a:pPr>
              <a:buNone/>
            </a:pPr>
            <a:br>
              <a:rPr lang="en-GB" b="0" i="0" dirty="0">
                <a:solidFill>
                  <a:srgbClr val="000000"/>
                </a:solidFill>
                <a:effectLst/>
                <a:latin typeface="Segoe UI" panose="020B0502040204020203" pitchFamily="34" charset="0"/>
              </a:rPr>
            </a:br>
            <a:endParaRPr lang="en-GB" dirty="0"/>
          </a:p>
        </p:txBody>
      </p:sp>
      <p:pic>
        <p:nvPicPr>
          <p:cNvPr id="14" name="Picture 13" descr="A child sitting on a couch&#10;&#10;AI-generated content may be incorrect.">
            <a:extLst>
              <a:ext uri="{FF2B5EF4-FFF2-40B4-BE49-F238E27FC236}">
                <a16:creationId xmlns:a16="http://schemas.microsoft.com/office/drawing/2014/main" id="{22AC1B3D-14DA-C7D5-8B48-19044AA9B4D5}"/>
              </a:ext>
            </a:extLst>
          </p:cNvPr>
          <p:cNvPicPr>
            <a:picLocks noChangeAspect="1"/>
          </p:cNvPicPr>
          <p:nvPr/>
        </p:nvPicPr>
        <p:blipFill>
          <a:blip r:embed="rId2"/>
          <a:stretch>
            <a:fillRect/>
          </a:stretch>
        </p:blipFill>
        <p:spPr>
          <a:xfrm>
            <a:off x="7431653" y="496800"/>
            <a:ext cx="3655969" cy="5449024"/>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B9261-7331-80E5-2632-A77386DA4A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382187-426A-F5F6-E7B0-BF97515B4688}"/>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5D930EED-F028-4C9C-B228-BBB968BDA93D}"/>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1944BE4-7085-9CF0-26A9-700CE2AF7320}"/>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3669FFF2-CFD3-4CF4-9A71-EFF32806AC3A}"/>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C88735A0-F24B-460C-3D93-2465CDA30AFA}"/>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BE542BBD-E202-6886-CCFD-E390F74908BF}"/>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035892A6-CC0F-5E16-1679-78831094CAB4}"/>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120E217B-75BE-135C-4AD3-495DD448A5D7}"/>
              </a:ext>
            </a:extLst>
          </p:cNvPr>
          <p:cNvSpPr txBox="1"/>
          <p:nvPr/>
        </p:nvSpPr>
        <p:spPr>
          <a:xfrm>
            <a:off x="346595" y="22010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pic>
        <p:nvPicPr>
          <p:cNvPr id="10" name="Picture 9" descr="A child sitting on a couch&#10;&#10;AI-generated content may be incorrect.">
            <a:extLst>
              <a:ext uri="{FF2B5EF4-FFF2-40B4-BE49-F238E27FC236}">
                <a16:creationId xmlns:a16="http://schemas.microsoft.com/office/drawing/2014/main" id="{AC348E6F-8AB3-7CAB-8003-158FAE8A864A}"/>
              </a:ext>
            </a:extLst>
          </p:cNvPr>
          <p:cNvPicPr>
            <a:picLocks noChangeAspect="1"/>
          </p:cNvPicPr>
          <p:nvPr/>
        </p:nvPicPr>
        <p:blipFill>
          <a:blip r:embed="rId2"/>
          <a:stretch>
            <a:fillRect/>
          </a:stretch>
        </p:blipFill>
        <p:spPr>
          <a:xfrm>
            <a:off x="7198355" y="490291"/>
            <a:ext cx="4166462" cy="5455533"/>
          </a:xfrm>
          <a:prstGeom prst="rect">
            <a:avLst/>
          </a:prstGeom>
        </p:spPr>
      </p:pic>
      <p:sp>
        <p:nvSpPr>
          <p:cNvPr id="13" name="TextBox 12">
            <a:extLst>
              <a:ext uri="{FF2B5EF4-FFF2-40B4-BE49-F238E27FC236}">
                <a16:creationId xmlns:a16="http://schemas.microsoft.com/office/drawing/2014/main" id="{E05DCED0-674E-4907-7626-725DA0ECFA64}"/>
              </a:ext>
            </a:extLst>
          </p:cNvPr>
          <p:cNvSpPr txBox="1"/>
          <p:nvPr/>
        </p:nvSpPr>
        <p:spPr>
          <a:xfrm>
            <a:off x="448036" y="2559110"/>
            <a:ext cx="6113206" cy="3877985"/>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Jude is a hero all of the time - every single day. His attitude to his learning is amazing. He is always ready to learn. He is always respectful and he always gives 100 percent to his work. Well done Jude - </a:t>
            </a:r>
            <a:r>
              <a:rPr lang="en-GB" sz="2400" dirty="0">
                <a:solidFill>
                  <a:srgbClr val="000000"/>
                </a:solidFill>
                <a:latin typeface="Letter-join Air No-lead 40" panose="02000805000000020003" pitchFamily="50" charset="0"/>
              </a:rPr>
              <a:t>i</a:t>
            </a:r>
            <a:r>
              <a:rPr lang="en-GB" sz="2400" b="0" i="0" dirty="0">
                <a:solidFill>
                  <a:srgbClr val="000000"/>
                </a:solidFill>
                <a:effectLst/>
                <a:latin typeface="Letter-join Air No-lead 40" panose="02000805000000020003" pitchFamily="50" charset="0"/>
              </a:rPr>
              <a:t>t’s remarkable that every day you follow our Holly Hill Way and show us your very best!</a:t>
            </a: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3763705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3" name="Rectangle 2">
            <a:extLst>
              <a:ext uri="{FF2B5EF4-FFF2-40B4-BE49-F238E27FC236}">
                <a16:creationId xmlns:a16="http://schemas.microsoft.com/office/drawing/2014/main" id="{EB37B883-F649-4273-BDEE-3E85D5461F4E}"/>
              </a:ext>
            </a:extLst>
          </p:cNvPr>
          <p:cNvSpPr/>
          <p:nvPr/>
        </p:nvSpPr>
        <p:spPr>
          <a:xfrm>
            <a:off x="380365" y="2786557"/>
            <a:ext cx="6096000" cy="646331"/>
          </a:xfrm>
          <a:prstGeom prst="rect">
            <a:avLst/>
          </a:prstGeom>
        </p:spPr>
        <p:txBody>
          <a:bodyPr>
            <a:spAutoFit/>
          </a:bodyPr>
          <a:lstStyle/>
          <a:p>
            <a:br>
              <a:rPr lang="en-GB" dirty="0">
                <a:solidFill>
                  <a:srgbClr val="000000"/>
                </a:solidFill>
                <a:latin typeface="Aptos"/>
              </a:rPr>
            </a:br>
            <a:endParaRPr lang="en-GB" dirty="0">
              <a:solidFill>
                <a:srgbClr val="242424"/>
              </a:solidFill>
              <a:latin typeface="Segoe UI" panose="020B0502040204020203" pitchFamily="34" charset="0"/>
            </a:endParaRPr>
          </a:p>
        </p:txBody>
      </p:sp>
      <p:sp>
        <p:nvSpPr>
          <p:cNvPr id="8" name="TextBox 7">
            <a:extLst>
              <a:ext uri="{FF2B5EF4-FFF2-40B4-BE49-F238E27FC236}">
                <a16:creationId xmlns:a16="http://schemas.microsoft.com/office/drawing/2014/main" id="{B61E763D-8D7F-F72D-5F7A-263875674E40}"/>
              </a:ext>
            </a:extLst>
          </p:cNvPr>
          <p:cNvSpPr txBox="1"/>
          <p:nvPr/>
        </p:nvSpPr>
        <p:spPr>
          <a:xfrm>
            <a:off x="661555" y="2648408"/>
            <a:ext cx="6116782" cy="646331"/>
          </a:xfrm>
          <a:prstGeom prst="rect">
            <a:avLst/>
          </a:prstGeom>
          <a:noFill/>
        </p:spPr>
        <p:txBody>
          <a:bodyPr wrap="square">
            <a:spAutoFit/>
          </a:bodyPr>
          <a:lstStyle/>
          <a:p>
            <a:pPr algn="l">
              <a:buNone/>
            </a:pPr>
            <a:br>
              <a:rPr lang="en-GB"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7" name="TextBox 6">
            <a:extLst>
              <a:ext uri="{FF2B5EF4-FFF2-40B4-BE49-F238E27FC236}">
                <a16:creationId xmlns:a16="http://schemas.microsoft.com/office/drawing/2014/main" id="{24492050-F170-A168-935A-0E08599215CF}"/>
              </a:ext>
            </a:extLst>
          </p:cNvPr>
          <p:cNvSpPr txBox="1"/>
          <p:nvPr/>
        </p:nvSpPr>
        <p:spPr>
          <a:xfrm>
            <a:off x="363159" y="2551837"/>
            <a:ext cx="6113206" cy="646331"/>
          </a:xfrm>
          <a:prstGeom prst="rect">
            <a:avLst/>
          </a:prstGeom>
          <a:noFill/>
        </p:spPr>
        <p:txBody>
          <a:bodyPr wrap="square">
            <a:spAutoFit/>
          </a:bodyPr>
          <a:lstStyle/>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8F487A24-9C54-B9B0-0D4C-7553ACCD1FCA}"/>
              </a:ext>
            </a:extLst>
          </p:cNvPr>
          <p:cNvSpPr txBox="1"/>
          <p:nvPr/>
        </p:nvSpPr>
        <p:spPr>
          <a:xfrm>
            <a:off x="179348" y="2366303"/>
            <a:ext cx="5422705" cy="5509200"/>
          </a:xfrm>
          <a:prstGeom prst="rect">
            <a:avLst/>
          </a:prstGeom>
          <a:noFill/>
        </p:spPr>
        <p:txBody>
          <a:bodyPr wrap="square">
            <a:spAutoFit/>
          </a:bodyPr>
          <a:lstStyle/>
          <a:p>
            <a:pPr algn="l" rtl="0">
              <a:buNone/>
            </a:pPr>
            <a:r>
              <a:rPr lang="en-GB" sz="2800" b="0" i="0" dirty="0">
                <a:solidFill>
                  <a:srgbClr val="000000"/>
                </a:solidFill>
                <a:effectLst/>
                <a:latin typeface="Letter-join Air No-lead 40" panose="02000805000000020003" pitchFamily="50" charset="0"/>
              </a:rPr>
              <a:t>This week, all of Owls are heroes. We have had assessment week this week and they have found some of it quite tricky. However, they have persevered and tried their best in every single test and I couldn’t ask for more! Well done Owls, I am so proud of you!</a:t>
            </a: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4" name="Picture 13" descr="A group of brown and white owls&#10;&#10;AI-generated content may be incorrect.">
            <a:extLst>
              <a:ext uri="{FF2B5EF4-FFF2-40B4-BE49-F238E27FC236}">
                <a16:creationId xmlns:a16="http://schemas.microsoft.com/office/drawing/2014/main" id="{ACB31704-12E3-3AD5-B31F-88720A5061F9}"/>
              </a:ext>
            </a:extLst>
          </p:cNvPr>
          <p:cNvPicPr>
            <a:picLocks noChangeAspect="1"/>
          </p:cNvPicPr>
          <p:nvPr/>
        </p:nvPicPr>
        <p:blipFill>
          <a:blip r:embed="rId2"/>
          <a:stretch>
            <a:fillRect/>
          </a:stretch>
        </p:blipFill>
        <p:spPr>
          <a:xfrm>
            <a:off x="5794467" y="2210989"/>
            <a:ext cx="6302244" cy="3076747"/>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B1489-B942-ED8A-FA7C-0019F4E2E0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381439-1C5C-613D-260F-840D41193042}"/>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6E490B1E-88E5-6420-4231-E755DE769A8B}"/>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1FD23C16-C39A-6D15-7DC7-07CA284C3E62}"/>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664538EA-BEFB-95AE-5289-A0DA5F28A3CE}"/>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5AFC7306-DDCE-DE1D-CB82-B4E8E2AA674E}"/>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1C5CE52E-6015-00DB-ADA7-71EEBECFC76E}"/>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F31B9103-B9FA-5AFC-BDE7-0FF5A77E25DC}"/>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74578A7C-6C00-D88A-27FB-73684C9097E7}"/>
              </a:ext>
            </a:extLst>
          </p:cNvPr>
          <p:cNvSpPr txBox="1"/>
          <p:nvPr/>
        </p:nvSpPr>
        <p:spPr>
          <a:xfrm>
            <a:off x="346595" y="22010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0" name="TextBox 9">
            <a:extLst>
              <a:ext uri="{FF2B5EF4-FFF2-40B4-BE49-F238E27FC236}">
                <a16:creationId xmlns:a16="http://schemas.microsoft.com/office/drawing/2014/main" id="{5D1587F3-DFE0-CB97-0CA0-160AB4933502}"/>
              </a:ext>
            </a:extLst>
          </p:cNvPr>
          <p:cNvSpPr txBox="1"/>
          <p:nvPr/>
        </p:nvSpPr>
        <p:spPr>
          <a:xfrm>
            <a:off x="176242" y="2320899"/>
            <a:ext cx="6909550" cy="4955203"/>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I would like to start by saying I think my entire class are heroes for trying their hardest in their assessments this week!</a:t>
            </a:r>
          </a:p>
          <a:p>
            <a:pPr algn="l" fontAlgn="base">
              <a:buNone/>
            </a:pP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In particular, though, I would like to celebrate James and Morgan. Both boys have got on brilliantly with their assessments this week, giving it their all and not giving up, even when questions got tough. Their hard work and determination paid off, with both boys producing some of the highest Maths scores in the class! I am extremely proud of both of them and hope they continue the amazing work.</a:t>
            </a:r>
            <a:endParaRPr lang="en-GB" sz="2000" dirty="0">
              <a:solidFill>
                <a:srgbClr val="000000"/>
              </a:solidFill>
              <a:latin typeface="Letter-join Air No-lead 40" panose="02000805000000020003" pitchFamily="50" charset="0"/>
            </a:endParaRPr>
          </a:p>
          <a:p>
            <a:pPr algn="l" fontAlgn="base">
              <a:buNone/>
            </a:pP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Keep it up boys!</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3" name="Picture 12" descr="A child holding a large gold star&#10;&#10;AI-generated content may be incorrect.">
            <a:extLst>
              <a:ext uri="{FF2B5EF4-FFF2-40B4-BE49-F238E27FC236}">
                <a16:creationId xmlns:a16="http://schemas.microsoft.com/office/drawing/2014/main" id="{2AF780FC-F0F1-5672-E5A9-36F94164D206}"/>
              </a:ext>
            </a:extLst>
          </p:cNvPr>
          <p:cNvPicPr>
            <a:picLocks noChangeAspect="1"/>
          </p:cNvPicPr>
          <p:nvPr/>
        </p:nvPicPr>
        <p:blipFill>
          <a:blip r:embed="rId2"/>
          <a:stretch>
            <a:fillRect/>
          </a:stretch>
        </p:blipFill>
        <p:spPr>
          <a:xfrm>
            <a:off x="7017159" y="645515"/>
            <a:ext cx="3329999" cy="3350768"/>
          </a:xfrm>
          <a:prstGeom prst="rect">
            <a:avLst/>
          </a:prstGeom>
        </p:spPr>
      </p:pic>
      <p:pic>
        <p:nvPicPr>
          <p:cNvPr id="15" name="Picture 14" descr="A child holding a star shaped object&#10;&#10;AI-generated content may be incorrect.">
            <a:extLst>
              <a:ext uri="{FF2B5EF4-FFF2-40B4-BE49-F238E27FC236}">
                <a16:creationId xmlns:a16="http://schemas.microsoft.com/office/drawing/2014/main" id="{DFCD76C1-42BC-F7FF-067E-38B904711A9E}"/>
              </a:ext>
            </a:extLst>
          </p:cNvPr>
          <p:cNvPicPr>
            <a:picLocks noChangeAspect="1"/>
          </p:cNvPicPr>
          <p:nvPr/>
        </p:nvPicPr>
        <p:blipFill>
          <a:blip r:embed="rId3"/>
          <a:stretch>
            <a:fillRect/>
          </a:stretch>
        </p:blipFill>
        <p:spPr>
          <a:xfrm>
            <a:off x="8559150" y="3583858"/>
            <a:ext cx="3416650" cy="3169260"/>
          </a:xfrm>
          <a:prstGeom prst="rect">
            <a:avLst/>
          </a:prstGeom>
        </p:spPr>
      </p:pic>
    </p:spTree>
    <p:extLst>
      <p:ext uri="{BB962C8B-B14F-4D97-AF65-F5344CB8AC3E}">
        <p14:creationId xmlns:p14="http://schemas.microsoft.com/office/powerpoint/2010/main" val="34444158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1651261437"/>
              </p:ext>
            </p:extLst>
          </p:nvPr>
        </p:nvGraphicFramePr>
        <p:xfrm>
          <a:off x="138975" y="2258595"/>
          <a:ext cx="5758242" cy="4511941"/>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432701">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438992" y="2126971"/>
            <a:ext cx="5353876" cy="3693319"/>
          </a:xfrm>
          <a:prstGeom prst="rect">
            <a:avLst/>
          </a:prstGeom>
          <a:noFill/>
        </p:spPr>
        <p:txBody>
          <a:bodyPr wrap="square" rtlCol="0">
            <a:spAutoFit/>
          </a:bodyPr>
          <a:lstStyle/>
          <a:p>
            <a:pPr algn="ctr"/>
            <a:r>
              <a:rPr lang="en-GB" sz="2600" dirty="0">
                <a:latin typeface="Letter-join Air No-lead 40" panose="02000805000000020003" pitchFamily="50" charset="0"/>
              </a:rPr>
              <a:t>This week’s winners with 96.8% are Wren class again! Well done Wrens – you have won your attendance award! £25 and an extra playtime coming your way!</a:t>
            </a:r>
          </a:p>
          <a:p>
            <a:pPr algn="ctr"/>
            <a:endParaRPr lang="en-GB" sz="2600" dirty="0">
              <a:latin typeface="Letter-join Air No-lead 40" panose="02000805000000020003" pitchFamily="50" charset="0"/>
            </a:endParaRPr>
          </a:p>
          <a:p>
            <a:pPr algn="ctr"/>
            <a:endParaRPr lang="en-GB" sz="2600" dirty="0">
              <a:latin typeface="Letter-join Air No-lead 40" panose="02000805000000020003" pitchFamily="50" charset="0"/>
            </a:endParaRPr>
          </a:p>
          <a:p>
            <a:pPr algn="ctr"/>
            <a:endParaRPr lang="en-GB" sz="2600" dirty="0">
              <a:latin typeface="Letter-join Air No-lead 40" panose="02000805000000020003" pitchFamily="50" charset="0"/>
            </a:endParaRPr>
          </a:p>
        </p:txBody>
      </p:sp>
    </p:spTree>
    <p:extLst>
      <p:ext uri="{BB962C8B-B14F-4D97-AF65-F5344CB8AC3E}">
        <p14:creationId xmlns:p14="http://schemas.microsoft.com/office/powerpoint/2010/main" val="4092516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393825" y="1096296"/>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Make sure you get lots of rest this weekend – it’s our super exciting Christmas week next week and we’re going to be busy, busy, busy!!!</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6" name="Picture 5" descr="A screenshot of a video game&#10;&#10;AI-generated content may be incorrect.">
            <a:extLst>
              <a:ext uri="{FF2B5EF4-FFF2-40B4-BE49-F238E27FC236}">
                <a16:creationId xmlns:a16="http://schemas.microsoft.com/office/drawing/2014/main" id="{F2AC8C93-D639-0ECF-9603-19111F06F2FD}"/>
              </a:ext>
            </a:extLst>
          </p:cNvPr>
          <p:cNvPicPr>
            <a:picLocks noChangeAspect="1"/>
          </p:cNvPicPr>
          <p:nvPr/>
        </p:nvPicPr>
        <p:blipFill>
          <a:blip r:embed="rId2"/>
          <a:stretch>
            <a:fillRect/>
          </a:stretch>
        </p:blipFill>
        <p:spPr>
          <a:xfrm>
            <a:off x="122782" y="2141126"/>
            <a:ext cx="6018268" cy="3490148"/>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71af3243-3dd4-4a8d-8c0d-dd76da1f02a5"/>
    <ds:schemaRef ds:uri="http://www.w3.org/XML/1998/namespace"/>
    <ds:schemaRef ds:uri="http://schemas.microsoft.com/office/2006/documentManagement/types"/>
    <ds:schemaRef ds:uri="http://purl.org/dc/terms/"/>
    <ds:schemaRef ds:uri="16c05727-aa75-4e4a-9b5f-8a80a1165891"/>
    <ds:schemaRef ds:uri="http://schemas.openxmlformats.org/package/2006/metadata/core-properties"/>
    <ds:schemaRef ds:uri="http://purl.org/dc/dcmitype/"/>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1338</Words>
  <Application>Microsoft Office PowerPoint</Application>
  <PresentationFormat>Widescreen</PresentationFormat>
  <Paragraphs>140</Paragraphs>
  <Slides>20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vt:lpstr>
      <vt:lpstr>Our Dove Hero</vt:lpstr>
      <vt:lpstr>Our Dove Hero</vt:lpstr>
      <vt:lpstr>Our Swallow Hero</vt:lpstr>
      <vt:lpstr>Our Swallow Hero</vt:lpstr>
      <vt:lpstr>Our Owl Hero</vt:lpstr>
      <vt:lpstr>Our Falcon Hero</vt:lpstr>
      <vt:lpstr>Class Attendance winners</vt:lpstr>
      <vt:lpstr>Make sure you get lots of rest this weekend – it’s our super exciting Christmas week next week and we’re going to be busy, busy, busy!!!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2025-12-12T14:18:00Z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