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6"/>
  </p:notesMasterIdLst>
  <p:handoutMasterIdLst>
    <p:handoutMasterId r:id="rId27"/>
  </p:handoutMasterIdLst>
  <p:sldIdLst>
    <p:sldId id="256" r:id="rId5"/>
    <p:sldId id="257" r:id="rId6"/>
    <p:sldId id="352" r:id="rId7"/>
    <p:sldId id="347" r:id="rId8"/>
    <p:sldId id="355" r:id="rId9"/>
    <p:sldId id="336" r:id="rId10"/>
    <p:sldId id="356" r:id="rId11"/>
    <p:sldId id="340" r:id="rId12"/>
    <p:sldId id="349" r:id="rId13"/>
    <p:sldId id="339" r:id="rId14"/>
    <p:sldId id="348" r:id="rId15"/>
    <p:sldId id="330" r:id="rId16"/>
    <p:sldId id="341" r:id="rId17"/>
    <p:sldId id="332" r:id="rId18"/>
    <p:sldId id="343" r:id="rId19"/>
    <p:sldId id="292" r:id="rId20"/>
    <p:sldId id="358" r:id="rId21"/>
    <p:sldId id="312" r:id="rId22"/>
    <p:sldId id="357" r:id="rId23"/>
    <p:sldId id="353" r:id="rId24"/>
    <p:sldId id="272" r:id="rId2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709" autoAdjust="0"/>
    <p:restoredTop sz="94712" autoAdjust="0"/>
  </p:normalViewPr>
  <p:slideViewPr>
    <p:cSldViewPr snapToGrid="0">
      <p:cViewPr varScale="1">
        <p:scale>
          <a:sx n="59" d="100"/>
          <a:sy n="59" d="100"/>
        </p:scale>
        <p:origin x="102" y="372"/>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1/17/2025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1/17/2025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SPRING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B320A36F-B0E3-4709-A829-A99EAAF9CA5F}"/>
              </a:ext>
            </a:extLst>
          </p:cNvPr>
          <p:cNvSpPr/>
          <p:nvPr/>
        </p:nvSpPr>
        <p:spPr>
          <a:xfrm>
            <a:off x="461535" y="2355174"/>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A2F49996-2B86-4BD6-A8E0-888C20C454EE}"/>
              </a:ext>
            </a:extLst>
          </p:cNvPr>
          <p:cNvSpPr/>
          <p:nvPr/>
        </p:nvSpPr>
        <p:spPr>
          <a:xfrm>
            <a:off x="268535" y="2504100"/>
            <a:ext cx="5590443"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EAF55957-57B9-4ED0-8933-3EA490B28A0E}"/>
              </a:ext>
            </a:extLst>
          </p:cNvPr>
          <p:cNvSpPr/>
          <p:nvPr/>
        </p:nvSpPr>
        <p:spPr>
          <a:xfrm>
            <a:off x="321861" y="245475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7" name="Rectangle 6">
            <a:extLst>
              <a:ext uri="{FF2B5EF4-FFF2-40B4-BE49-F238E27FC236}">
                <a16:creationId xmlns:a16="http://schemas.microsoft.com/office/drawing/2014/main" id="{F6690B80-2027-491C-A814-8C15CBEE008D}"/>
              </a:ext>
            </a:extLst>
          </p:cNvPr>
          <p:cNvSpPr/>
          <p:nvPr/>
        </p:nvSpPr>
        <p:spPr>
          <a:xfrm>
            <a:off x="266239" y="2454753"/>
            <a:ext cx="636453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B677F4BA-4FE3-43B3-8273-B719DC416502}"/>
              </a:ext>
            </a:extLst>
          </p:cNvPr>
          <p:cNvSpPr/>
          <p:nvPr/>
        </p:nvSpPr>
        <p:spPr>
          <a:xfrm>
            <a:off x="428318" y="2454753"/>
            <a:ext cx="6096000" cy="5355312"/>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Our Cygnet hero this week is Ava. </a:t>
            </a:r>
          </a:p>
          <a:p>
            <a:pPr fontAlgn="base"/>
            <a:endParaRPr lang="en-GB" sz="2800" dirty="0">
              <a:solidFill>
                <a:srgbClr val="000000"/>
              </a:solidFill>
              <a:latin typeface="Letter-join Air No-lead 40" panose="02000805000000020003" pitchFamily="50" charset="0"/>
            </a:endParaRPr>
          </a:p>
          <a:p>
            <a:pPr fontAlgn="base"/>
            <a:r>
              <a:rPr lang="en-GB" sz="2800" dirty="0">
                <a:solidFill>
                  <a:srgbClr val="000000"/>
                </a:solidFill>
                <a:latin typeface="Letter-join Air No-lead 40" panose="02000805000000020003" pitchFamily="50" charset="0"/>
              </a:rPr>
              <a:t>Ava has been so grown up coming into School this week, she has even been helping other children that were a little unsettled in the morning. What a superstar Ava!</a:t>
            </a: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endParaRPr lang="en-GB" dirty="0">
              <a:solidFill>
                <a:srgbClr val="000000"/>
              </a:solidFill>
              <a:latin typeface="Aptos"/>
            </a:endParaRPr>
          </a:p>
        </p:txBody>
      </p:sp>
      <p:pic>
        <p:nvPicPr>
          <p:cNvPr id="11" name="Picture 10">
            <a:extLst>
              <a:ext uri="{FF2B5EF4-FFF2-40B4-BE49-F238E27FC236}">
                <a16:creationId xmlns:a16="http://schemas.microsoft.com/office/drawing/2014/main" id="{0CBDF08C-66F7-4736-885C-CD279776A423}"/>
              </a:ext>
            </a:extLst>
          </p:cNvPr>
          <p:cNvPicPr>
            <a:picLocks noChangeAspect="1"/>
          </p:cNvPicPr>
          <p:nvPr/>
        </p:nvPicPr>
        <p:blipFill>
          <a:blip r:embed="rId2"/>
          <a:stretch>
            <a:fillRect/>
          </a:stretch>
        </p:blipFill>
        <p:spPr>
          <a:xfrm>
            <a:off x="7009334" y="1013404"/>
            <a:ext cx="3989969" cy="4423166"/>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B320A36F-B0E3-4709-A829-A99EAAF9CA5F}"/>
              </a:ext>
            </a:extLst>
          </p:cNvPr>
          <p:cNvSpPr/>
          <p:nvPr/>
        </p:nvSpPr>
        <p:spPr>
          <a:xfrm>
            <a:off x="461535" y="2355174"/>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A2F49996-2B86-4BD6-A8E0-888C20C454EE}"/>
              </a:ext>
            </a:extLst>
          </p:cNvPr>
          <p:cNvSpPr/>
          <p:nvPr/>
        </p:nvSpPr>
        <p:spPr>
          <a:xfrm>
            <a:off x="268535" y="2504100"/>
            <a:ext cx="5590443"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EAF55957-57B9-4ED0-8933-3EA490B28A0E}"/>
              </a:ext>
            </a:extLst>
          </p:cNvPr>
          <p:cNvSpPr/>
          <p:nvPr/>
        </p:nvSpPr>
        <p:spPr>
          <a:xfrm>
            <a:off x="321861" y="245475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7" name="Rectangle 6">
            <a:extLst>
              <a:ext uri="{FF2B5EF4-FFF2-40B4-BE49-F238E27FC236}">
                <a16:creationId xmlns:a16="http://schemas.microsoft.com/office/drawing/2014/main" id="{F6690B80-2027-491C-A814-8C15CBEE008D}"/>
              </a:ext>
            </a:extLst>
          </p:cNvPr>
          <p:cNvSpPr/>
          <p:nvPr/>
        </p:nvSpPr>
        <p:spPr>
          <a:xfrm>
            <a:off x="266240" y="245475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1" name="Rectangle 10">
            <a:extLst>
              <a:ext uri="{FF2B5EF4-FFF2-40B4-BE49-F238E27FC236}">
                <a16:creationId xmlns:a16="http://schemas.microsoft.com/office/drawing/2014/main" id="{91E0A461-AB67-473E-80E1-B1DC99282B05}"/>
              </a:ext>
            </a:extLst>
          </p:cNvPr>
          <p:cNvSpPr/>
          <p:nvPr/>
        </p:nvSpPr>
        <p:spPr>
          <a:xfrm>
            <a:off x="514861" y="2754923"/>
            <a:ext cx="6096000" cy="3416320"/>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Our Cygnet hero this week is Arthur. </a:t>
            </a:r>
            <a:br>
              <a:rPr lang="en-GB" sz="2400" dirty="0">
                <a:solidFill>
                  <a:srgbClr val="000000"/>
                </a:solidFill>
                <a:latin typeface="Letter-join Air No-lead 40" panose="02000805000000020003" pitchFamily="50" charset="0"/>
              </a:rPr>
            </a:br>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Arthur is one of our youngest children but you would not know it this week.  He has been listening and taking care to follow instructions.   He has also been trying very hard in phonics and trying to blend sounds.  Well done Arthur, we are all very proud.</a:t>
            </a:r>
          </a:p>
        </p:txBody>
      </p:sp>
      <p:pic>
        <p:nvPicPr>
          <p:cNvPr id="12" name="Picture 11">
            <a:extLst>
              <a:ext uri="{FF2B5EF4-FFF2-40B4-BE49-F238E27FC236}">
                <a16:creationId xmlns:a16="http://schemas.microsoft.com/office/drawing/2014/main" id="{0B098482-D7D7-442C-9CB1-F4A6A8692E47}"/>
              </a:ext>
            </a:extLst>
          </p:cNvPr>
          <p:cNvPicPr>
            <a:picLocks noChangeAspect="1"/>
          </p:cNvPicPr>
          <p:nvPr/>
        </p:nvPicPr>
        <p:blipFill>
          <a:blip r:embed="rId2"/>
          <a:stretch>
            <a:fillRect/>
          </a:stretch>
        </p:blipFill>
        <p:spPr>
          <a:xfrm>
            <a:off x="7116313" y="1316868"/>
            <a:ext cx="4240429" cy="4718396"/>
          </a:xfrm>
          <a:prstGeom prst="rect">
            <a:avLst/>
          </a:prstGeom>
        </p:spPr>
      </p:pic>
    </p:spTree>
    <p:extLst>
      <p:ext uri="{BB962C8B-B14F-4D97-AF65-F5344CB8AC3E}">
        <p14:creationId xmlns:p14="http://schemas.microsoft.com/office/powerpoint/2010/main" val="907209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496043"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3D613CC4-5C93-4D3B-B425-93122C89C909}"/>
              </a:ext>
            </a:extLst>
          </p:cNvPr>
          <p:cNvSpPr/>
          <p:nvPr/>
        </p:nvSpPr>
        <p:spPr>
          <a:xfrm>
            <a:off x="268535" y="2561331"/>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AutoShape 2" descr="Image preview">
            <a:extLst>
              <a:ext uri="{FF2B5EF4-FFF2-40B4-BE49-F238E27FC236}">
                <a16:creationId xmlns:a16="http://schemas.microsoft.com/office/drawing/2014/main" id="{74E074F0-050A-4816-AB62-755663385E4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Rectangle 10">
            <a:extLst>
              <a:ext uri="{FF2B5EF4-FFF2-40B4-BE49-F238E27FC236}">
                <a16:creationId xmlns:a16="http://schemas.microsoft.com/office/drawing/2014/main" id="{157E3C01-E15E-457C-B54F-91360A547206}"/>
              </a:ext>
            </a:extLst>
          </p:cNvPr>
          <p:cNvSpPr/>
          <p:nvPr/>
        </p:nvSpPr>
        <p:spPr>
          <a:xfrm>
            <a:off x="362623" y="2607178"/>
            <a:ext cx="6096000" cy="4524315"/>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Ada is one of our heroes this week! Ada has had an AMAZING week. She has really impressed me during phonics with her attention and her focus. She has often been the first person ready on the carpet for our learning time. She is always helping to tidy up after our busy time and we are super duper proud of her! Well done Ada!</a:t>
            </a:r>
          </a:p>
          <a:p>
            <a:pPr fontAlgn="base"/>
            <a:br>
              <a:rPr lang="en-GB" dirty="0">
                <a:latin typeface="Aptos"/>
              </a:rPr>
            </a:br>
            <a:endParaRPr lang="en-GB" dirty="0">
              <a:latin typeface="Aptos"/>
            </a:endParaRPr>
          </a:p>
          <a:p>
            <a:br>
              <a:rPr lang="en-GB" dirty="0">
                <a:latin typeface="Aptos"/>
              </a:rPr>
            </a:br>
            <a:endParaRPr lang="en-GB" dirty="0"/>
          </a:p>
        </p:txBody>
      </p:sp>
      <p:pic>
        <p:nvPicPr>
          <p:cNvPr id="12" name="Picture 11">
            <a:extLst>
              <a:ext uri="{FF2B5EF4-FFF2-40B4-BE49-F238E27FC236}">
                <a16:creationId xmlns:a16="http://schemas.microsoft.com/office/drawing/2014/main" id="{C0998FE9-C14B-4D80-BC18-9A776FF6D1DD}"/>
              </a:ext>
            </a:extLst>
          </p:cNvPr>
          <p:cNvPicPr>
            <a:picLocks noChangeAspect="1"/>
          </p:cNvPicPr>
          <p:nvPr/>
        </p:nvPicPr>
        <p:blipFill>
          <a:blip r:embed="rId2"/>
          <a:stretch>
            <a:fillRect/>
          </a:stretch>
        </p:blipFill>
        <p:spPr>
          <a:xfrm>
            <a:off x="6988772" y="900856"/>
            <a:ext cx="3862273" cy="5056288"/>
          </a:xfrm>
          <a:prstGeom prst="rect">
            <a:avLst/>
          </a:prstGeom>
        </p:spPr>
      </p:pic>
    </p:spTree>
    <p:extLst>
      <p:ext uri="{BB962C8B-B14F-4D97-AF65-F5344CB8AC3E}">
        <p14:creationId xmlns:p14="http://schemas.microsoft.com/office/powerpoint/2010/main" val="1213708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496043"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C27CFF6B-80F2-403E-A8B2-E4B43DF4BBDC}"/>
              </a:ext>
            </a:extLst>
          </p:cNvPr>
          <p:cNvSpPr/>
          <p:nvPr/>
        </p:nvSpPr>
        <p:spPr>
          <a:xfrm>
            <a:off x="266240" y="2538753"/>
            <a:ext cx="6096000" cy="3416320"/>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Leo is our other hero this week! Leo has only just started with us at Holly Hill and he has made an excellent start! He is super knowledgeable and has so much to say. He has come to school without crying, and that is super brave. We can't wait to see how Leo grows with us at school. Well done Leo!</a:t>
            </a:r>
          </a:p>
        </p:txBody>
      </p:sp>
      <p:pic>
        <p:nvPicPr>
          <p:cNvPr id="11" name="Picture 10">
            <a:extLst>
              <a:ext uri="{FF2B5EF4-FFF2-40B4-BE49-F238E27FC236}">
                <a16:creationId xmlns:a16="http://schemas.microsoft.com/office/drawing/2014/main" id="{16BCF615-F27A-443D-9CA0-51795535C1A4}"/>
              </a:ext>
            </a:extLst>
          </p:cNvPr>
          <p:cNvPicPr>
            <a:picLocks noChangeAspect="1"/>
          </p:cNvPicPr>
          <p:nvPr/>
        </p:nvPicPr>
        <p:blipFill>
          <a:blip r:embed="rId2"/>
          <a:stretch>
            <a:fillRect/>
          </a:stretch>
        </p:blipFill>
        <p:spPr>
          <a:xfrm>
            <a:off x="6764314" y="923802"/>
            <a:ext cx="4397134" cy="5048561"/>
          </a:xfrm>
          <a:prstGeom prst="rect">
            <a:avLst/>
          </a:prstGeom>
        </p:spPr>
      </p:pic>
    </p:spTree>
    <p:extLst>
      <p:ext uri="{BB962C8B-B14F-4D97-AF65-F5344CB8AC3E}">
        <p14:creationId xmlns:p14="http://schemas.microsoft.com/office/powerpoint/2010/main" val="32169439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3" name="Rectangle 2">
            <a:extLst>
              <a:ext uri="{FF2B5EF4-FFF2-40B4-BE49-F238E27FC236}">
                <a16:creationId xmlns:a16="http://schemas.microsoft.com/office/drawing/2014/main" id="{77CF5D7F-3AA4-445F-BEF9-9218D39542D8}"/>
              </a:ext>
            </a:extLst>
          </p:cNvPr>
          <p:cNvSpPr/>
          <p:nvPr/>
        </p:nvSpPr>
        <p:spPr>
          <a:xfrm>
            <a:off x="266239" y="2454703"/>
            <a:ext cx="706281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AE64380D-16CD-4F08-9895-C0D38C2D46DC}"/>
              </a:ext>
            </a:extLst>
          </p:cNvPr>
          <p:cNvSpPr/>
          <p:nvPr/>
        </p:nvSpPr>
        <p:spPr>
          <a:xfrm>
            <a:off x="459240" y="2454703"/>
            <a:ext cx="6096000" cy="4893647"/>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Matilda could be Puffin Class Hero every week. She has a fabulous attitude to everything we do and always tries hard. Most importantly though she is always kind and caring towards everyone in her class, always making sure her friends are OK. This is such a beautiful trait and she should be proud of herself. Well done Matilda you always are a PERFECT PUFFIN!</a:t>
            </a: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pic>
        <p:nvPicPr>
          <p:cNvPr id="10" name="Picture 9">
            <a:extLst>
              <a:ext uri="{FF2B5EF4-FFF2-40B4-BE49-F238E27FC236}">
                <a16:creationId xmlns:a16="http://schemas.microsoft.com/office/drawing/2014/main" id="{4BD77559-E34D-418D-B0C3-3E8BFB4A693D}"/>
              </a:ext>
            </a:extLst>
          </p:cNvPr>
          <p:cNvPicPr>
            <a:picLocks noChangeAspect="1"/>
          </p:cNvPicPr>
          <p:nvPr/>
        </p:nvPicPr>
        <p:blipFill>
          <a:blip r:embed="rId2"/>
          <a:stretch>
            <a:fillRect/>
          </a:stretch>
        </p:blipFill>
        <p:spPr>
          <a:xfrm>
            <a:off x="6902927" y="1374894"/>
            <a:ext cx="4260816" cy="4314076"/>
          </a:xfrm>
          <a:prstGeom prst="rect">
            <a:avLst/>
          </a:prstGeom>
        </p:spPr>
      </p:pic>
    </p:spTree>
    <p:extLst>
      <p:ext uri="{BB962C8B-B14F-4D97-AF65-F5344CB8AC3E}">
        <p14:creationId xmlns:p14="http://schemas.microsoft.com/office/powerpoint/2010/main" val="33681048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7" name="Rectangle 6">
            <a:extLst>
              <a:ext uri="{FF2B5EF4-FFF2-40B4-BE49-F238E27FC236}">
                <a16:creationId xmlns:a16="http://schemas.microsoft.com/office/drawing/2014/main" id="{F862A498-84DB-44EE-BDB3-E46700BC739C}"/>
              </a:ext>
            </a:extLst>
          </p:cNvPr>
          <p:cNvSpPr/>
          <p:nvPr/>
        </p:nvSpPr>
        <p:spPr>
          <a:xfrm>
            <a:off x="386000" y="2142945"/>
            <a:ext cx="6096000" cy="4524315"/>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Lottie is a Puffin Class Hero this week because of the effort that she is putting into all her work. She has been trying particularly hard with her reading this term and has really impressed her teachers with her attitude. Most importantly Lottie is always happy and enjoys being with her friends which makes her a fabulous member of our class. Well done Lottie, you are working really hard and we know you will keep it up. You are a PERFECT PUFFIN!</a:t>
            </a:r>
          </a:p>
        </p:txBody>
      </p:sp>
      <p:pic>
        <p:nvPicPr>
          <p:cNvPr id="10" name="Picture 9">
            <a:extLst>
              <a:ext uri="{FF2B5EF4-FFF2-40B4-BE49-F238E27FC236}">
                <a16:creationId xmlns:a16="http://schemas.microsoft.com/office/drawing/2014/main" id="{EA2003E1-F91D-4085-B521-4DF67150F1AD}"/>
              </a:ext>
            </a:extLst>
          </p:cNvPr>
          <p:cNvPicPr>
            <a:picLocks noChangeAspect="1"/>
          </p:cNvPicPr>
          <p:nvPr/>
        </p:nvPicPr>
        <p:blipFill>
          <a:blip r:embed="rId2"/>
          <a:stretch>
            <a:fillRect/>
          </a:stretch>
        </p:blipFill>
        <p:spPr>
          <a:xfrm>
            <a:off x="7287058" y="1026995"/>
            <a:ext cx="3860364" cy="4804009"/>
          </a:xfrm>
          <a:prstGeom prst="rect">
            <a:avLst/>
          </a:prstGeom>
        </p:spPr>
      </p:pic>
    </p:spTree>
    <p:extLst>
      <p:ext uri="{BB962C8B-B14F-4D97-AF65-F5344CB8AC3E}">
        <p14:creationId xmlns:p14="http://schemas.microsoft.com/office/powerpoint/2010/main" val="1991423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3" name="Rectangle 2">
            <a:extLst>
              <a:ext uri="{FF2B5EF4-FFF2-40B4-BE49-F238E27FC236}">
                <a16:creationId xmlns:a16="http://schemas.microsoft.com/office/drawing/2014/main" id="{90BF0785-C28E-47BC-BB4D-71B30EC3A321}"/>
              </a:ext>
            </a:extLst>
          </p:cNvPr>
          <p:cNvSpPr/>
          <p:nvPr/>
        </p:nvSpPr>
        <p:spPr>
          <a:xfrm>
            <a:off x="386000" y="2860405"/>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656A0456-1A9D-411B-8866-77F319C19D12}"/>
              </a:ext>
            </a:extLst>
          </p:cNvPr>
          <p:cNvSpPr/>
          <p:nvPr/>
        </p:nvSpPr>
        <p:spPr>
          <a:xfrm>
            <a:off x="184304" y="2293175"/>
            <a:ext cx="569355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1" name="Rectangle 10">
            <a:extLst>
              <a:ext uri="{FF2B5EF4-FFF2-40B4-BE49-F238E27FC236}">
                <a16:creationId xmlns:a16="http://schemas.microsoft.com/office/drawing/2014/main" id="{29C617D8-C0E3-4B6B-BAF1-97D070F8D93F}"/>
              </a:ext>
            </a:extLst>
          </p:cNvPr>
          <p:cNvSpPr/>
          <p:nvPr/>
        </p:nvSpPr>
        <p:spPr>
          <a:xfrm>
            <a:off x="268535" y="2447507"/>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Calibri" panose="020F0502020204030204" pitchFamily="34" charset="0"/>
            </a:endParaRPr>
          </a:p>
        </p:txBody>
      </p:sp>
      <p:sp>
        <p:nvSpPr>
          <p:cNvPr id="10" name="Rectangle 9">
            <a:extLst>
              <a:ext uri="{FF2B5EF4-FFF2-40B4-BE49-F238E27FC236}">
                <a16:creationId xmlns:a16="http://schemas.microsoft.com/office/drawing/2014/main" id="{00AF8692-2A51-444A-BBB4-5D38F886BC74}"/>
              </a:ext>
            </a:extLst>
          </p:cNvPr>
          <p:cNvSpPr/>
          <p:nvPr/>
        </p:nvSpPr>
        <p:spPr>
          <a:xfrm>
            <a:off x="184304" y="2259344"/>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2" name="AutoShape 4" descr="Image preview">
            <a:extLst>
              <a:ext uri="{FF2B5EF4-FFF2-40B4-BE49-F238E27FC236}">
                <a16:creationId xmlns:a16="http://schemas.microsoft.com/office/drawing/2014/main" id="{997E6106-9616-47E0-9F10-0FDEC7A8761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Rectangle 3">
            <a:extLst>
              <a:ext uri="{FF2B5EF4-FFF2-40B4-BE49-F238E27FC236}">
                <a16:creationId xmlns:a16="http://schemas.microsoft.com/office/drawing/2014/main" id="{E2ECD630-DDB1-4EBE-8594-8A60B8C5C8D1}"/>
              </a:ext>
            </a:extLst>
          </p:cNvPr>
          <p:cNvSpPr/>
          <p:nvPr/>
        </p:nvSpPr>
        <p:spPr>
          <a:xfrm>
            <a:off x="570304" y="2447507"/>
            <a:ext cx="6096000" cy="5078313"/>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Jase has been trying really hard with his phonics and has really impressed myself and Mrs Cottee with his attitude in his phonics lessons. He has been working hard to learn the new sounds, read words and write them, including sentences. Well done Jase, keep it up!</a:t>
            </a:r>
          </a:p>
          <a:p>
            <a:pPr fontAlgn="base"/>
            <a:br>
              <a:rPr lang="en-GB" dirty="0">
                <a:solidFill>
                  <a:srgbClr val="000000"/>
                </a:solidFill>
                <a:latin typeface="Aptos"/>
              </a:rPr>
            </a:br>
            <a:endParaRPr lang="en-GB" dirty="0">
              <a:solidFill>
                <a:srgbClr val="000000"/>
              </a:solidFill>
              <a:latin typeface="Aptos"/>
            </a:endParaRPr>
          </a:p>
          <a:p>
            <a:br>
              <a:rPr lang="en-GB" dirty="0"/>
            </a:br>
            <a:endParaRPr lang="en-GB" dirty="0"/>
          </a:p>
        </p:txBody>
      </p:sp>
      <p:pic>
        <p:nvPicPr>
          <p:cNvPr id="5" name="Picture 4">
            <a:extLst>
              <a:ext uri="{FF2B5EF4-FFF2-40B4-BE49-F238E27FC236}">
                <a16:creationId xmlns:a16="http://schemas.microsoft.com/office/drawing/2014/main" id="{4F907C87-6412-49C0-8B14-AE7FB76EF573}"/>
              </a:ext>
            </a:extLst>
          </p:cNvPr>
          <p:cNvPicPr>
            <a:picLocks noChangeAspect="1"/>
          </p:cNvPicPr>
          <p:nvPr/>
        </p:nvPicPr>
        <p:blipFill>
          <a:blip r:embed="rId2"/>
          <a:stretch>
            <a:fillRect/>
          </a:stretch>
        </p:blipFill>
        <p:spPr>
          <a:xfrm>
            <a:off x="7056635" y="991869"/>
            <a:ext cx="3920348" cy="4874261"/>
          </a:xfrm>
          <a:prstGeom prst="rect">
            <a:avLst/>
          </a:prstGeom>
        </p:spPr>
      </p:pic>
    </p:spTree>
    <p:extLst>
      <p:ext uri="{BB962C8B-B14F-4D97-AF65-F5344CB8AC3E}">
        <p14:creationId xmlns:p14="http://schemas.microsoft.com/office/powerpoint/2010/main" val="4179122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3" name="Rectangle 2">
            <a:extLst>
              <a:ext uri="{FF2B5EF4-FFF2-40B4-BE49-F238E27FC236}">
                <a16:creationId xmlns:a16="http://schemas.microsoft.com/office/drawing/2014/main" id="{90BF0785-C28E-47BC-BB4D-71B30EC3A321}"/>
              </a:ext>
            </a:extLst>
          </p:cNvPr>
          <p:cNvSpPr/>
          <p:nvPr/>
        </p:nvSpPr>
        <p:spPr>
          <a:xfrm>
            <a:off x="386000" y="2860405"/>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656A0456-1A9D-411B-8866-77F319C19D12}"/>
              </a:ext>
            </a:extLst>
          </p:cNvPr>
          <p:cNvSpPr/>
          <p:nvPr/>
        </p:nvSpPr>
        <p:spPr>
          <a:xfrm>
            <a:off x="402442" y="2675739"/>
            <a:ext cx="5693558" cy="3785652"/>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Grace has also been trying really hard with her writing, she has been including new features we have learned in English and trying hard with her handwriting. I have been super impressed seeing the progress she has made since starting in F2 and is amazing me with her work now as a year 2. Fantastic Grace, keep it up!</a:t>
            </a:r>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pic>
        <p:nvPicPr>
          <p:cNvPr id="10" name="Picture 9">
            <a:extLst>
              <a:ext uri="{FF2B5EF4-FFF2-40B4-BE49-F238E27FC236}">
                <a16:creationId xmlns:a16="http://schemas.microsoft.com/office/drawing/2014/main" id="{3B9D7025-F8BB-4827-A06C-2A87963BD83F}"/>
              </a:ext>
            </a:extLst>
          </p:cNvPr>
          <p:cNvPicPr>
            <a:picLocks noChangeAspect="1"/>
          </p:cNvPicPr>
          <p:nvPr/>
        </p:nvPicPr>
        <p:blipFill>
          <a:blip r:embed="rId2"/>
          <a:stretch>
            <a:fillRect/>
          </a:stretch>
        </p:blipFill>
        <p:spPr>
          <a:xfrm>
            <a:off x="6766977" y="1100403"/>
            <a:ext cx="4060767" cy="4657192"/>
          </a:xfrm>
          <a:prstGeom prst="rect">
            <a:avLst/>
          </a:prstGeom>
        </p:spPr>
      </p:pic>
    </p:spTree>
    <p:extLst>
      <p:ext uri="{BB962C8B-B14F-4D97-AF65-F5344CB8AC3E}">
        <p14:creationId xmlns:p14="http://schemas.microsoft.com/office/powerpoint/2010/main" val="2675356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26A940A9-B246-4DF4-A059-9551DC26F057}"/>
              </a:ext>
            </a:extLst>
          </p:cNvPr>
          <p:cNvSpPr/>
          <p:nvPr/>
        </p:nvSpPr>
        <p:spPr>
          <a:xfrm>
            <a:off x="386000" y="2355174"/>
            <a:ext cx="6096000" cy="646331"/>
          </a:xfrm>
          <a:prstGeom prst="rect">
            <a:avLst/>
          </a:prstGeom>
        </p:spPr>
        <p:txBody>
          <a:bodyPr>
            <a:spAutoFit/>
          </a:bodyPr>
          <a:lstStyle/>
          <a:p>
            <a:br>
              <a:rPr lang="en-GB" dirty="0">
                <a:solidFill>
                  <a:srgbClr val="000000"/>
                </a:solidFill>
                <a:latin typeface="Aptos"/>
              </a:rPr>
            </a:br>
            <a:endParaRPr lang="en-GB" dirty="0"/>
          </a:p>
        </p:txBody>
      </p:sp>
      <p:sp>
        <p:nvSpPr>
          <p:cNvPr id="5" name="Rectangle 4">
            <a:extLst>
              <a:ext uri="{FF2B5EF4-FFF2-40B4-BE49-F238E27FC236}">
                <a16:creationId xmlns:a16="http://schemas.microsoft.com/office/drawing/2014/main" id="{982A0A30-A4FD-4BA7-92A4-098FF0CB0475}"/>
              </a:ext>
            </a:extLst>
          </p:cNvPr>
          <p:cNvSpPr/>
          <p:nvPr/>
        </p:nvSpPr>
        <p:spPr>
          <a:xfrm>
            <a:off x="715277" y="2477654"/>
            <a:ext cx="823320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03B1A0F9-5D6D-4E8D-BA54-9546AF4BB147}"/>
              </a:ext>
            </a:extLst>
          </p:cNvPr>
          <p:cNvSpPr/>
          <p:nvPr/>
        </p:nvSpPr>
        <p:spPr>
          <a:xfrm>
            <a:off x="134268" y="2056686"/>
            <a:ext cx="6096000" cy="4801314"/>
          </a:xfrm>
          <a:prstGeom prst="rect">
            <a:avLst/>
          </a:prstGeom>
        </p:spPr>
        <p:txBody>
          <a:bodyPr>
            <a:spAutoFit/>
          </a:bodyPr>
          <a:lstStyle/>
          <a:p>
            <a:pPr fontAlgn="base"/>
            <a:r>
              <a:rPr lang="en-GB" dirty="0">
                <a:solidFill>
                  <a:srgbClr val="000000"/>
                </a:solidFill>
                <a:latin typeface="Letter-join Air No-lead 40" panose="02000805000000020003" pitchFamily="50" charset="0"/>
              </a:rPr>
              <a:t>My heroes this week are Noah and Rupert. I have chosen both of them for the kind and thoughtful way they behave towards all the other children at school. </a:t>
            </a:r>
          </a:p>
          <a:p>
            <a:pPr fontAlgn="base"/>
            <a:endParaRPr lang="en-GB" dirty="0">
              <a:solidFill>
                <a:srgbClr val="000000"/>
              </a:solidFill>
              <a:latin typeface="Letter-join Air No-lead 40" panose="02000805000000020003" pitchFamily="50" charset="0"/>
            </a:endParaRPr>
          </a:p>
          <a:p>
            <a:pPr fontAlgn="base"/>
            <a:r>
              <a:rPr lang="en-GB" dirty="0">
                <a:solidFill>
                  <a:srgbClr val="000000"/>
                </a:solidFill>
                <a:latin typeface="Letter-join Air No-lead 40" panose="02000805000000020003" pitchFamily="50" charset="0"/>
              </a:rPr>
              <a:t>Yesterday, Noah could see that a child in Puffin had no one to play with and straight away he came and asked if they would like to play with him.</a:t>
            </a:r>
          </a:p>
          <a:p>
            <a:pPr fontAlgn="base"/>
            <a:endParaRPr lang="en-GB" dirty="0">
              <a:solidFill>
                <a:srgbClr val="000000"/>
              </a:solidFill>
              <a:latin typeface="Letter-join Air No-lead 40" panose="02000805000000020003" pitchFamily="50" charset="0"/>
            </a:endParaRPr>
          </a:p>
          <a:p>
            <a:pPr fontAlgn="base"/>
            <a:r>
              <a:rPr lang="en-GB" dirty="0">
                <a:solidFill>
                  <a:srgbClr val="000000"/>
                </a:solidFill>
                <a:latin typeface="Letter-join Air No-lead 40" panose="02000805000000020003" pitchFamily="50" charset="0"/>
              </a:rPr>
              <a:t>Rupert is always being helpful and making sure all our equipment is tidy, without being asked. He is always ready to help others with what they are doing, but does it in a really lovely way so that he is helping without being bossy.</a:t>
            </a:r>
          </a:p>
          <a:p>
            <a:pPr fontAlgn="base"/>
            <a:endParaRPr lang="en-GB" dirty="0">
              <a:solidFill>
                <a:srgbClr val="000000"/>
              </a:solidFill>
              <a:latin typeface="Letter-join Air No-lead 40" panose="02000805000000020003" pitchFamily="50" charset="0"/>
            </a:endParaRPr>
          </a:p>
          <a:p>
            <a:pPr fontAlgn="base"/>
            <a:r>
              <a:rPr lang="en-GB" dirty="0">
                <a:solidFill>
                  <a:srgbClr val="000000"/>
                </a:solidFill>
                <a:latin typeface="Letter-join Air No-lead 40" panose="02000805000000020003" pitchFamily="50" charset="0"/>
              </a:rPr>
              <a:t>It is lovely to have such kind and thoughtful children in Woodpecker Class.</a:t>
            </a:r>
          </a:p>
        </p:txBody>
      </p:sp>
      <p:pic>
        <p:nvPicPr>
          <p:cNvPr id="7" name="Picture 6">
            <a:extLst>
              <a:ext uri="{FF2B5EF4-FFF2-40B4-BE49-F238E27FC236}">
                <a16:creationId xmlns:a16="http://schemas.microsoft.com/office/drawing/2014/main" id="{E1586213-1E5E-4A02-85DF-825CF597F3B8}"/>
              </a:ext>
            </a:extLst>
          </p:cNvPr>
          <p:cNvPicPr>
            <a:picLocks noChangeAspect="1"/>
          </p:cNvPicPr>
          <p:nvPr/>
        </p:nvPicPr>
        <p:blipFill>
          <a:blip r:embed="rId2"/>
          <a:stretch>
            <a:fillRect/>
          </a:stretch>
        </p:blipFill>
        <p:spPr>
          <a:xfrm>
            <a:off x="6230268" y="246484"/>
            <a:ext cx="3627214" cy="3448826"/>
          </a:xfrm>
          <a:prstGeom prst="rect">
            <a:avLst/>
          </a:prstGeom>
        </p:spPr>
      </p:pic>
      <p:pic>
        <p:nvPicPr>
          <p:cNvPr id="11" name="Picture 10">
            <a:extLst>
              <a:ext uri="{FF2B5EF4-FFF2-40B4-BE49-F238E27FC236}">
                <a16:creationId xmlns:a16="http://schemas.microsoft.com/office/drawing/2014/main" id="{01AF3631-9CC6-4885-856C-CE4B87291136}"/>
              </a:ext>
            </a:extLst>
          </p:cNvPr>
          <p:cNvPicPr>
            <a:picLocks noChangeAspect="1"/>
          </p:cNvPicPr>
          <p:nvPr/>
        </p:nvPicPr>
        <p:blipFill>
          <a:blip r:embed="rId3"/>
          <a:stretch>
            <a:fillRect/>
          </a:stretch>
        </p:blipFill>
        <p:spPr>
          <a:xfrm>
            <a:off x="8747655" y="3001505"/>
            <a:ext cx="3177505" cy="3653577"/>
          </a:xfrm>
          <a:prstGeom prst="rect">
            <a:avLst/>
          </a:prstGeom>
        </p:spPr>
      </p:pic>
    </p:spTree>
    <p:extLst>
      <p:ext uri="{BB962C8B-B14F-4D97-AF65-F5344CB8AC3E}">
        <p14:creationId xmlns:p14="http://schemas.microsoft.com/office/powerpoint/2010/main" val="1646747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014280"/>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4" name="Rectangle 3">
            <a:extLst>
              <a:ext uri="{FF2B5EF4-FFF2-40B4-BE49-F238E27FC236}">
                <a16:creationId xmlns:a16="http://schemas.microsoft.com/office/drawing/2014/main" id="{C02180EE-740B-426E-8465-89F9FC4F3743}"/>
              </a:ext>
            </a:extLst>
          </p:cNvPr>
          <p:cNvSpPr/>
          <p:nvPr/>
        </p:nvSpPr>
        <p:spPr>
          <a:xfrm>
            <a:off x="268535" y="2210063"/>
            <a:ext cx="6364534" cy="1077218"/>
          </a:xfrm>
          <a:prstGeom prst="rect">
            <a:avLst/>
          </a:prstGeom>
        </p:spPr>
        <p:txBody>
          <a:bodyPr wrap="square">
            <a:spAutoFit/>
          </a:bodyPr>
          <a:lstStyle/>
          <a:p>
            <a:br>
              <a:rPr lang="en-GB" sz="2800" dirty="0"/>
            </a:br>
            <a:br>
              <a:rPr lang="en-GB" dirty="0">
                <a:solidFill>
                  <a:srgbClr val="242424"/>
                </a:solidFill>
                <a:latin typeface="Segoe UI" panose="020B0502040204020203" pitchFamily="34" charset="0"/>
              </a:rPr>
            </a:br>
            <a:endParaRPr lang="en-GB" dirty="0"/>
          </a:p>
        </p:txBody>
      </p:sp>
      <p:sp>
        <p:nvSpPr>
          <p:cNvPr id="3" name="AutoShape 2" descr="Image preview">
            <a:extLst>
              <a:ext uri="{FF2B5EF4-FFF2-40B4-BE49-F238E27FC236}">
                <a16:creationId xmlns:a16="http://schemas.microsoft.com/office/drawing/2014/main" id="{32C45A5B-93AD-46D1-8ADE-230465FF124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preview">
            <a:extLst>
              <a:ext uri="{FF2B5EF4-FFF2-40B4-BE49-F238E27FC236}">
                <a16:creationId xmlns:a16="http://schemas.microsoft.com/office/drawing/2014/main" id="{0251BF65-B715-42C1-9B6B-FA5D82D12B2A}"/>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Rectangle 10">
            <a:extLst>
              <a:ext uri="{FF2B5EF4-FFF2-40B4-BE49-F238E27FC236}">
                <a16:creationId xmlns:a16="http://schemas.microsoft.com/office/drawing/2014/main" id="{A8B8693F-5CBF-4CE5-9DDC-81B8B66D3F17}"/>
              </a:ext>
            </a:extLst>
          </p:cNvPr>
          <p:cNvSpPr/>
          <p:nvPr/>
        </p:nvSpPr>
        <p:spPr>
          <a:xfrm>
            <a:off x="437322" y="2351748"/>
            <a:ext cx="6096000" cy="4154984"/>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Kingfisher heroes this week are Zach and Cole.</a:t>
            </a:r>
          </a:p>
          <a:p>
            <a:pPr fontAlgn="base"/>
            <a:r>
              <a:rPr lang="en-GB" sz="2400" dirty="0">
                <a:solidFill>
                  <a:srgbClr val="000000"/>
                </a:solidFill>
                <a:latin typeface="Letter-join Air No-lead 40" panose="02000805000000020003" pitchFamily="50" charset="0"/>
              </a:rPr>
              <a:t>We have been planning a character description of Grandma in George's Marvellous medicine and both boys have impressed me!</a:t>
            </a:r>
          </a:p>
          <a:p>
            <a:pPr fontAlgn="base"/>
            <a:r>
              <a:rPr lang="en-GB" sz="2400" dirty="0">
                <a:solidFill>
                  <a:srgbClr val="000000"/>
                </a:solidFill>
                <a:latin typeface="Letter-join Air No-lead 40" panose="02000805000000020003" pitchFamily="50" charset="0"/>
              </a:rPr>
              <a:t>They worked hard to be independent and wrote some super ideas by themselves.</a:t>
            </a:r>
          </a:p>
          <a:p>
            <a:pPr fontAlgn="base"/>
            <a:r>
              <a:rPr lang="en-GB" sz="2400" dirty="0">
                <a:solidFill>
                  <a:srgbClr val="000000"/>
                </a:solidFill>
                <a:latin typeface="Letter-join Air No-lead 40" panose="02000805000000020003" pitchFamily="50" charset="0"/>
              </a:rPr>
              <a:t>Well done boys, you have made me proud.  🌟</a:t>
            </a:r>
            <a:endParaRPr lang="en-GB" sz="2400" b="0" i="0" dirty="0">
              <a:solidFill>
                <a:srgbClr val="000000"/>
              </a:solidFill>
              <a:effectLst/>
              <a:latin typeface="Letter-join Air No-lead 40" panose="02000805000000020003" pitchFamily="50" charset="0"/>
            </a:endParaRPr>
          </a:p>
        </p:txBody>
      </p:sp>
      <p:pic>
        <p:nvPicPr>
          <p:cNvPr id="12" name="Picture 11">
            <a:extLst>
              <a:ext uri="{FF2B5EF4-FFF2-40B4-BE49-F238E27FC236}">
                <a16:creationId xmlns:a16="http://schemas.microsoft.com/office/drawing/2014/main" id="{408D1AF5-9B28-4505-A228-C776A4DCB216}"/>
              </a:ext>
            </a:extLst>
          </p:cNvPr>
          <p:cNvPicPr>
            <a:picLocks noChangeAspect="1"/>
          </p:cNvPicPr>
          <p:nvPr/>
        </p:nvPicPr>
        <p:blipFill>
          <a:blip r:embed="rId2"/>
          <a:stretch>
            <a:fillRect/>
          </a:stretch>
        </p:blipFill>
        <p:spPr>
          <a:xfrm>
            <a:off x="6096000" y="396608"/>
            <a:ext cx="3531704" cy="3379475"/>
          </a:xfrm>
          <a:prstGeom prst="rect">
            <a:avLst/>
          </a:prstGeom>
        </p:spPr>
      </p:pic>
      <p:pic>
        <p:nvPicPr>
          <p:cNvPr id="13" name="Picture 12">
            <a:extLst>
              <a:ext uri="{FF2B5EF4-FFF2-40B4-BE49-F238E27FC236}">
                <a16:creationId xmlns:a16="http://schemas.microsoft.com/office/drawing/2014/main" id="{916C3604-744E-4A01-883B-C0CDD1190AE8}"/>
              </a:ext>
            </a:extLst>
          </p:cNvPr>
          <p:cNvPicPr>
            <a:picLocks noChangeAspect="1"/>
          </p:cNvPicPr>
          <p:nvPr/>
        </p:nvPicPr>
        <p:blipFill>
          <a:blip r:embed="rId3"/>
          <a:stretch>
            <a:fillRect/>
          </a:stretch>
        </p:blipFill>
        <p:spPr>
          <a:xfrm>
            <a:off x="8669573" y="2962067"/>
            <a:ext cx="3381375" cy="3743325"/>
          </a:xfrm>
          <a:prstGeom prst="rect">
            <a:avLst/>
          </a:prstGeom>
        </p:spPr>
      </p:pic>
    </p:spTree>
    <p:extLst>
      <p:ext uri="{BB962C8B-B14F-4D97-AF65-F5344CB8AC3E}">
        <p14:creationId xmlns:p14="http://schemas.microsoft.com/office/powerpoint/2010/main" val="2297103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265133" y="2406357"/>
            <a:ext cx="6642341" cy="1354217"/>
          </a:xfrm>
          <a:prstGeom prst="rect">
            <a:avLst/>
          </a:prstGeom>
        </p:spPr>
        <p:txBody>
          <a:bodyPr wrap="square">
            <a:spAutoFit/>
          </a:bodyPr>
          <a:lstStyle/>
          <a:p>
            <a:pPr fontAlgn="base"/>
            <a:br>
              <a:rPr lang="en-GB" dirty="0"/>
            </a:br>
            <a:endParaRPr lang="en-GB" dirty="0"/>
          </a:p>
          <a:p>
            <a:br>
              <a:rPr lang="en-GB" sz="2800"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44121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03CE2261-3995-4188-B80E-8535CFB9B0E1}"/>
              </a:ext>
            </a:extLst>
          </p:cNvPr>
          <p:cNvSpPr/>
          <p:nvPr/>
        </p:nvSpPr>
        <p:spPr>
          <a:xfrm>
            <a:off x="437410" y="2610497"/>
            <a:ext cx="6096000" cy="3816429"/>
          </a:xfrm>
          <a:prstGeom prst="rect">
            <a:avLst/>
          </a:prstGeom>
        </p:spPr>
        <p:txBody>
          <a:bodyPr>
            <a:spAutoFit/>
          </a:bodyPr>
          <a:lstStyle/>
          <a:p>
            <a:r>
              <a:rPr lang="en-GB" sz="2800" dirty="0">
                <a:solidFill>
                  <a:srgbClr val="000000"/>
                </a:solidFill>
                <a:latin typeface="Letter-join Air No-lead 40" panose="02000805000000020003" pitchFamily="50" charset="0"/>
              </a:rPr>
              <a:t>The first Dove Hero this week is </a:t>
            </a:r>
            <a:r>
              <a:rPr lang="en-GB" sz="2800" dirty="0" err="1">
                <a:solidFill>
                  <a:srgbClr val="000000"/>
                </a:solidFill>
                <a:latin typeface="Letter-join Air No-lead 40" panose="02000805000000020003" pitchFamily="50" charset="0"/>
              </a:rPr>
              <a:t>Teddie</a:t>
            </a:r>
            <a:r>
              <a:rPr lang="en-GB" sz="2800" dirty="0">
                <a:solidFill>
                  <a:srgbClr val="000000"/>
                </a:solidFill>
                <a:latin typeface="Letter-join Air No-lead 40" panose="02000805000000020003" pitchFamily="50" charset="0"/>
              </a:rPr>
              <a:t>. </a:t>
            </a:r>
            <a:r>
              <a:rPr lang="en-GB" sz="2800" dirty="0" err="1">
                <a:solidFill>
                  <a:srgbClr val="000000"/>
                </a:solidFill>
                <a:latin typeface="Letter-join Air No-lead 40" panose="02000805000000020003" pitchFamily="50" charset="0"/>
              </a:rPr>
              <a:t>Teddie</a:t>
            </a:r>
            <a:r>
              <a:rPr lang="en-GB" sz="2800" dirty="0">
                <a:solidFill>
                  <a:srgbClr val="000000"/>
                </a:solidFill>
                <a:latin typeface="Letter-join Air No-lead 40" panose="02000805000000020003" pitchFamily="50" charset="0"/>
              </a:rPr>
              <a:t> has had a brilliant start to life at Holly Hill. He tries hard at everything he does, is a great friend and is doing brilliantly. What an asset to the school- well done </a:t>
            </a:r>
            <a:r>
              <a:rPr lang="en-GB" sz="2800" dirty="0" err="1">
                <a:solidFill>
                  <a:srgbClr val="000000"/>
                </a:solidFill>
                <a:latin typeface="Letter-join Air No-lead 40" panose="02000805000000020003" pitchFamily="50" charset="0"/>
              </a:rPr>
              <a:t>Teddie</a:t>
            </a:r>
            <a:r>
              <a:rPr lang="en-GB" sz="2800" dirty="0">
                <a:solidFill>
                  <a:srgbClr val="000000"/>
                </a:solidFill>
                <a:latin typeface="Letter-join Air No-lead 40" panose="02000805000000020003" pitchFamily="50" charset="0"/>
              </a:rPr>
              <a:t>.</a:t>
            </a:r>
          </a:p>
          <a:p>
            <a:r>
              <a:rPr lang="en-GB" sz="2800" dirty="0">
                <a:solidFill>
                  <a:srgbClr val="000000"/>
                </a:solidFill>
                <a:latin typeface="Letter-join Air No-lead 40" panose="02000805000000020003" pitchFamily="50" charset="0"/>
              </a:rPr>
              <a:t> </a:t>
            </a:r>
          </a:p>
          <a:p>
            <a:r>
              <a:rPr lang="en-GB" dirty="0">
                <a:solidFill>
                  <a:srgbClr val="000000"/>
                </a:solidFill>
                <a:latin typeface="Calibri" panose="020F0502020204030204" pitchFamily="34" charset="0"/>
              </a:rPr>
              <a:t> </a:t>
            </a:r>
          </a:p>
        </p:txBody>
      </p:sp>
      <p:pic>
        <p:nvPicPr>
          <p:cNvPr id="12" name="Picture 11">
            <a:extLst>
              <a:ext uri="{FF2B5EF4-FFF2-40B4-BE49-F238E27FC236}">
                <a16:creationId xmlns:a16="http://schemas.microsoft.com/office/drawing/2014/main" id="{1F15FB74-4A52-4487-BEBB-384FAEBBE081}"/>
              </a:ext>
            </a:extLst>
          </p:cNvPr>
          <p:cNvPicPr>
            <a:picLocks noChangeAspect="1"/>
          </p:cNvPicPr>
          <p:nvPr/>
        </p:nvPicPr>
        <p:blipFill>
          <a:blip r:embed="rId2"/>
          <a:stretch>
            <a:fillRect/>
          </a:stretch>
        </p:blipFill>
        <p:spPr>
          <a:xfrm>
            <a:off x="7056775" y="846831"/>
            <a:ext cx="3932354" cy="4984674"/>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59839" y="2119523"/>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0" name="Rectangle 9">
            <a:extLst>
              <a:ext uri="{FF2B5EF4-FFF2-40B4-BE49-F238E27FC236}">
                <a16:creationId xmlns:a16="http://schemas.microsoft.com/office/drawing/2014/main" id="{B091F0EF-655B-4980-9E6A-01950B6E6BB8}"/>
              </a:ext>
            </a:extLst>
          </p:cNvPr>
          <p:cNvSpPr/>
          <p:nvPr/>
        </p:nvSpPr>
        <p:spPr>
          <a:xfrm>
            <a:off x="364187" y="2708621"/>
            <a:ext cx="6096000" cy="3416320"/>
          </a:xfrm>
          <a:prstGeom prst="rect">
            <a:avLst/>
          </a:prstGeom>
        </p:spPr>
        <p:txBody>
          <a:bodyPr>
            <a:spAutoFit/>
          </a:bodyPr>
          <a:lstStyle/>
          <a:p>
            <a:r>
              <a:rPr lang="en-GB" sz="2400" dirty="0">
                <a:solidFill>
                  <a:srgbClr val="000000"/>
                </a:solidFill>
                <a:latin typeface="Letter-join Air No-lead 40" panose="02000805000000020003" pitchFamily="50" charset="0"/>
              </a:rPr>
              <a:t>The second Dove Hero this week is Corbyn. Corbyn could be Dove Hero every week for his fantastic hard work in class, but this week we have had to take note of the fantastic language he has used to describe the Grandma in George’s Marvellous Medicine. Corbyn has managed to make her sound absolutely disgusting! Great job!</a:t>
            </a:r>
          </a:p>
        </p:txBody>
      </p:sp>
      <p:pic>
        <p:nvPicPr>
          <p:cNvPr id="4" name="Picture 3">
            <a:extLst>
              <a:ext uri="{FF2B5EF4-FFF2-40B4-BE49-F238E27FC236}">
                <a16:creationId xmlns:a16="http://schemas.microsoft.com/office/drawing/2014/main" id="{4660028E-439A-4B1B-BE7B-ADF124EB4CCA}"/>
              </a:ext>
            </a:extLst>
          </p:cNvPr>
          <p:cNvPicPr>
            <a:picLocks noChangeAspect="1"/>
          </p:cNvPicPr>
          <p:nvPr/>
        </p:nvPicPr>
        <p:blipFill>
          <a:blip r:embed="rId2"/>
          <a:stretch>
            <a:fillRect/>
          </a:stretch>
        </p:blipFill>
        <p:spPr>
          <a:xfrm>
            <a:off x="7179768" y="470233"/>
            <a:ext cx="4079627" cy="5591657"/>
          </a:xfrm>
          <a:prstGeom prst="rect">
            <a:avLst/>
          </a:prstGeom>
        </p:spPr>
      </p:pic>
    </p:spTree>
    <p:extLst>
      <p:ext uri="{BB962C8B-B14F-4D97-AF65-F5344CB8AC3E}">
        <p14:creationId xmlns:p14="http://schemas.microsoft.com/office/powerpoint/2010/main" val="3803036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AD875618-AF6A-4265-B190-3B41A2022081}"/>
              </a:ext>
            </a:extLst>
          </p:cNvPr>
          <p:cNvSpPr/>
          <p:nvPr/>
        </p:nvSpPr>
        <p:spPr>
          <a:xfrm>
            <a:off x="402380" y="2197894"/>
            <a:ext cx="6096000" cy="1231106"/>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EE991835-DDB3-4348-A585-F931F5D31B46}"/>
              </a:ext>
            </a:extLst>
          </p:cNvPr>
          <p:cNvSpPr/>
          <p:nvPr/>
        </p:nvSpPr>
        <p:spPr>
          <a:xfrm>
            <a:off x="266840" y="1985842"/>
            <a:ext cx="66683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8A509558-AA14-44C2-896E-C296EF9D9F5C}"/>
              </a:ext>
            </a:extLst>
          </p:cNvPr>
          <p:cNvSpPr/>
          <p:nvPr/>
        </p:nvSpPr>
        <p:spPr>
          <a:xfrm>
            <a:off x="266240" y="2131512"/>
            <a:ext cx="6096000" cy="1477328"/>
          </a:xfrm>
          <a:prstGeom prst="rect">
            <a:avLst/>
          </a:prstGeom>
        </p:spPr>
        <p:txBody>
          <a:bodyPr>
            <a:spAutoFit/>
          </a:bodyPr>
          <a:lstStyle/>
          <a:p>
            <a:pPr fontAlgn="base"/>
            <a:br>
              <a:rPr lang="en-GB" dirty="0">
                <a:solidFill>
                  <a:srgbClr val="000000"/>
                </a:solidFill>
                <a:latin typeface="Aptos"/>
              </a:rPr>
            </a:br>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p>
        </p:txBody>
      </p:sp>
      <p:sp>
        <p:nvSpPr>
          <p:cNvPr id="10" name="Rectangle 9">
            <a:extLst>
              <a:ext uri="{FF2B5EF4-FFF2-40B4-BE49-F238E27FC236}">
                <a16:creationId xmlns:a16="http://schemas.microsoft.com/office/drawing/2014/main" id="{156143ED-A280-4416-AE10-F8957F53EFB9}"/>
              </a:ext>
            </a:extLst>
          </p:cNvPr>
          <p:cNvSpPr/>
          <p:nvPr/>
        </p:nvSpPr>
        <p:spPr>
          <a:xfrm>
            <a:off x="266240" y="2679064"/>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4" name="Rectangle 3">
            <a:extLst>
              <a:ext uri="{FF2B5EF4-FFF2-40B4-BE49-F238E27FC236}">
                <a16:creationId xmlns:a16="http://schemas.microsoft.com/office/drawing/2014/main" id="{B6FEF63A-1AED-4BAF-9566-13A8072E68B3}"/>
              </a:ext>
            </a:extLst>
          </p:cNvPr>
          <p:cNvSpPr/>
          <p:nvPr/>
        </p:nvSpPr>
        <p:spPr>
          <a:xfrm>
            <a:off x="201190" y="25385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F405703C-94EF-47B0-B79F-4835BE0E555E}"/>
              </a:ext>
            </a:extLst>
          </p:cNvPr>
          <p:cNvSpPr/>
          <p:nvPr/>
        </p:nvSpPr>
        <p:spPr>
          <a:xfrm>
            <a:off x="301060" y="2323788"/>
            <a:ext cx="6096000" cy="4955203"/>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Our Swallow hero this week is </a:t>
            </a:r>
            <a:r>
              <a:rPr lang="en-GB" sz="2800" dirty="0" err="1">
                <a:solidFill>
                  <a:srgbClr val="000000"/>
                </a:solidFill>
                <a:latin typeface="Letter-join Air No-lead 40" panose="02000805000000020003" pitchFamily="50" charset="0"/>
              </a:rPr>
              <a:t>Pelumi</a:t>
            </a:r>
            <a:r>
              <a:rPr lang="en-GB" sz="2800" dirty="0">
                <a:solidFill>
                  <a:srgbClr val="000000"/>
                </a:solidFill>
                <a:latin typeface="Letter-join Air No-lead 40" panose="02000805000000020003" pitchFamily="50" charset="0"/>
              </a:rPr>
              <a:t>. </a:t>
            </a:r>
            <a:r>
              <a:rPr lang="en-GB" sz="2800" dirty="0" err="1">
                <a:solidFill>
                  <a:srgbClr val="000000"/>
                </a:solidFill>
                <a:latin typeface="Letter-join Air No-lead 40" panose="02000805000000020003" pitchFamily="50" charset="0"/>
              </a:rPr>
              <a:t>Pelumi</a:t>
            </a:r>
            <a:r>
              <a:rPr lang="en-GB" sz="2800" dirty="0">
                <a:solidFill>
                  <a:srgbClr val="000000"/>
                </a:solidFill>
                <a:latin typeface="Letter-join Air No-lead 40" panose="02000805000000020003" pitchFamily="50" charset="0"/>
              </a:rPr>
              <a:t> has really enjoyed our English focus this week and has loved writing descriptively about the characters in our class text. He has been very active on the carpet, answering lots of questions and has been very creative in his vocabulary and phrases.</a:t>
            </a:r>
          </a:p>
          <a:p>
            <a:pPr fontAlgn="base"/>
            <a:br>
              <a:rPr lang="en-GB" dirty="0">
                <a:solidFill>
                  <a:srgbClr val="000000"/>
                </a:solidFill>
                <a:latin typeface="Aptos"/>
              </a:rPr>
            </a:br>
            <a:endParaRPr lang="en-GB" dirty="0">
              <a:solidFill>
                <a:srgbClr val="000000"/>
              </a:solidFill>
              <a:latin typeface="Aptos"/>
            </a:endParaRPr>
          </a:p>
        </p:txBody>
      </p:sp>
      <p:pic>
        <p:nvPicPr>
          <p:cNvPr id="11" name="Picture 10">
            <a:extLst>
              <a:ext uri="{FF2B5EF4-FFF2-40B4-BE49-F238E27FC236}">
                <a16:creationId xmlns:a16="http://schemas.microsoft.com/office/drawing/2014/main" id="{5EACE58C-D155-44B4-9DEA-FF08443D37E4}"/>
              </a:ext>
            </a:extLst>
          </p:cNvPr>
          <p:cNvPicPr>
            <a:picLocks noChangeAspect="1"/>
          </p:cNvPicPr>
          <p:nvPr/>
        </p:nvPicPr>
        <p:blipFill>
          <a:blip r:embed="rId2"/>
          <a:stretch>
            <a:fillRect/>
          </a:stretch>
        </p:blipFill>
        <p:spPr>
          <a:xfrm>
            <a:off x="7135747" y="1103709"/>
            <a:ext cx="4027996" cy="4649680"/>
          </a:xfrm>
          <a:prstGeom prst="rect">
            <a:avLst/>
          </a:prstGeom>
        </p:spPr>
      </p:pic>
    </p:spTree>
    <p:extLst>
      <p:ext uri="{BB962C8B-B14F-4D97-AF65-F5344CB8AC3E}">
        <p14:creationId xmlns:p14="http://schemas.microsoft.com/office/powerpoint/2010/main" val="19552592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266240" y="2179282"/>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r>
              <a:rPr lang="en-GB" sz="2800" dirty="0">
                <a:solidFill>
                  <a:srgbClr val="000000"/>
                </a:solidFill>
                <a:latin typeface="Letter-join Air No-lead 40" panose="02000805000000020003" pitchFamily="50" charset="0"/>
              </a:rPr>
              <a:t>Our Swallow hero this week is Skyla. Skyla is an absolute superstar in everything she does. She tries 110% in all of her lessons. She is a super kind friend and a pleasure to have in Swallow class!</a:t>
            </a: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AD875618-AF6A-4265-B190-3B41A2022081}"/>
              </a:ext>
            </a:extLst>
          </p:cNvPr>
          <p:cNvSpPr/>
          <p:nvPr/>
        </p:nvSpPr>
        <p:spPr>
          <a:xfrm>
            <a:off x="266240" y="1956153"/>
            <a:ext cx="6096000" cy="1231106"/>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D68DA95E-D651-4972-8CDE-A213A70BD4C1}"/>
              </a:ext>
            </a:extLst>
          </p:cNvPr>
          <p:cNvSpPr/>
          <p:nvPr/>
        </p:nvSpPr>
        <p:spPr>
          <a:xfrm>
            <a:off x="362623" y="2281886"/>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pic>
        <p:nvPicPr>
          <p:cNvPr id="4" name="Picture 3">
            <a:extLst>
              <a:ext uri="{FF2B5EF4-FFF2-40B4-BE49-F238E27FC236}">
                <a16:creationId xmlns:a16="http://schemas.microsoft.com/office/drawing/2014/main" id="{D0F9C9B7-7924-4EA4-9E0C-862943D25F7A}"/>
              </a:ext>
            </a:extLst>
          </p:cNvPr>
          <p:cNvPicPr>
            <a:picLocks noChangeAspect="1"/>
          </p:cNvPicPr>
          <p:nvPr/>
        </p:nvPicPr>
        <p:blipFill>
          <a:blip r:embed="rId2"/>
          <a:stretch>
            <a:fillRect/>
          </a:stretch>
        </p:blipFill>
        <p:spPr>
          <a:xfrm>
            <a:off x="7258308" y="757640"/>
            <a:ext cx="3905435" cy="4859237"/>
          </a:xfrm>
          <a:prstGeom prst="rect">
            <a:avLst/>
          </a:prstGeom>
        </p:spPr>
      </p:pic>
    </p:spTree>
    <p:extLst>
      <p:ext uri="{BB962C8B-B14F-4D97-AF65-F5344CB8AC3E}">
        <p14:creationId xmlns:p14="http://schemas.microsoft.com/office/powerpoint/2010/main" val="3445294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8" name="Rectangle 7">
            <a:extLst>
              <a:ext uri="{FF2B5EF4-FFF2-40B4-BE49-F238E27FC236}">
                <a16:creationId xmlns:a16="http://schemas.microsoft.com/office/drawing/2014/main" id="{E125541B-E9A4-4F92-B11A-A5C4F10DA97D}"/>
              </a:ext>
            </a:extLst>
          </p:cNvPr>
          <p:cNvSpPr/>
          <p:nvPr/>
        </p:nvSpPr>
        <p:spPr>
          <a:xfrm>
            <a:off x="229224" y="2222126"/>
            <a:ext cx="7271506" cy="5447645"/>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My Owl Heroes this week are my 3 musketeers!</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Amelia, Isla-Rose and Ella have been super helpful this week. They have all used their own initiative to help to make our room tidy. Ella tidied up other tables and not just her own. Amelia and Isla Rose thought that the sink needed sorting and cleaning - and they just did it! </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Thank you girls for keeping our learning space lovely.</a:t>
            </a:r>
            <a:br>
              <a:rPr lang="en-GB" sz="2400" dirty="0">
                <a:solidFill>
                  <a:srgbClr val="242424"/>
                </a:solidFill>
                <a:latin typeface="Letter-join Air No-lead 40" panose="02000805000000020003" pitchFamily="50" charset="0"/>
              </a:rPr>
            </a:br>
            <a:endParaRPr lang="en-GB" sz="2400" dirty="0">
              <a:solidFill>
                <a:srgbClr val="242424"/>
              </a:solidFill>
              <a:latin typeface="Letter-join Air No-lead 40" panose="02000805000000020003" pitchFamily="50" charset="0"/>
            </a:endParaRPr>
          </a:p>
          <a:p>
            <a:pPr fontAlgn="base"/>
            <a:br>
              <a:rPr lang="en-GB" dirty="0">
                <a:solidFill>
                  <a:srgbClr val="242424"/>
                </a:solidFill>
                <a:latin typeface="Segoe UI" panose="020B0502040204020203" pitchFamily="34" charset="0"/>
              </a:rPr>
            </a:br>
            <a:endParaRPr lang="en-GB" dirty="0"/>
          </a:p>
        </p:txBody>
      </p:sp>
      <p:pic>
        <p:nvPicPr>
          <p:cNvPr id="10" name="Picture 9">
            <a:extLst>
              <a:ext uri="{FF2B5EF4-FFF2-40B4-BE49-F238E27FC236}">
                <a16:creationId xmlns:a16="http://schemas.microsoft.com/office/drawing/2014/main" id="{EB04A057-88EB-4B89-AB6D-676568D61A89}"/>
              </a:ext>
            </a:extLst>
          </p:cNvPr>
          <p:cNvPicPr>
            <a:picLocks noChangeAspect="1"/>
          </p:cNvPicPr>
          <p:nvPr/>
        </p:nvPicPr>
        <p:blipFill>
          <a:blip r:embed="rId2"/>
          <a:stretch>
            <a:fillRect/>
          </a:stretch>
        </p:blipFill>
        <p:spPr>
          <a:xfrm>
            <a:off x="7805346" y="1026079"/>
            <a:ext cx="3896324" cy="4805841"/>
          </a:xfrm>
          <a:prstGeom prst="rect">
            <a:avLst/>
          </a:prstGeom>
        </p:spPr>
      </p:pic>
    </p:spTree>
    <p:extLst>
      <p:ext uri="{BB962C8B-B14F-4D97-AF65-F5344CB8AC3E}">
        <p14:creationId xmlns:p14="http://schemas.microsoft.com/office/powerpoint/2010/main" val="33081223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426536"/>
            <a:ext cx="6520070"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4431983"/>
          </a:xfrm>
          <a:prstGeom prst="rect">
            <a:avLst/>
          </a:prstGeom>
        </p:spPr>
        <p:txBody>
          <a:bodyPr>
            <a:spAutoFit/>
          </a:bodyPr>
          <a:lstStyle/>
          <a:p>
            <a:r>
              <a:rPr lang="en-GB" sz="2400" dirty="0">
                <a:solidFill>
                  <a:srgbClr val="000000"/>
                </a:solidFill>
                <a:latin typeface="Letter-join Air No-lead 40" panose="02000805000000020003" pitchFamily="50" charset="0"/>
              </a:rPr>
              <a:t>The first Falcon hero this week is Carson! Carson was an absolute superstar at Swimming on Monday: he overcame his nerves and even managed to enjoy himself! Not only that, but in the afternoon, Carson caught up with 2 maths lessons on decimals and absolutely smashed it! Carson always has such a positive, cheerful attitude , which makes him a truly FABULOUS FALCON! 🤩</a:t>
            </a:r>
            <a:br>
              <a:rPr lang="en-GB" dirty="0"/>
            </a:br>
            <a:endParaRPr lang="en-GB" dirty="0"/>
          </a:p>
        </p:txBody>
      </p:sp>
      <p:pic>
        <p:nvPicPr>
          <p:cNvPr id="7" name="Picture 6">
            <a:extLst>
              <a:ext uri="{FF2B5EF4-FFF2-40B4-BE49-F238E27FC236}">
                <a16:creationId xmlns:a16="http://schemas.microsoft.com/office/drawing/2014/main" id="{2B895B51-1888-4FFF-B1A4-7860B5FEDDE0}"/>
              </a:ext>
            </a:extLst>
          </p:cNvPr>
          <p:cNvPicPr>
            <a:picLocks noChangeAspect="1"/>
          </p:cNvPicPr>
          <p:nvPr/>
        </p:nvPicPr>
        <p:blipFill>
          <a:blip r:embed="rId2"/>
          <a:stretch>
            <a:fillRect/>
          </a:stretch>
        </p:blipFill>
        <p:spPr>
          <a:xfrm>
            <a:off x="7371484" y="1222361"/>
            <a:ext cx="2967994" cy="4413278"/>
          </a:xfrm>
          <a:prstGeom prst="rect">
            <a:avLst/>
          </a:prstGeom>
        </p:spPr>
      </p:pic>
    </p:spTree>
    <p:extLst>
      <p:ext uri="{BB962C8B-B14F-4D97-AF65-F5344CB8AC3E}">
        <p14:creationId xmlns:p14="http://schemas.microsoft.com/office/powerpoint/2010/main" val="27817173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426536"/>
            <a:ext cx="6520070"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493A3D34-2CB2-4B6E-A21E-6938BBF88C4B}"/>
              </a:ext>
            </a:extLst>
          </p:cNvPr>
          <p:cNvSpPr/>
          <p:nvPr/>
        </p:nvSpPr>
        <p:spPr>
          <a:xfrm>
            <a:off x="428158" y="1651158"/>
            <a:ext cx="6096000" cy="5078313"/>
          </a:xfrm>
          <a:prstGeom prst="rect">
            <a:avLst/>
          </a:prstGeom>
        </p:spPr>
        <p:txBody>
          <a:bodyPr>
            <a:spAutoFit/>
          </a:bodyPr>
          <a:lstStyle/>
          <a:p>
            <a:br>
              <a:rPr lang="en-GB" dirty="0"/>
            </a:br>
            <a:br>
              <a:rPr lang="en-GB" dirty="0"/>
            </a:br>
            <a:r>
              <a:rPr lang="en-GB" sz="2400" dirty="0">
                <a:solidFill>
                  <a:srgbClr val="000000"/>
                </a:solidFill>
                <a:latin typeface="Letter-join Air No-lead 40" panose="02000805000000020003" pitchFamily="50" charset="0"/>
              </a:rPr>
              <a:t>The next Falcon hero is </a:t>
            </a:r>
            <a:r>
              <a:rPr lang="en-GB" sz="2400" dirty="0" err="1">
                <a:solidFill>
                  <a:srgbClr val="000000"/>
                </a:solidFill>
                <a:latin typeface="Letter-join Air No-lead 40" panose="02000805000000020003" pitchFamily="50" charset="0"/>
              </a:rPr>
              <a:t>Vinni</a:t>
            </a:r>
            <a:r>
              <a:rPr lang="en-GB" sz="2400" dirty="0">
                <a:solidFill>
                  <a:srgbClr val="000000"/>
                </a:solidFill>
                <a:latin typeface="Letter-join Air No-lead 40" panose="02000805000000020003" pitchFamily="50" charset="0"/>
              </a:rPr>
              <a:t>! </a:t>
            </a:r>
            <a:r>
              <a:rPr lang="en-GB" sz="2400" dirty="0" err="1">
                <a:solidFill>
                  <a:srgbClr val="000000"/>
                </a:solidFill>
                <a:latin typeface="Letter-join Air No-lead 40" panose="02000805000000020003" pitchFamily="50" charset="0"/>
              </a:rPr>
              <a:t>Vinni</a:t>
            </a:r>
            <a:r>
              <a:rPr lang="en-GB" sz="2400" dirty="0">
                <a:solidFill>
                  <a:srgbClr val="000000"/>
                </a:solidFill>
                <a:latin typeface="Letter-join Air No-lead 40" panose="02000805000000020003" pitchFamily="50" charset="0"/>
              </a:rPr>
              <a:t> has had Mrs Cordon in his ear since Y4 about handwriting and in 2025 all her dreams have come true, because </a:t>
            </a:r>
            <a:r>
              <a:rPr lang="en-GB" sz="2400" dirty="0" err="1">
                <a:solidFill>
                  <a:srgbClr val="000000"/>
                </a:solidFill>
                <a:latin typeface="Letter-join Air No-lead 40" panose="02000805000000020003" pitchFamily="50" charset="0"/>
              </a:rPr>
              <a:t>Vinni</a:t>
            </a:r>
            <a:r>
              <a:rPr lang="en-GB" sz="2400" dirty="0">
                <a:solidFill>
                  <a:srgbClr val="000000"/>
                </a:solidFill>
                <a:latin typeface="Letter-join Air No-lead 40" panose="02000805000000020003" pitchFamily="50" charset="0"/>
              </a:rPr>
              <a:t> has worked really hard to improve his joined writing. Not only that, but </a:t>
            </a:r>
            <a:r>
              <a:rPr lang="en-GB" sz="2400" dirty="0" err="1">
                <a:solidFill>
                  <a:srgbClr val="000000"/>
                </a:solidFill>
                <a:latin typeface="Letter-join Air No-lead 40" panose="02000805000000020003" pitchFamily="50" charset="0"/>
              </a:rPr>
              <a:t>Vinni</a:t>
            </a:r>
            <a:r>
              <a:rPr lang="en-GB" sz="2400" dirty="0">
                <a:solidFill>
                  <a:srgbClr val="000000"/>
                </a:solidFill>
                <a:latin typeface="Letter-join Air No-lead 40" panose="02000805000000020003" pitchFamily="50" charset="0"/>
              </a:rPr>
              <a:t> is very hardworking in all subjects. He listens well and will always try to do the right thing. You are a wonderful member of Falcon Class </a:t>
            </a:r>
            <a:r>
              <a:rPr lang="en-GB" sz="2400" dirty="0" err="1">
                <a:solidFill>
                  <a:srgbClr val="000000"/>
                </a:solidFill>
                <a:latin typeface="Letter-join Air No-lead 40" panose="02000805000000020003" pitchFamily="50" charset="0"/>
              </a:rPr>
              <a:t>Vinni</a:t>
            </a:r>
            <a:r>
              <a:rPr lang="en-GB" sz="2400" dirty="0">
                <a:solidFill>
                  <a:srgbClr val="000000"/>
                </a:solidFill>
                <a:latin typeface="Letter-join Air No-lead 40" panose="02000805000000020003" pitchFamily="50" charset="0"/>
              </a:rPr>
              <a:t>- keep up the great work! 🤗</a:t>
            </a:r>
          </a:p>
        </p:txBody>
      </p:sp>
      <p:pic>
        <p:nvPicPr>
          <p:cNvPr id="7" name="Picture 6">
            <a:extLst>
              <a:ext uri="{FF2B5EF4-FFF2-40B4-BE49-F238E27FC236}">
                <a16:creationId xmlns:a16="http://schemas.microsoft.com/office/drawing/2014/main" id="{AFB44BFE-0AE3-4E42-9164-ED24F673C9DF}"/>
              </a:ext>
            </a:extLst>
          </p:cNvPr>
          <p:cNvPicPr>
            <a:picLocks noChangeAspect="1"/>
          </p:cNvPicPr>
          <p:nvPr/>
        </p:nvPicPr>
        <p:blipFill>
          <a:blip r:embed="rId2"/>
          <a:stretch>
            <a:fillRect/>
          </a:stretch>
        </p:blipFill>
        <p:spPr>
          <a:xfrm>
            <a:off x="7560389" y="1112883"/>
            <a:ext cx="2811512" cy="4288747"/>
          </a:xfrm>
          <a:prstGeom prst="rect">
            <a:avLst/>
          </a:prstGeom>
        </p:spPr>
      </p:pic>
    </p:spTree>
    <p:extLst>
      <p:ext uri="{BB962C8B-B14F-4D97-AF65-F5344CB8AC3E}">
        <p14:creationId xmlns:p14="http://schemas.microsoft.com/office/powerpoint/2010/main" val="1568314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Lunchtime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3" name="TextBox 2">
            <a:extLst>
              <a:ext uri="{FF2B5EF4-FFF2-40B4-BE49-F238E27FC236}">
                <a16:creationId xmlns:a16="http://schemas.microsoft.com/office/drawing/2014/main" id="{107693B4-302D-40F0-A0C8-4BD8337C2B9F}"/>
              </a:ext>
            </a:extLst>
          </p:cNvPr>
          <p:cNvSpPr txBox="1"/>
          <p:nvPr/>
        </p:nvSpPr>
        <p:spPr>
          <a:xfrm>
            <a:off x="266839" y="2517913"/>
            <a:ext cx="6345996" cy="3477875"/>
          </a:xfrm>
          <a:prstGeom prst="rect">
            <a:avLst/>
          </a:prstGeom>
          <a:noFill/>
        </p:spPr>
        <p:txBody>
          <a:bodyPr wrap="square" rtlCol="0">
            <a:spAutoFit/>
          </a:bodyPr>
          <a:lstStyle/>
          <a:p>
            <a:r>
              <a:rPr lang="en-GB" sz="2000" dirty="0">
                <a:solidFill>
                  <a:srgbClr val="000000"/>
                </a:solidFill>
                <a:latin typeface="Letter-join Air No-lead 40" panose="02000805000000020003" pitchFamily="50" charset="0"/>
              </a:rPr>
              <a:t>Our lunchtime heroes this week are Oliver and Sienna.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Oliver and Sienna are particularly helpful in the dining hall and always happy to help. They also give up their lunchtimes to play with the younger children on the KS1 playground and are noticed being kind and thoughtful at all times.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Well done Oliver and Sienna – you are everything we aim for in ‘the Holly Hill way’. </a:t>
            </a:r>
          </a:p>
        </p:txBody>
      </p:sp>
      <p:pic>
        <p:nvPicPr>
          <p:cNvPr id="10" name="Picture 9">
            <a:extLst>
              <a:ext uri="{FF2B5EF4-FFF2-40B4-BE49-F238E27FC236}">
                <a16:creationId xmlns:a16="http://schemas.microsoft.com/office/drawing/2014/main" id="{C07FC779-6B00-41B0-93CA-00B66171C9E1}"/>
              </a:ext>
            </a:extLst>
          </p:cNvPr>
          <p:cNvPicPr>
            <a:picLocks noChangeAspect="1"/>
          </p:cNvPicPr>
          <p:nvPr/>
        </p:nvPicPr>
        <p:blipFill>
          <a:blip r:embed="rId2"/>
          <a:stretch>
            <a:fillRect/>
          </a:stretch>
        </p:blipFill>
        <p:spPr>
          <a:xfrm>
            <a:off x="6914425" y="1170247"/>
            <a:ext cx="4265067" cy="4825541"/>
          </a:xfrm>
          <a:prstGeom prst="rect">
            <a:avLst/>
          </a:prstGeom>
        </p:spPr>
      </p:pic>
    </p:spTree>
    <p:extLst>
      <p:ext uri="{BB962C8B-B14F-4D97-AF65-F5344CB8AC3E}">
        <p14:creationId xmlns:p14="http://schemas.microsoft.com/office/powerpoint/2010/main" val="7276973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Attendance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graphicFrame>
        <p:nvGraphicFramePr>
          <p:cNvPr id="7" name="Table 6">
            <a:extLst>
              <a:ext uri="{FF2B5EF4-FFF2-40B4-BE49-F238E27FC236}">
                <a16:creationId xmlns:a16="http://schemas.microsoft.com/office/drawing/2014/main" id="{8B249B4E-6A34-46D3-88B3-C3698E7C86FF}"/>
              </a:ext>
            </a:extLst>
          </p:cNvPr>
          <p:cNvGraphicFramePr>
            <a:graphicFrameLocks noGrp="1"/>
          </p:cNvGraphicFramePr>
          <p:nvPr>
            <p:extLst>
              <p:ext uri="{D42A27DB-BD31-4B8C-83A1-F6EECF244321}">
                <p14:modId xmlns:p14="http://schemas.microsoft.com/office/powerpoint/2010/main" val="559543028"/>
              </p:ext>
            </p:extLst>
          </p:nvPr>
        </p:nvGraphicFramePr>
        <p:xfrm>
          <a:off x="554879" y="2288863"/>
          <a:ext cx="5758242" cy="445008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3" name="Rectangle 2">
            <a:extLst>
              <a:ext uri="{FF2B5EF4-FFF2-40B4-BE49-F238E27FC236}">
                <a16:creationId xmlns:a16="http://schemas.microsoft.com/office/drawing/2014/main" id="{1642C90C-505E-4E2D-92D4-2EE799F769E4}"/>
              </a:ext>
            </a:extLst>
          </p:cNvPr>
          <p:cNvSpPr/>
          <p:nvPr/>
        </p:nvSpPr>
        <p:spPr>
          <a:xfrm>
            <a:off x="6945865" y="1832871"/>
            <a:ext cx="4691256" cy="3170099"/>
          </a:xfrm>
          <a:prstGeom prst="rect">
            <a:avLst/>
          </a:prstGeom>
        </p:spPr>
        <p:txBody>
          <a:bodyPr wrap="square">
            <a:spAutoFit/>
          </a:bodyPr>
          <a:lstStyle/>
          <a:p>
            <a:pPr algn="ctr"/>
            <a:r>
              <a:rPr lang="en-GB" sz="4000" dirty="0">
                <a:latin typeface="Letter-join Air No-lead 40" panose="02000805000000020003" pitchFamily="50" charset="0"/>
              </a:rPr>
              <a:t>This week’s winners with 98.4% are Woodpecker class! Well done! </a:t>
            </a:r>
          </a:p>
        </p:txBody>
      </p:sp>
    </p:spTree>
    <p:extLst>
      <p:ext uri="{BB962C8B-B14F-4D97-AF65-F5344CB8AC3E}">
        <p14:creationId xmlns:p14="http://schemas.microsoft.com/office/powerpoint/2010/main" val="35743287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r>
              <a:rPr lang="en-GB" sz="3200" dirty="0">
                <a:solidFill>
                  <a:schemeClr val="accent4">
                    <a:lumMod val="50000"/>
                  </a:schemeClr>
                </a:solidFill>
                <a:latin typeface="Letter-join Air Plus 40" panose="02000805000000020003" pitchFamily="50" charset="0"/>
                <a:cs typeface="Arial" panose="020B0604020202020204" pitchFamily="34" charset="0"/>
              </a:rPr>
              <a:t>Have a lovely weekend everyone – you have been super stars this week!</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err="1">
                <a:solidFill>
                  <a:schemeClr val="accent4">
                    <a:lumMod val="50000"/>
                  </a:schemeClr>
                </a:solidFill>
                <a:latin typeface="Letter-join Air Plus 40" panose="02000805000000020003" pitchFamily="50" charset="0"/>
                <a:cs typeface="Arial" panose="020B0604020202020204" pitchFamily="34" charset="0"/>
              </a:rPr>
              <a:t>Love</a:t>
            </a:r>
            <a:r>
              <a:rPr lang="en-GB" sz="3200" dirty="0">
                <a:solidFill>
                  <a:schemeClr val="accent4">
                    <a:lumMod val="50000"/>
                  </a:schemeClr>
                </a:solidFill>
                <a:latin typeface="Letter-join Air Plus 40" panose="02000805000000020003" pitchFamily="50" charset="0"/>
                <a:cs typeface="Arial" panose="020B0604020202020204" pitchFamily="34" charset="0"/>
              </a:rPr>
              <a:t>,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2050" name="Picture 2" descr="Hope You Have A Good Weekend GIFs | Tenor">
            <a:extLst>
              <a:ext uri="{FF2B5EF4-FFF2-40B4-BE49-F238E27FC236}">
                <a16:creationId xmlns:a16="http://schemas.microsoft.com/office/drawing/2014/main" id="{A9B95460-914A-41BA-82D6-36FD1E294C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2043" y="1173530"/>
            <a:ext cx="4743450" cy="466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BEF6C8FF-3D90-457B-9108-406F928CD7CB}">
  <ds:schemaRefs>
    <ds:schemaRef ds:uri="http://purl.org/dc/elements/1.1/"/>
    <ds:schemaRef ds:uri="http://www.w3.org/XML/1998/namespace"/>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16c05727-aa75-4e4a-9b5f-8a80a1165891"/>
    <ds:schemaRef ds:uri="71af3243-3dd4-4a8d-8c0d-dd76da1f02a5"/>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1423</Words>
  <Application>Microsoft Office PowerPoint</Application>
  <PresentationFormat>Widescreen</PresentationFormat>
  <Paragraphs>155</Paragraphs>
  <Slides>21</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21</vt:i4>
      </vt:variant>
    </vt:vector>
  </HeadingPairs>
  <TitlesOfParts>
    <vt:vector size="32" baseType="lpstr">
      <vt:lpstr>Aptos</vt:lpstr>
      <vt:lpstr>Arial</vt:lpstr>
      <vt:lpstr>Calibri</vt:lpstr>
      <vt:lpstr>Comic Sans MS</vt:lpstr>
      <vt:lpstr>Franklin Gothic Book</vt:lpstr>
      <vt:lpstr>Letter-join Air No-lead 40</vt:lpstr>
      <vt:lpstr>Letter-join Air Plus 40</vt:lpstr>
      <vt:lpstr>Letterjoin-Air Plus 40</vt:lpstr>
      <vt:lpstr>Segoe UI</vt:lpstr>
      <vt:lpstr>Twinkl Precursive</vt:lpstr>
      <vt:lpstr>Office Theme</vt:lpstr>
      <vt:lpstr>Holly Hill Heroes Assembly </vt:lpstr>
      <vt:lpstr>Our Cygnet Hero</vt:lpstr>
      <vt:lpstr>Our Cygnet Hero</vt:lpstr>
      <vt:lpstr>Our Cygnet Hero</vt:lpstr>
      <vt:lpstr>Our Cygnet Hero</vt:lpstr>
      <vt:lpstr>Our Puffin Hero</vt:lpstr>
      <vt:lpstr>Our Puffin Hero</vt:lpstr>
      <vt:lpstr>Our Wren Hero</vt:lpstr>
      <vt:lpstr>Our Wren Hero</vt:lpstr>
      <vt:lpstr>Our Woodpecker Hero</vt:lpstr>
      <vt:lpstr>Our Kingfisher Hero</vt:lpstr>
      <vt:lpstr>Our Dove Hero</vt:lpstr>
      <vt:lpstr>Our Dove Hero</vt:lpstr>
      <vt:lpstr>Our Swallow Hero</vt:lpstr>
      <vt:lpstr>Our Swallow Hero</vt:lpstr>
      <vt:lpstr>Our Owl Hero</vt:lpstr>
      <vt:lpstr>Our Falcon Hero</vt:lpstr>
      <vt:lpstr>Our Falcon Hero</vt:lpstr>
      <vt:lpstr>Our Lunchtime Hero</vt:lpstr>
      <vt:lpstr>Our Attendance Heroes</vt:lpstr>
      <vt:lpstr>Have a lovely weekend everyone – you have been super stars this week!  Love,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2025-01-17T13:46:59Z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