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0"/>
  </p:notesMasterIdLst>
  <p:handoutMasterIdLst>
    <p:handoutMasterId r:id="rId31"/>
  </p:handoutMasterIdLst>
  <p:sldIdLst>
    <p:sldId id="256" r:id="rId5"/>
    <p:sldId id="257" r:id="rId6"/>
    <p:sldId id="301" r:id="rId7"/>
    <p:sldId id="321" r:id="rId8"/>
    <p:sldId id="338" r:id="rId9"/>
    <p:sldId id="322" r:id="rId10"/>
    <p:sldId id="323" r:id="rId11"/>
    <p:sldId id="324" r:id="rId12"/>
    <p:sldId id="325" r:id="rId13"/>
    <p:sldId id="326" r:id="rId14"/>
    <p:sldId id="345" r:id="rId15"/>
    <p:sldId id="328" r:id="rId16"/>
    <p:sldId id="348" r:id="rId17"/>
    <p:sldId id="330" r:id="rId18"/>
    <p:sldId id="341" r:id="rId19"/>
    <p:sldId id="343" r:id="rId20"/>
    <p:sldId id="347" r:id="rId21"/>
    <p:sldId id="344" r:id="rId22"/>
    <p:sldId id="342" r:id="rId23"/>
    <p:sldId id="346" r:id="rId24"/>
    <p:sldId id="339" r:id="rId25"/>
    <p:sldId id="350" r:id="rId26"/>
    <p:sldId id="349" r:id="rId27"/>
    <p:sldId id="317" r:id="rId28"/>
    <p:sldId id="272"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69" d="100"/>
          <a:sy n="69" d="100"/>
        </p:scale>
        <p:origin x="65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3/27/2026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3/27/2026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B06631D7-2EA7-8350-10AA-867E500BA6C0}"/>
              </a:ext>
            </a:extLst>
          </p:cNvPr>
          <p:cNvSpPr txBox="1"/>
          <p:nvPr/>
        </p:nvSpPr>
        <p:spPr>
          <a:xfrm>
            <a:off x="250263" y="2119523"/>
            <a:ext cx="6127954" cy="1477328"/>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4" name="TextBox 3">
            <a:extLst>
              <a:ext uri="{FF2B5EF4-FFF2-40B4-BE49-F238E27FC236}">
                <a16:creationId xmlns:a16="http://schemas.microsoft.com/office/drawing/2014/main" id="{B4133F98-D0B2-98A1-0807-000A5ECD9DD1}"/>
              </a:ext>
            </a:extLst>
          </p:cNvPr>
          <p:cNvSpPr txBox="1"/>
          <p:nvPr/>
        </p:nvSpPr>
        <p:spPr>
          <a:xfrm>
            <a:off x="118290" y="2308941"/>
            <a:ext cx="7801594" cy="646331"/>
          </a:xfrm>
          <a:prstGeom prst="rect">
            <a:avLst/>
          </a:prstGeom>
          <a:noFill/>
        </p:spPr>
        <p:txBody>
          <a:bodyPr wrap="square">
            <a:spAutoFit/>
          </a:bodyPr>
          <a:lstStyle/>
          <a:p>
            <a:pPr fontAlgn="base"/>
            <a:br>
              <a:rPr lang="en-GB" dirty="0"/>
            </a:br>
            <a:endParaRPr lang="en-GB" dirty="0"/>
          </a:p>
        </p:txBody>
      </p:sp>
      <p:sp>
        <p:nvSpPr>
          <p:cNvPr id="7" name="TextBox 6">
            <a:extLst>
              <a:ext uri="{FF2B5EF4-FFF2-40B4-BE49-F238E27FC236}">
                <a16:creationId xmlns:a16="http://schemas.microsoft.com/office/drawing/2014/main" id="{825334EA-ABBE-EA1A-4885-176D2D007972}"/>
              </a:ext>
            </a:extLst>
          </p:cNvPr>
          <p:cNvSpPr txBox="1"/>
          <p:nvPr/>
        </p:nvSpPr>
        <p:spPr>
          <a:xfrm>
            <a:off x="236581" y="2912292"/>
            <a:ext cx="6127954" cy="2862322"/>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JJ - you are such a superstar. You always put 100% effort into all the things you do, and you brighten up our day! JJ is such a joy to have in Cygnets class and he always has such wonderful things to say. Well done JJ.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4B8D493A-5E9E-EACF-0ADC-E496200FBA83}"/>
              </a:ext>
            </a:extLst>
          </p:cNvPr>
          <p:cNvPicPr>
            <a:picLocks noChangeAspect="1"/>
          </p:cNvPicPr>
          <p:nvPr/>
        </p:nvPicPr>
        <p:blipFill>
          <a:blip r:embed="rId2"/>
          <a:stretch>
            <a:fillRect/>
          </a:stretch>
        </p:blipFill>
        <p:spPr>
          <a:xfrm>
            <a:off x="6601116" y="949717"/>
            <a:ext cx="4240269" cy="4958565"/>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86E933DA-B494-8F4B-6368-CE5871DCB0C8}"/>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4" name="TextBox 3">
            <a:extLst>
              <a:ext uri="{FF2B5EF4-FFF2-40B4-BE49-F238E27FC236}">
                <a16:creationId xmlns:a16="http://schemas.microsoft.com/office/drawing/2014/main" id="{6EAF34A3-8802-1A47-24BE-DDF583C97523}"/>
              </a:ext>
            </a:extLst>
          </p:cNvPr>
          <p:cNvSpPr txBox="1"/>
          <p:nvPr/>
        </p:nvSpPr>
        <p:spPr>
          <a:xfrm>
            <a:off x="475527" y="2767175"/>
            <a:ext cx="6127954" cy="3108543"/>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Miles - Miles such a happy, energetic and kind young man. He is such a polite boy who is always trying to do the right thing! He makes sure he looks after his friends and helps the teachers. Well done Miles!</a:t>
            </a:r>
          </a:p>
        </p:txBody>
      </p:sp>
      <p:pic>
        <p:nvPicPr>
          <p:cNvPr id="10" name="Picture 9">
            <a:extLst>
              <a:ext uri="{FF2B5EF4-FFF2-40B4-BE49-F238E27FC236}">
                <a16:creationId xmlns:a16="http://schemas.microsoft.com/office/drawing/2014/main" id="{F35A58A7-0F18-E4C2-DE53-EE0662D093E9}"/>
              </a:ext>
            </a:extLst>
          </p:cNvPr>
          <p:cNvPicPr>
            <a:picLocks noChangeAspect="1"/>
          </p:cNvPicPr>
          <p:nvPr/>
        </p:nvPicPr>
        <p:blipFill>
          <a:blip r:embed="rId2"/>
          <a:stretch>
            <a:fillRect/>
          </a:stretch>
        </p:blipFill>
        <p:spPr>
          <a:xfrm>
            <a:off x="6454062" y="623750"/>
            <a:ext cx="4238519" cy="5449525"/>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0C311D19-2102-FE22-B854-2B0823A95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273" y="909519"/>
            <a:ext cx="3381842" cy="5038961"/>
          </a:xfrm>
          <a:prstGeom prst="rect">
            <a:avLst/>
          </a:prstGeom>
        </p:spPr>
      </p:pic>
      <p:sp>
        <p:nvSpPr>
          <p:cNvPr id="10" name="TextBox 9">
            <a:extLst>
              <a:ext uri="{FF2B5EF4-FFF2-40B4-BE49-F238E27FC236}">
                <a16:creationId xmlns:a16="http://schemas.microsoft.com/office/drawing/2014/main" id="{1291CBB6-2B85-A88C-B2A2-BDDF7B2A6CCF}"/>
              </a:ext>
            </a:extLst>
          </p:cNvPr>
          <p:cNvSpPr txBox="1"/>
          <p:nvPr/>
        </p:nvSpPr>
        <p:spPr>
          <a:xfrm>
            <a:off x="266840" y="2485543"/>
            <a:ext cx="6818583" cy="3825406"/>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Sebastian is a true Holly Hill hero this week! He has absolutely blown us away with his reading! He is trying so hard with his blending and carefully following each word, often spotting tricky words too.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 has not only amazed the teachers but his friends are noticing his super progress too. When reading a sentence in our reading group this week, the other children gave him a huge round of applause.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It was so lovely to see you looking so proud of yourself Sebastian!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139EB-2DF6-4FE1-0C43-C3C6AF464D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9F4F6-D3C6-155A-B6A2-57C214ADA1A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9413257D-1E3E-E59D-D8DC-94B439EE424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BB3AF97-E436-6339-2672-B6CFD7141E3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ED615D8-EC48-AD13-E038-79F5FFF639D1}"/>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4E7DCE41-4EB8-4FF4-34E1-0434A24681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4507" y="686176"/>
            <a:ext cx="3309236" cy="5032015"/>
          </a:xfrm>
          <a:prstGeom prst="rect">
            <a:avLst/>
          </a:prstGeom>
        </p:spPr>
      </p:pic>
      <p:sp>
        <p:nvSpPr>
          <p:cNvPr id="5" name="TextBox 4">
            <a:extLst>
              <a:ext uri="{FF2B5EF4-FFF2-40B4-BE49-F238E27FC236}">
                <a16:creationId xmlns:a16="http://schemas.microsoft.com/office/drawing/2014/main" id="{78018FC5-1392-B93C-DB65-1F23A907F053}"/>
              </a:ext>
            </a:extLst>
          </p:cNvPr>
          <p:cNvSpPr txBox="1"/>
          <p:nvPr/>
        </p:nvSpPr>
        <p:spPr>
          <a:xfrm>
            <a:off x="139928" y="2059500"/>
            <a:ext cx="7328579" cy="4635884"/>
          </a:xfrm>
          <a:prstGeom prst="rect">
            <a:avLst/>
          </a:prstGeom>
          <a:noFill/>
        </p:spPr>
        <p:txBody>
          <a:bodyPr wrap="square">
            <a:spAutoFit/>
          </a:bodyPr>
          <a:lstStyle/>
          <a:p>
            <a:pPr>
              <a:lnSpc>
                <a:spcPct val="115000"/>
              </a:lnSpc>
              <a:spcAft>
                <a:spcPts val="800"/>
              </a:spcAft>
              <a:buNone/>
            </a:pPr>
            <a:r>
              <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Ollie is a delight to have with us in the Cygnets. He is a lovely boy and has made lots of friends. We often forget that Ollie is a nursery child as he behaves just like a big Reception child! </a:t>
            </a:r>
          </a:p>
          <a:p>
            <a:pPr>
              <a:lnSpc>
                <a:spcPct val="115000"/>
              </a:lnSpc>
              <a:spcAft>
                <a:spcPts val="800"/>
              </a:spcAft>
              <a:buNone/>
            </a:pPr>
            <a:r>
              <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Ollie now has a super attitude in all that he does and he shows determination to complete task, even if he finds it a bit tricky.</a:t>
            </a:r>
          </a:p>
          <a:p>
            <a:pPr>
              <a:lnSpc>
                <a:spcPct val="115000"/>
              </a:lnSpc>
              <a:spcAft>
                <a:spcPts val="800"/>
              </a:spcAft>
              <a:buNone/>
            </a:pPr>
            <a:r>
              <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We love how Ollie is starting to try new activities and show new interests. Ollie would spend all day outdoors on the bikes or playing football if he could but he now chooses to draw, write and colour pictures. </a:t>
            </a:r>
          </a:p>
          <a:p>
            <a:pPr>
              <a:lnSpc>
                <a:spcPct val="115000"/>
              </a:lnSpc>
              <a:spcAft>
                <a:spcPts val="800"/>
              </a:spcAft>
              <a:buNone/>
            </a:pPr>
            <a:r>
              <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Now we often find him in the writing area! </a:t>
            </a:r>
          </a:p>
        </p:txBody>
      </p:sp>
    </p:spTree>
    <p:extLst>
      <p:ext uri="{BB962C8B-B14F-4D97-AF65-F5344CB8AC3E}">
        <p14:creationId xmlns:p14="http://schemas.microsoft.com/office/powerpoint/2010/main" val="823275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138C709-159A-3B9F-AE97-34799E5D0D61}"/>
              </a:ext>
            </a:extLst>
          </p:cNvPr>
          <p:cNvSpPr txBox="1"/>
          <p:nvPr/>
        </p:nvSpPr>
        <p:spPr>
          <a:xfrm>
            <a:off x="319473" y="2354854"/>
            <a:ext cx="6228811" cy="1477328"/>
          </a:xfrm>
          <a:prstGeom prst="rect">
            <a:avLst/>
          </a:prstGeom>
          <a:noFill/>
        </p:spPr>
        <p:txBody>
          <a:bodyPr wrap="square">
            <a:spAutoFit/>
          </a:bodyPr>
          <a:lstStyle/>
          <a:p>
            <a:pPr fontAlgn="base"/>
            <a:r>
              <a:rPr lang="en-GB" dirty="0"/>
              <a:t> </a:t>
            </a:r>
          </a:p>
          <a:p>
            <a:pPr fontAlgn="base"/>
            <a:br>
              <a:rPr lang="en-GB" dirty="0"/>
            </a:br>
            <a:endParaRPr lang="en-GB" dirty="0"/>
          </a:p>
          <a:p>
            <a:pPr fontAlgn="base"/>
            <a:br>
              <a:rPr lang="en-GB" dirty="0"/>
            </a:br>
            <a:endParaRPr lang="en-GB" dirty="0"/>
          </a:p>
        </p:txBody>
      </p:sp>
      <p:sp>
        <p:nvSpPr>
          <p:cNvPr id="5" name="TextBox 4">
            <a:extLst>
              <a:ext uri="{FF2B5EF4-FFF2-40B4-BE49-F238E27FC236}">
                <a16:creationId xmlns:a16="http://schemas.microsoft.com/office/drawing/2014/main" id="{E8E2B2F9-2DA2-9F4E-DB15-3B0B4CF8B1CA}"/>
              </a:ext>
            </a:extLst>
          </p:cNvPr>
          <p:cNvSpPr txBox="1"/>
          <p:nvPr/>
        </p:nvSpPr>
        <p:spPr>
          <a:xfrm>
            <a:off x="178210" y="2417025"/>
            <a:ext cx="6738783" cy="4431983"/>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Freya could be a Puffin Class Hero every week as she is an absolute delight. She always comes into school each morning with a big smile on her face saying “Good morning Mrs Cottee”. Freya always works hard and this week has produced a lovely piece of writing based on our book Leon and The Place Between. It was also lovely to see her enjoying herself so much with her Mum and little sister on Thursday at our Easter Craft afternoon. Freya you are an absolutely PERFECT PUFFIN and we are so proud of you!</a:t>
            </a:r>
          </a:p>
          <a:p>
            <a:pPr algn="l" fontAlgn="base">
              <a:buNone/>
            </a:pPr>
            <a:r>
              <a:rPr lang="en-GB" sz="1800" b="0" i="0" dirty="0">
                <a:solidFill>
                  <a:srgbClr val="000000"/>
                </a:solidFill>
                <a:effectLst/>
                <a:latin typeface="Aptos" panose="020B0004020202020204" pitchFamily="34" charset="0"/>
              </a:rPr>
              <a:t> </a:t>
            </a:r>
          </a:p>
        </p:txBody>
      </p:sp>
      <p:pic>
        <p:nvPicPr>
          <p:cNvPr id="10" name="Picture 9">
            <a:extLst>
              <a:ext uri="{FF2B5EF4-FFF2-40B4-BE49-F238E27FC236}">
                <a16:creationId xmlns:a16="http://schemas.microsoft.com/office/drawing/2014/main" id="{7EE65F7D-ECD7-0D62-E302-46AA32AEAADA}"/>
              </a:ext>
            </a:extLst>
          </p:cNvPr>
          <p:cNvPicPr>
            <a:picLocks noChangeAspect="1"/>
          </p:cNvPicPr>
          <p:nvPr/>
        </p:nvPicPr>
        <p:blipFill>
          <a:blip r:embed="rId2"/>
          <a:stretch>
            <a:fillRect/>
          </a:stretch>
        </p:blipFill>
        <p:spPr>
          <a:xfrm>
            <a:off x="7058256" y="456474"/>
            <a:ext cx="4119816" cy="5854475"/>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F3098179-901D-3587-7671-F04650BBEFF0}"/>
              </a:ext>
            </a:extLst>
          </p:cNvPr>
          <p:cNvSpPr txBox="1"/>
          <p:nvPr/>
        </p:nvSpPr>
        <p:spPr>
          <a:xfrm>
            <a:off x="236581" y="2575806"/>
            <a:ext cx="6127954" cy="4370427"/>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Ralphie is a Puffin Class Hero this week. He is always interested in everything we do and is the first child to offer ideas or suggestions during discussions. Over the last few weeks he has been trying really hard with his writing and this week has worked particularly hard to improve his writing by checking for mistakes and trying to write on the lines. Well done Ralphie, I am so proud of you for your amazing attitude. You truly are a PERFECT PUFFIN!</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7" name="Picture 6">
            <a:extLst>
              <a:ext uri="{FF2B5EF4-FFF2-40B4-BE49-F238E27FC236}">
                <a16:creationId xmlns:a16="http://schemas.microsoft.com/office/drawing/2014/main" id="{324D20AA-F8C2-A4A3-14E5-E18CBDBC14E0}"/>
              </a:ext>
            </a:extLst>
          </p:cNvPr>
          <p:cNvPicPr>
            <a:picLocks noChangeAspect="1"/>
          </p:cNvPicPr>
          <p:nvPr/>
        </p:nvPicPr>
        <p:blipFill>
          <a:blip r:embed="rId2"/>
          <a:stretch>
            <a:fillRect/>
          </a:stretch>
        </p:blipFill>
        <p:spPr>
          <a:xfrm>
            <a:off x="6597766" y="796958"/>
            <a:ext cx="4332746" cy="5264083"/>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84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266840" y="2561331"/>
            <a:ext cx="6532166" cy="646331"/>
          </a:xfrm>
          <a:prstGeom prst="rect">
            <a:avLst/>
          </a:prstGeom>
          <a:noFill/>
        </p:spPr>
        <p:txBody>
          <a:bodyPr wrap="square">
            <a:spAutoFit/>
          </a:bodyPr>
          <a:lstStyle/>
          <a:p>
            <a:pPr fontAlgn="base"/>
            <a:br>
              <a:rPr lang="en-GB" dirty="0"/>
            </a:br>
            <a:endParaRPr lang="en-GB" dirty="0"/>
          </a:p>
        </p:txBody>
      </p:sp>
      <p:sp>
        <p:nvSpPr>
          <p:cNvPr id="5" name="TextBox 4">
            <a:extLst>
              <a:ext uri="{FF2B5EF4-FFF2-40B4-BE49-F238E27FC236}">
                <a16:creationId xmlns:a16="http://schemas.microsoft.com/office/drawing/2014/main" id="{0515E822-CB36-F357-47DE-5013851142E2}"/>
              </a:ext>
            </a:extLst>
          </p:cNvPr>
          <p:cNvSpPr txBox="1"/>
          <p:nvPr/>
        </p:nvSpPr>
        <p:spPr>
          <a:xfrm>
            <a:off x="303572" y="2884496"/>
            <a:ext cx="6127954" cy="3600986"/>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Oscar worked really hard sewing and decorating  his puppet. </a:t>
            </a:r>
            <a:r>
              <a:rPr lang="en-GB" sz="2400" dirty="0">
                <a:solidFill>
                  <a:srgbClr val="000000"/>
                </a:solidFill>
                <a:latin typeface="Letter-join Air No-lead 40" panose="02000805000000020003" pitchFamily="50" charset="0"/>
              </a:rPr>
              <a:t>H</a:t>
            </a:r>
            <a:r>
              <a:rPr lang="en-GB" sz="2400" b="0" i="0" dirty="0">
                <a:solidFill>
                  <a:srgbClr val="000000"/>
                </a:solidFill>
                <a:effectLst/>
                <a:latin typeface="Letter-join Air No-lead 40" panose="02000805000000020003" pitchFamily="50" charset="0"/>
              </a:rPr>
              <a:t>e was focused and looked at his design plan carefully. He was also very careful when choosing his resources and made sure not to take too many so there was enough left for his classmates. Great job Oscar!</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AF1A4BE2-2D7D-3357-0BD6-0E3870694410}"/>
              </a:ext>
            </a:extLst>
          </p:cNvPr>
          <p:cNvPicPr>
            <a:picLocks noChangeAspect="1"/>
          </p:cNvPicPr>
          <p:nvPr/>
        </p:nvPicPr>
        <p:blipFill>
          <a:blip r:embed="rId2"/>
          <a:stretch>
            <a:fillRect/>
          </a:stretch>
        </p:blipFill>
        <p:spPr>
          <a:xfrm>
            <a:off x="7043928" y="815795"/>
            <a:ext cx="4119815" cy="5317025"/>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DF477B4D-41D6-4BA2-F4FD-33FAA50BFF69}"/>
              </a:ext>
            </a:extLst>
          </p:cNvPr>
          <p:cNvSpPr txBox="1"/>
          <p:nvPr/>
        </p:nvSpPr>
        <p:spPr>
          <a:xfrm>
            <a:off x="314692" y="2588956"/>
            <a:ext cx="6127954" cy="3539430"/>
          </a:xfrm>
          <a:prstGeom prst="rect">
            <a:avLst/>
          </a:prstGeom>
          <a:noFill/>
        </p:spPr>
        <p:txBody>
          <a:bodyPr wrap="square">
            <a:spAutoFit/>
          </a:bodyPr>
          <a:lstStyle/>
          <a:p>
            <a:pPr algn="l" fontAlgn="base">
              <a:buNone/>
            </a:pPr>
            <a:r>
              <a:rPr lang="en-GB" sz="2800" b="0" i="0" dirty="0">
                <a:solidFill>
                  <a:srgbClr val="000000"/>
                </a:solidFill>
                <a:effectLst/>
                <a:latin typeface="Letter-join Air No-lead 40" panose="02000805000000020003" pitchFamily="50" charset="0"/>
              </a:rPr>
              <a:t>Nancie-Jane also worked really hard sewing and decorating her puppet. Although, it wasn't easy she didn't give up. She also followed her design plan meticulously and really brought her design to life on her puppet. Fab job Nancie!</a:t>
            </a:r>
          </a:p>
        </p:txBody>
      </p:sp>
      <p:pic>
        <p:nvPicPr>
          <p:cNvPr id="7" name="Picture 6">
            <a:extLst>
              <a:ext uri="{FF2B5EF4-FFF2-40B4-BE49-F238E27FC236}">
                <a16:creationId xmlns:a16="http://schemas.microsoft.com/office/drawing/2014/main" id="{3786C955-6481-B251-F1AB-A5BE0762353B}"/>
              </a:ext>
            </a:extLst>
          </p:cNvPr>
          <p:cNvPicPr>
            <a:picLocks noChangeAspect="1"/>
          </p:cNvPicPr>
          <p:nvPr/>
        </p:nvPicPr>
        <p:blipFill>
          <a:blip r:embed="rId2"/>
          <a:stretch>
            <a:fillRect/>
          </a:stretch>
        </p:blipFill>
        <p:spPr>
          <a:xfrm>
            <a:off x="7029860" y="701183"/>
            <a:ext cx="3747883" cy="5244641"/>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600267" y="223816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51F428-B9C1-D6DA-A022-BEF282A211E0}"/>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16053B92-5EC6-452A-C9B4-A86A3530F2E8}"/>
              </a:ext>
            </a:extLst>
          </p:cNvPr>
          <p:cNvSpPr txBox="1"/>
          <p:nvPr/>
        </p:nvSpPr>
        <p:spPr>
          <a:xfrm>
            <a:off x="132372" y="2238165"/>
            <a:ext cx="6814117" cy="480131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Our Woodpecker heroes this week are Harry and Gabriella.</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Harry is one of our always children who could be our hero every single week. Harry is always well behaved, he always tries his best and works hard and is always a superstar.  Not only that, Harry is also kind and caring and a great friend to everyone. We feel really lucky to have Harry in Woodpecker. Well done Harry. You really are a superstar every day.</a:t>
            </a:r>
          </a:p>
          <a:p>
            <a:pPr algn="l" fontAlgn="base">
              <a:buNone/>
            </a:pP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D2E32BC3-6687-16B8-B3BF-BF838D3E6825}"/>
              </a:ext>
            </a:extLst>
          </p:cNvPr>
          <p:cNvPicPr>
            <a:picLocks noChangeAspect="1"/>
          </p:cNvPicPr>
          <p:nvPr/>
        </p:nvPicPr>
        <p:blipFill>
          <a:blip r:embed="rId2"/>
          <a:stretch>
            <a:fillRect/>
          </a:stretch>
        </p:blipFill>
        <p:spPr>
          <a:xfrm>
            <a:off x="7323915" y="645346"/>
            <a:ext cx="3967627" cy="5483040"/>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936C4-45AD-603F-BB55-10D2EBB8B9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7AC5DA-EA99-3CEE-150C-7124B830CD98}"/>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954F36CB-4388-C27E-F5E1-19343E828784}"/>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EEAFBC17-FD43-657D-E54E-9AB9EF3E2524}"/>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8B9D76F-A583-7CFA-524D-58B439B1F7CF}"/>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1D485F13-A225-63C4-4A29-571C69FB8E05}"/>
              </a:ext>
            </a:extLst>
          </p:cNvPr>
          <p:cNvSpPr txBox="1"/>
          <p:nvPr/>
        </p:nvSpPr>
        <p:spPr>
          <a:xfrm>
            <a:off x="600267" y="223816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B4EF1C7C-0C32-1FC9-0297-AB40DE1DA5C5}"/>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A4564098-9CAF-AC47-D136-5002B7C0745D}"/>
              </a:ext>
            </a:extLst>
          </p:cNvPr>
          <p:cNvSpPr txBox="1"/>
          <p:nvPr/>
        </p:nvSpPr>
        <p:spPr>
          <a:xfrm>
            <a:off x="266840" y="2500811"/>
            <a:ext cx="6738644" cy="3970318"/>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Our other hero this week is Bella. Bella has really impressed me with her work this week, especially her writing. She has been thinking of her sentences and writing them independently, which is fantastic. And she has done a brilliant job of it too. Well done Bella. Keep up the hard work.</a:t>
            </a:r>
          </a:p>
        </p:txBody>
      </p:sp>
      <p:pic>
        <p:nvPicPr>
          <p:cNvPr id="10" name="Picture 9">
            <a:extLst>
              <a:ext uri="{FF2B5EF4-FFF2-40B4-BE49-F238E27FC236}">
                <a16:creationId xmlns:a16="http://schemas.microsoft.com/office/drawing/2014/main" id="{140EC1BE-E02E-70D8-D5A2-2C438D3CEE5C}"/>
              </a:ext>
            </a:extLst>
          </p:cNvPr>
          <p:cNvPicPr>
            <a:picLocks noChangeAspect="1"/>
          </p:cNvPicPr>
          <p:nvPr/>
        </p:nvPicPr>
        <p:blipFill>
          <a:blip r:embed="rId2"/>
          <a:stretch>
            <a:fillRect/>
          </a:stretch>
        </p:blipFill>
        <p:spPr>
          <a:xfrm>
            <a:off x="7434056" y="875818"/>
            <a:ext cx="3166629" cy="5179426"/>
          </a:xfrm>
          <a:prstGeom prst="rect">
            <a:avLst/>
          </a:prstGeom>
        </p:spPr>
      </p:pic>
    </p:spTree>
    <p:extLst>
      <p:ext uri="{BB962C8B-B14F-4D97-AF65-F5344CB8AC3E}">
        <p14:creationId xmlns:p14="http://schemas.microsoft.com/office/powerpoint/2010/main" val="199334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F5537BD3-2EC6-1DF1-9450-7297B162061B}"/>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5D381B1E-5853-5DB2-3F3A-2EAF3645E953}"/>
              </a:ext>
            </a:extLst>
          </p:cNvPr>
          <p:cNvSpPr txBox="1"/>
          <p:nvPr/>
        </p:nvSpPr>
        <p:spPr>
          <a:xfrm>
            <a:off x="73150" y="2374985"/>
            <a:ext cx="5252875"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23CB995C-AA8E-1653-2F56-D50D299F9242}"/>
              </a:ext>
            </a:extLst>
          </p:cNvPr>
          <p:cNvSpPr txBox="1"/>
          <p:nvPr/>
        </p:nvSpPr>
        <p:spPr>
          <a:xfrm>
            <a:off x="324478" y="2374985"/>
            <a:ext cx="6931727" cy="4955203"/>
          </a:xfrm>
          <a:prstGeom prst="rect">
            <a:avLst/>
          </a:prstGeom>
          <a:noFill/>
        </p:spPr>
        <p:txBody>
          <a:bodyPr wrap="square">
            <a:spAutoFit/>
          </a:bodyPr>
          <a:lstStyle/>
          <a:p>
            <a:pPr algn="l" fontAlgn="base">
              <a:buNone/>
            </a:pPr>
            <a:r>
              <a:rPr lang="en-GB" sz="2000" b="0" i="0" dirty="0">
                <a:solidFill>
                  <a:srgbClr val="000000"/>
                </a:solidFill>
                <a:effectLst/>
                <a:latin typeface="Letter-join Air No-lead 40" panose="02000805000000020003" pitchFamily="50" charset="0"/>
              </a:rPr>
              <a:t>This week my heroes go to Jayden and Ruby.</a:t>
            </a:r>
            <a:br>
              <a:rPr lang="en-GB" sz="2000" b="0" i="0" dirty="0">
                <a:solidFill>
                  <a:srgbClr val="000000"/>
                </a:solidFill>
                <a:effectLst/>
                <a:latin typeface="Letter-join Air No-lead 40" panose="02000805000000020003" pitchFamily="50" charset="0"/>
              </a:rPr>
            </a:b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Both of these children were able to overcome many fears on Monday when they were taking part in their last lesson of PE on the gymnastics apparatus.</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With help from Mr Ellis, Ruby was able to climb over the top of both A frames - something that she feared before and Jayden gained great confidence to slide himself along the high bars, again something that he did not think he could do.</a:t>
            </a:r>
          </a:p>
          <a:p>
            <a:pPr algn="l" fontAlgn="base">
              <a:buNone/>
            </a:pPr>
            <a:endParaRPr lang="en-GB" sz="2000" b="0" i="0" dirty="0">
              <a:solidFill>
                <a:srgbClr val="000000"/>
              </a:solidFill>
              <a:effectLst/>
              <a:latin typeface="Letter-join Air No-lead 40" panose="02000805000000020003" pitchFamily="50" charset="0"/>
            </a:endParaRPr>
          </a:p>
          <a:p>
            <a:pPr algn="l" fontAlgn="base">
              <a:buNone/>
            </a:pPr>
            <a:r>
              <a:rPr lang="en-GB" sz="2000" b="0" i="0" dirty="0">
                <a:solidFill>
                  <a:srgbClr val="000000"/>
                </a:solidFill>
                <a:effectLst/>
                <a:latin typeface="Letter-join Air No-lead 40" panose="02000805000000020003" pitchFamily="50" charset="0"/>
              </a:rPr>
              <a:t>Well done to both - you should be incredibly proud of yourselves 🙂</a:t>
            </a:r>
          </a:p>
          <a:p>
            <a:pPr>
              <a:buNone/>
            </a:pPr>
            <a:br>
              <a:rPr lang="en-GB" dirty="0"/>
            </a:br>
            <a:endParaRPr lang="en-GB" dirty="0"/>
          </a:p>
        </p:txBody>
      </p:sp>
      <p:pic>
        <p:nvPicPr>
          <p:cNvPr id="14" name="Picture 13">
            <a:extLst>
              <a:ext uri="{FF2B5EF4-FFF2-40B4-BE49-F238E27FC236}">
                <a16:creationId xmlns:a16="http://schemas.microsoft.com/office/drawing/2014/main" id="{C4140BE5-FB24-EB6F-83F8-89D3F64DD1F1}"/>
              </a:ext>
            </a:extLst>
          </p:cNvPr>
          <p:cNvPicPr>
            <a:picLocks noChangeAspect="1"/>
          </p:cNvPicPr>
          <p:nvPr/>
        </p:nvPicPr>
        <p:blipFill>
          <a:blip r:embed="rId2"/>
          <a:stretch>
            <a:fillRect/>
          </a:stretch>
        </p:blipFill>
        <p:spPr>
          <a:xfrm>
            <a:off x="7408605" y="2142101"/>
            <a:ext cx="4474730" cy="2596735"/>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FCF23-5E46-5639-53D8-5F36F5D8D5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14AF1E-C87F-F1E0-89F3-03CDDE6451E7}"/>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37060BCD-545E-15A7-9A16-93AABC30C7A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AD32BB25-0B11-94D2-C429-DBED29F2A644}"/>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0BDEB643-5F59-F1EE-3E0F-577939DBDCC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137B30E-282A-937B-FFC2-77BEF84E108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847E9F9C-9376-915C-B232-89CCBFF74EB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BAEA26C6-65E3-1717-1615-8672CC5AD571}"/>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5A5BAF90-7737-7AC1-90D1-9393A66D9C27}"/>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8F1DC459-9B71-CB7B-CC9A-6B8E69DD2274}"/>
              </a:ext>
            </a:extLst>
          </p:cNvPr>
          <p:cNvSpPr txBox="1"/>
          <p:nvPr/>
        </p:nvSpPr>
        <p:spPr>
          <a:xfrm>
            <a:off x="73150" y="2374985"/>
            <a:ext cx="5252875"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8D230C20-5B49-8999-B23B-F97A85D9789B}"/>
              </a:ext>
            </a:extLst>
          </p:cNvPr>
          <p:cNvSpPr txBox="1"/>
          <p:nvPr/>
        </p:nvSpPr>
        <p:spPr>
          <a:xfrm>
            <a:off x="324478" y="2374985"/>
            <a:ext cx="6931727" cy="4708981"/>
          </a:xfrm>
          <a:prstGeom prst="rect">
            <a:avLst/>
          </a:prstGeom>
          <a:noFill/>
        </p:spPr>
        <p:txBody>
          <a:bodyPr wrap="square">
            <a:spAutoFit/>
          </a:bodyPr>
          <a:lstStyle/>
          <a:p>
            <a:pPr fontAlgn="base"/>
            <a:r>
              <a:rPr lang="en-GB" sz="2200" dirty="0">
                <a:solidFill>
                  <a:srgbClr val="000000"/>
                </a:solidFill>
                <a:latin typeface="Letter-join Air No-lead 40" panose="02000805000000020003" pitchFamily="50" charset="0"/>
              </a:rPr>
              <a:t>Congratulations to our heroes this week - Gracie and Evie!</a:t>
            </a:r>
          </a:p>
          <a:p>
            <a:pPr fontAlgn="base"/>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We have been writing an adventure story and working towards this for weeks.</a:t>
            </a:r>
          </a:p>
          <a:p>
            <a:pPr fontAlgn="base"/>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Both of these stories bought a big smile to my face - Gracie used some lovely vocabulary and Evie wowed me with her sentence starters.</a:t>
            </a:r>
          </a:p>
          <a:p>
            <a:pPr fontAlgn="base"/>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Well done for both of your hard work - we are so impressed! ⭐ </a:t>
            </a:r>
          </a:p>
          <a:p>
            <a:pPr fontAlgn="base"/>
            <a:br>
              <a:rPr lang="en-GB" dirty="0"/>
            </a:br>
            <a:endParaRPr lang="en-GB" dirty="0"/>
          </a:p>
        </p:txBody>
      </p:sp>
      <p:pic>
        <p:nvPicPr>
          <p:cNvPr id="11" name="Picture 10">
            <a:extLst>
              <a:ext uri="{FF2B5EF4-FFF2-40B4-BE49-F238E27FC236}">
                <a16:creationId xmlns:a16="http://schemas.microsoft.com/office/drawing/2014/main" id="{9AB068A3-AF65-9F02-1D9E-7DFF28E23A97}"/>
              </a:ext>
            </a:extLst>
          </p:cNvPr>
          <p:cNvPicPr>
            <a:picLocks noChangeAspect="1"/>
          </p:cNvPicPr>
          <p:nvPr/>
        </p:nvPicPr>
        <p:blipFill>
          <a:blip r:embed="rId2"/>
          <a:stretch>
            <a:fillRect/>
          </a:stretch>
        </p:blipFill>
        <p:spPr>
          <a:xfrm>
            <a:off x="7256205" y="188692"/>
            <a:ext cx="3054373" cy="3949175"/>
          </a:xfrm>
          <a:prstGeom prst="rect">
            <a:avLst/>
          </a:prstGeom>
        </p:spPr>
      </p:pic>
      <p:pic>
        <p:nvPicPr>
          <p:cNvPr id="16" name="Picture 15">
            <a:extLst>
              <a:ext uri="{FF2B5EF4-FFF2-40B4-BE49-F238E27FC236}">
                <a16:creationId xmlns:a16="http://schemas.microsoft.com/office/drawing/2014/main" id="{295CE683-3321-98C2-E879-014F2D6D8493}"/>
              </a:ext>
            </a:extLst>
          </p:cNvPr>
          <p:cNvPicPr>
            <a:picLocks noChangeAspect="1"/>
          </p:cNvPicPr>
          <p:nvPr/>
        </p:nvPicPr>
        <p:blipFill>
          <a:blip r:embed="rId3"/>
          <a:stretch>
            <a:fillRect/>
          </a:stretch>
        </p:blipFill>
        <p:spPr>
          <a:xfrm>
            <a:off x="9137627" y="2851342"/>
            <a:ext cx="3054373" cy="3817966"/>
          </a:xfrm>
          <a:prstGeom prst="rect">
            <a:avLst/>
          </a:prstGeom>
        </p:spPr>
      </p:pic>
    </p:spTree>
    <p:extLst>
      <p:ext uri="{BB962C8B-B14F-4D97-AF65-F5344CB8AC3E}">
        <p14:creationId xmlns:p14="http://schemas.microsoft.com/office/powerpoint/2010/main" val="608020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3392DC00-28A0-50B5-0F05-2FA839205A8B}"/>
              </a:ext>
            </a:extLst>
          </p:cNvPr>
          <p:cNvSpPr txBox="1"/>
          <p:nvPr/>
        </p:nvSpPr>
        <p:spPr>
          <a:xfrm>
            <a:off x="266840" y="2512374"/>
            <a:ext cx="731383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B2E65C5A-5218-BBAB-5F1B-BF6C0B5E79EB}"/>
              </a:ext>
            </a:extLst>
          </p:cNvPr>
          <p:cNvSpPr txBox="1"/>
          <p:nvPr/>
        </p:nvSpPr>
        <p:spPr>
          <a:xfrm>
            <a:off x="118290" y="2259344"/>
            <a:ext cx="6127954" cy="5078313"/>
          </a:xfrm>
          <a:prstGeom prst="rect">
            <a:avLst/>
          </a:prstGeom>
          <a:noFill/>
        </p:spPr>
        <p:txBody>
          <a:bodyPr wrap="square">
            <a:spAutoFit/>
          </a:bodyPr>
          <a:lstStyle/>
          <a:p>
            <a:pPr>
              <a:buNone/>
            </a:pPr>
            <a:r>
              <a:rPr lang="en-GB" sz="2400" b="0" i="0" dirty="0">
                <a:solidFill>
                  <a:srgbClr val="242424"/>
                </a:solidFill>
                <a:effectLst/>
                <a:latin typeface="Letter-join Air No-lead 40" panose="02000805000000020003" pitchFamily="50" charset="0"/>
              </a:rPr>
              <a:t>Our first Dove hero this week has got to be Ayda. Ayda impresses us every day with how hard so works and how perfectly behaved she is but recently she has been working on her Stone Age story and has blown us away with how fantastic her writing is! She has used some wonderful vocabulary, along with fronted adverbials and beautiful handwriting to create a wonderful piece of writing. Well done Ayda! You are a writing superstar! </a:t>
            </a:r>
            <a:endParaRPr lang="en-GB" sz="2400" dirty="0">
              <a:latin typeface="Letter-join Air No-lead 40" panose="02000805000000020003" pitchFamily="50" charset="0"/>
            </a:endParaRPr>
          </a:p>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1" name="Picture 10">
            <a:extLst>
              <a:ext uri="{FF2B5EF4-FFF2-40B4-BE49-F238E27FC236}">
                <a16:creationId xmlns:a16="http://schemas.microsoft.com/office/drawing/2014/main" id="{04DE666D-D8CA-C513-5DE1-2A8A1EB41999}"/>
              </a:ext>
            </a:extLst>
          </p:cNvPr>
          <p:cNvPicPr>
            <a:picLocks noChangeAspect="1"/>
          </p:cNvPicPr>
          <p:nvPr/>
        </p:nvPicPr>
        <p:blipFill>
          <a:blip r:embed="rId2"/>
          <a:stretch>
            <a:fillRect/>
          </a:stretch>
        </p:blipFill>
        <p:spPr>
          <a:xfrm>
            <a:off x="6614506" y="875818"/>
            <a:ext cx="4299265" cy="5199112"/>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386E1-46C2-7A2F-F111-B41E94FA4F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0B9599-5662-01D0-01FE-E42521D862B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A459B48B-73A1-C030-52BA-B2D3722B284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126B8C04-7A8F-5B17-8067-F524E2AEE549}"/>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22F4F28-C0B3-8FB9-567F-4470D134F9E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25FCBA-2DF2-4D42-4DBF-BB6CCE3A4A73}"/>
              </a:ext>
            </a:extLst>
          </p:cNvPr>
          <p:cNvSpPr txBox="1"/>
          <p:nvPr/>
        </p:nvSpPr>
        <p:spPr>
          <a:xfrm>
            <a:off x="386000" y="2561331"/>
            <a:ext cx="6127954" cy="3785652"/>
          </a:xfrm>
          <a:prstGeom prst="rect">
            <a:avLst/>
          </a:prstGeom>
          <a:noFill/>
        </p:spPr>
        <p:txBody>
          <a:bodyPr wrap="square">
            <a:spAutoFit/>
          </a:bodyPr>
          <a:lstStyle/>
          <a:p>
            <a:pPr algn="l" fontAlgn="base">
              <a:buNone/>
            </a:pPr>
            <a:r>
              <a:rPr lang="en-GB" sz="2400" b="0" i="0" dirty="0">
                <a:solidFill>
                  <a:srgbClr val="242424"/>
                </a:solidFill>
                <a:effectLst/>
                <a:latin typeface="Letter-join Air No-lead 40" panose="02000805000000020003" pitchFamily="50" charset="0"/>
              </a:rPr>
              <a:t>Our next Dove hero is Olivia. Olivia has shown real dedication to her writing recently and her speed and amount produced has suddenly increased. Not only this, she is using more of her own ideas and her presentation is beautiful. She has created a fabulous Stone Age story which we have been very impressed with. Well done Olivia! Keep up the hard work! </a:t>
            </a:r>
          </a:p>
        </p:txBody>
      </p:sp>
      <p:pic>
        <p:nvPicPr>
          <p:cNvPr id="7" name="Picture 6">
            <a:extLst>
              <a:ext uri="{FF2B5EF4-FFF2-40B4-BE49-F238E27FC236}">
                <a16:creationId xmlns:a16="http://schemas.microsoft.com/office/drawing/2014/main" id="{BDD3827B-386D-6C21-D4B7-38C94DEACCFF}"/>
              </a:ext>
            </a:extLst>
          </p:cNvPr>
          <p:cNvPicPr>
            <a:picLocks noChangeAspect="1"/>
          </p:cNvPicPr>
          <p:nvPr/>
        </p:nvPicPr>
        <p:blipFill>
          <a:blip r:embed="rId2"/>
          <a:stretch>
            <a:fillRect/>
          </a:stretch>
        </p:blipFill>
        <p:spPr>
          <a:xfrm>
            <a:off x="6969573" y="741647"/>
            <a:ext cx="4515298" cy="5569302"/>
          </a:xfrm>
          <a:prstGeom prst="rect">
            <a:avLst/>
          </a:prstGeom>
        </p:spPr>
      </p:pic>
    </p:spTree>
    <p:extLst>
      <p:ext uri="{BB962C8B-B14F-4D97-AF65-F5344CB8AC3E}">
        <p14:creationId xmlns:p14="http://schemas.microsoft.com/office/powerpoint/2010/main" val="489808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9C0E0-5A4D-3526-CB42-CBC650A508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76ABEA-096B-E210-FD93-1CE8B6001B7C}"/>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36ABC0F5-1177-91D2-6B93-46F291F5F2B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9258C4C-997E-4110-75B7-71E2FB4A8713}"/>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04A85ECD-448C-19DF-EB41-B49803BB6927}"/>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6A03E93-C488-5EA5-FD54-08C300F326EE}"/>
              </a:ext>
            </a:extLst>
          </p:cNvPr>
          <p:cNvSpPr txBox="1"/>
          <p:nvPr/>
        </p:nvSpPr>
        <p:spPr>
          <a:xfrm>
            <a:off x="266840" y="2407880"/>
            <a:ext cx="7108420" cy="5262979"/>
          </a:xfrm>
          <a:prstGeom prst="rect">
            <a:avLst/>
          </a:prstGeom>
          <a:noFill/>
        </p:spPr>
        <p:txBody>
          <a:bodyPr wrap="square">
            <a:spAutoFit/>
          </a:bodyPr>
          <a:lstStyle/>
          <a:p>
            <a:pPr algn="l" rtl="0" fontAlgn="base">
              <a:buNone/>
            </a:pPr>
            <a:r>
              <a:rPr lang="en-GB" sz="2200" b="0" i="0" dirty="0">
                <a:solidFill>
                  <a:srgbClr val="000000"/>
                </a:solidFill>
                <a:effectLst/>
                <a:latin typeface="Letter-join Air No-lead 40" panose="02000805000000020003" pitchFamily="50" charset="0"/>
              </a:rPr>
              <a:t>My heroes are the whole of Swallow class because there is no way I can just choose 2. Swallows are heroes for their Stone Age stories that they have been writing this week - they are amazing!!! The children have taken on board our writing sequence and have fully emerged in their own writing using elements of the work we have done throughout the term.  Some children offered to read their work out and these were all fabulous. </a:t>
            </a:r>
          </a:p>
          <a:p>
            <a:pPr algn="l" rtl="0" fontAlgn="base">
              <a:buNone/>
            </a:pPr>
            <a:br>
              <a:rPr lang="en-GB" sz="2200" b="0" i="0" dirty="0">
                <a:solidFill>
                  <a:srgbClr val="000000"/>
                </a:solidFill>
                <a:effectLst/>
                <a:latin typeface="Letter-join Air No-lead 40" panose="02000805000000020003" pitchFamily="50" charset="0"/>
              </a:rPr>
            </a:br>
            <a:r>
              <a:rPr lang="en-GB" sz="2200" b="0" i="0" dirty="0">
                <a:solidFill>
                  <a:srgbClr val="000000"/>
                </a:solidFill>
                <a:effectLst/>
                <a:latin typeface="Letter-join Air No-lead 40" panose="02000805000000020003" pitchFamily="50" charset="0"/>
              </a:rPr>
              <a:t>We can not wait to show Mrs Watson our work!</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5" name="Picture 4">
            <a:extLst>
              <a:ext uri="{FF2B5EF4-FFF2-40B4-BE49-F238E27FC236}">
                <a16:creationId xmlns:a16="http://schemas.microsoft.com/office/drawing/2014/main" id="{AB89B797-FECE-B1A5-BD30-CD6EE0E0E843}"/>
              </a:ext>
            </a:extLst>
          </p:cNvPr>
          <p:cNvPicPr>
            <a:picLocks noChangeAspect="1"/>
          </p:cNvPicPr>
          <p:nvPr/>
        </p:nvPicPr>
        <p:blipFill>
          <a:blip r:embed="rId2"/>
          <a:stretch>
            <a:fillRect/>
          </a:stretch>
        </p:blipFill>
        <p:spPr>
          <a:xfrm>
            <a:off x="7375260" y="2407880"/>
            <a:ext cx="4474730" cy="2596735"/>
          </a:xfrm>
          <a:prstGeom prst="rect">
            <a:avLst/>
          </a:prstGeom>
        </p:spPr>
      </p:pic>
    </p:spTree>
    <p:extLst>
      <p:ext uri="{BB962C8B-B14F-4D97-AF65-F5344CB8AC3E}">
        <p14:creationId xmlns:p14="http://schemas.microsoft.com/office/powerpoint/2010/main" val="125518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26A65-8295-8BE2-E0E8-59E8F377D7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D3F10F-A64A-CFC1-C748-1A0860959DBA}"/>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B962A3F3-FF6A-15F4-E162-59E33D44C21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AF8CCB9E-36F8-F315-3F99-EDFD0B3B7A09}"/>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CC3DA2B2-F3CA-F52E-9090-48FF95E5139C}"/>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D50D2E1-A009-DD10-69FA-427B6B6A03E4}"/>
              </a:ext>
            </a:extLst>
          </p:cNvPr>
          <p:cNvSpPr txBox="1"/>
          <p:nvPr/>
        </p:nvSpPr>
        <p:spPr>
          <a:xfrm>
            <a:off x="236581" y="1625798"/>
            <a:ext cx="6127954" cy="5232202"/>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2800" b="0" i="0" dirty="0">
              <a:solidFill>
                <a:srgbClr val="000000"/>
              </a:solidFill>
              <a:effectLst/>
              <a:latin typeface="Letter-join Air No-lead 40" panose="02000805000000020003" pitchFamily="50" charset="0"/>
            </a:endParaRPr>
          </a:p>
          <a:p>
            <a:pPr algn="l" rtl="0" fontAlgn="base">
              <a:buNone/>
            </a:pPr>
            <a:r>
              <a:rPr lang="en-GB" sz="2800" b="0" i="0" dirty="0">
                <a:solidFill>
                  <a:srgbClr val="000000"/>
                </a:solidFill>
                <a:effectLst/>
                <a:latin typeface="Letter-join Air No-lead 40" panose="02000805000000020003" pitchFamily="50" charset="0"/>
              </a:rPr>
              <a:t>Just another hero from Swallow… Karson. He has been impressing me with a much improved attitude during lesson time. He is trying so hard and is completing lots of his work. Karson’s assessments were very positive and we start to see more progress being made. Well done Karson.</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5" name="Picture 4">
            <a:extLst>
              <a:ext uri="{FF2B5EF4-FFF2-40B4-BE49-F238E27FC236}">
                <a16:creationId xmlns:a16="http://schemas.microsoft.com/office/drawing/2014/main" id="{777ADC5D-E318-4713-E370-3152C569EB67}"/>
              </a:ext>
            </a:extLst>
          </p:cNvPr>
          <p:cNvPicPr>
            <a:picLocks noChangeAspect="1"/>
          </p:cNvPicPr>
          <p:nvPr/>
        </p:nvPicPr>
        <p:blipFill>
          <a:blip r:embed="rId2"/>
          <a:stretch>
            <a:fillRect/>
          </a:stretch>
        </p:blipFill>
        <p:spPr>
          <a:xfrm>
            <a:off x="6949719" y="1817836"/>
            <a:ext cx="3554790" cy="3222328"/>
          </a:xfrm>
          <a:prstGeom prst="rect">
            <a:avLst/>
          </a:prstGeom>
        </p:spPr>
      </p:pic>
    </p:spTree>
    <p:extLst>
      <p:ext uri="{BB962C8B-B14F-4D97-AF65-F5344CB8AC3E}">
        <p14:creationId xmlns:p14="http://schemas.microsoft.com/office/powerpoint/2010/main" val="38187993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BBAB7-808B-B9C9-B045-1144F49878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97ED63-0295-EAF5-95E7-208C0FFC0E5F}"/>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0694A070-2C6C-A1BE-804F-B2C755023E63}"/>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B36D853-3EC7-67A3-5C44-336FA33A7E1E}"/>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C41DC841-D07E-185C-C75E-1FE2B838B71F}"/>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68F73733-D49A-54F4-7AF8-EA1B5C72861C}"/>
              </a:ext>
            </a:extLst>
          </p:cNvPr>
          <p:cNvSpPr txBox="1"/>
          <p:nvPr/>
        </p:nvSpPr>
        <p:spPr>
          <a:xfrm>
            <a:off x="95115" y="2538753"/>
            <a:ext cx="5817659" cy="3970318"/>
          </a:xfrm>
          <a:prstGeom prst="rect">
            <a:avLst/>
          </a:prstGeom>
          <a:noFill/>
        </p:spPr>
        <p:txBody>
          <a:bodyPr wrap="square">
            <a:spAutoFit/>
          </a:bodyPr>
          <a:lstStyle/>
          <a:p>
            <a:r>
              <a:rPr lang="en-GB" sz="2800" b="0" i="0" dirty="0">
                <a:solidFill>
                  <a:srgbClr val="000000"/>
                </a:solidFill>
                <a:effectLst/>
                <a:latin typeface="Letter-join Air No-lead 40" panose="02000805000000020003" pitchFamily="50" charset="0"/>
              </a:rPr>
              <a:t>James, Leo, Stanley and Olivia are our heroes this week for their practical maths lesson. They weighed and measured out their ingredients to make cornflake cakes for </a:t>
            </a:r>
            <a:r>
              <a:rPr lang="en-GB" sz="2800" b="0" i="0" dirty="0">
                <a:solidFill>
                  <a:srgbClr val="242424"/>
                </a:solidFill>
                <a:effectLst/>
                <a:latin typeface="Letter-join Air No-lead 40" panose="02000805000000020003" pitchFamily="50" charset="0"/>
              </a:rPr>
              <a:t>the whole </a:t>
            </a:r>
            <a:r>
              <a:rPr lang="en-GB" sz="2800" b="0" i="0" dirty="0">
                <a:solidFill>
                  <a:srgbClr val="000000"/>
                </a:solidFill>
                <a:effectLst/>
                <a:latin typeface="Letter-join Air No-lead 40" panose="02000805000000020003" pitchFamily="50" charset="0"/>
              </a:rPr>
              <a:t>class. Their weighing was super accurate and everyone enjoyed the cakes! Well done!</a:t>
            </a:r>
            <a:endParaRPr lang="en-GB" sz="2800" dirty="0">
              <a:latin typeface="Letter-join Air No-lead 40" panose="02000805000000020003" pitchFamily="50" charset="0"/>
            </a:endParaRPr>
          </a:p>
        </p:txBody>
      </p:sp>
      <p:pic>
        <p:nvPicPr>
          <p:cNvPr id="7" name="Picture 6">
            <a:extLst>
              <a:ext uri="{FF2B5EF4-FFF2-40B4-BE49-F238E27FC236}">
                <a16:creationId xmlns:a16="http://schemas.microsoft.com/office/drawing/2014/main" id="{40746A14-288F-BB10-E747-B8F1E22C088C}"/>
              </a:ext>
            </a:extLst>
          </p:cNvPr>
          <p:cNvPicPr>
            <a:picLocks noChangeAspect="1"/>
          </p:cNvPicPr>
          <p:nvPr/>
        </p:nvPicPr>
        <p:blipFill>
          <a:blip r:embed="rId2"/>
          <a:stretch>
            <a:fillRect/>
          </a:stretch>
        </p:blipFill>
        <p:spPr>
          <a:xfrm>
            <a:off x="5580819" y="247979"/>
            <a:ext cx="4222123" cy="3361229"/>
          </a:xfrm>
          <a:prstGeom prst="rect">
            <a:avLst/>
          </a:prstGeom>
        </p:spPr>
      </p:pic>
      <p:pic>
        <p:nvPicPr>
          <p:cNvPr id="11" name="Picture 10">
            <a:extLst>
              <a:ext uri="{FF2B5EF4-FFF2-40B4-BE49-F238E27FC236}">
                <a16:creationId xmlns:a16="http://schemas.microsoft.com/office/drawing/2014/main" id="{42C5E35C-DD5C-19E8-1560-2DA580C5069C}"/>
              </a:ext>
            </a:extLst>
          </p:cNvPr>
          <p:cNvPicPr>
            <a:picLocks noChangeAspect="1"/>
          </p:cNvPicPr>
          <p:nvPr/>
        </p:nvPicPr>
        <p:blipFill>
          <a:blip r:embed="rId3"/>
          <a:stretch>
            <a:fillRect/>
          </a:stretch>
        </p:blipFill>
        <p:spPr>
          <a:xfrm>
            <a:off x="8567465" y="2561331"/>
            <a:ext cx="3458058" cy="4048690"/>
          </a:xfrm>
          <a:prstGeom prst="rect">
            <a:avLst/>
          </a:prstGeom>
        </p:spPr>
      </p:pic>
    </p:spTree>
    <p:extLst>
      <p:ext uri="{BB962C8B-B14F-4D97-AF65-F5344CB8AC3E}">
        <p14:creationId xmlns:p14="http://schemas.microsoft.com/office/powerpoint/2010/main" val="3914129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0DFEE-FACC-D2A5-E757-B5F5257EDE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FD43C0-CAD7-DA0F-6190-257E02BD1C8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A888B2E-A9DE-94F7-5918-B2E838B6B3A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F2F5314-798E-2D6A-9090-F8A94770C9F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EB85AFF-9F94-D3AB-F781-98A2CCBA274D}"/>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D53BFDE9-8FB7-4BE4-D2D8-F6DE3EA25334}"/>
              </a:ext>
            </a:extLst>
          </p:cNvPr>
          <p:cNvSpPr txBox="1"/>
          <p:nvPr/>
        </p:nvSpPr>
        <p:spPr>
          <a:xfrm>
            <a:off x="236581" y="2245762"/>
            <a:ext cx="6127954" cy="6155531"/>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My first hero this week is Elliot. Elliot has really blown me away recently with how far he has come on with his maths. At the start of Year 5, he would have been the first to admit that maths wasn't really his subject. Flash forward to now, however, and you will find an amazing, blossoming mathematician who absolutely smashed his maths assessments! It has been so wonderful to see your confidence grow this year, Elliot, and I hope it continues to grow further in your school journey. Well done!</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buNone/>
            </a:pPr>
            <a:br>
              <a:rPr lang="en-GB" b="0" i="0" dirty="0">
                <a:solidFill>
                  <a:srgbClr val="242424"/>
                </a:solidFill>
                <a:effectLst/>
                <a:latin typeface="Segoe UI" panose="020B0502040204020203" pitchFamily="34" charset="0"/>
              </a:rPr>
            </a:br>
            <a:endParaRPr lang="en-GB" dirty="0"/>
          </a:p>
        </p:txBody>
      </p:sp>
      <p:pic>
        <p:nvPicPr>
          <p:cNvPr id="7" name="Picture 6">
            <a:extLst>
              <a:ext uri="{FF2B5EF4-FFF2-40B4-BE49-F238E27FC236}">
                <a16:creationId xmlns:a16="http://schemas.microsoft.com/office/drawing/2014/main" id="{CBE54124-7DD2-7EEE-A7DC-8654AEFB3C39}"/>
              </a:ext>
            </a:extLst>
          </p:cNvPr>
          <p:cNvPicPr>
            <a:picLocks noChangeAspect="1"/>
          </p:cNvPicPr>
          <p:nvPr/>
        </p:nvPicPr>
        <p:blipFill>
          <a:blip r:embed="rId2"/>
          <a:stretch>
            <a:fillRect/>
          </a:stretch>
        </p:blipFill>
        <p:spPr>
          <a:xfrm>
            <a:off x="6496126" y="1401291"/>
            <a:ext cx="4829849" cy="4143953"/>
          </a:xfrm>
          <a:prstGeom prst="rect">
            <a:avLst/>
          </a:prstGeom>
        </p:spPr>
      </p:pic>
    </p:spTree>
    <p:extLst>
      <p:ext uri="{BB962C8B-B14F-4D97-AF65-F5344CB8AC3E}">
        <p14:creationId xmlns:p14="http://schemas.microsoft.com/office/powerpoint/2010/main" val="2644987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2734D-639F-A6D0-F03A-EF26B03815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A14D41-6B11-D44B-6D23-FC32D324124A}"/>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A3F184F7-4538-2078-BBF6-A91246DD9F3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83F2297A-DBF0-CCB9-DA55-3036B543B578}"/>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E07F0241-FB83-4DB9-EB2D-D4E5B7339D16}"/>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1AAD6F9-B2B0-AB10-8BE1-7DFD8672A70E}"/>
              </a:ext>
            </a:extLst>
          </p:cNvPr>
          <p:cNvSpPr txBox="1"/>
          <p:nvPr/>
        </p:nvSpPr>
        <p:spPr>
          <a:xfrm>
            <a:off x="266840" y="1755010"/>
            <a:ext cx="6127954" cy="5909310"/>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My next hero this week is Kailah. This week, we have been re-telling the legend of Beowulf and his gruesome fight with the monster, Grendel. The creativity Kailah has shown in her writing has truly blown me away! She has truly created, a dramatic, nail-biting piece of writing that grabs the reader's attention from the get-go. I am so excited to see what she produces next! Well done, Kailah, you superstar!</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buNone/>
            </a:pPr>
            <a:br>
              <a:rPr lang="en-GB" b="0" i="0" dirty="0">
                <a:solidFill>
                  <a:srgbClr val="242424"/>
                </a:solidFill>
                <a:effectLst/>
                <a:latin typeface="Segoe UI" panose="020B0502040204020203" pitchFamily="34" charset="0"/>
              </a:rPr>
            </a:br>
            <a:endParaRPr lang="en-GB" dirty="0"/>
          </a:p>
        </p:txBody>
      </p:sp>
      <p:pic>
        <p:nvPicPr>
          <p:cNvPr id="5" name="Picture 4">
            <a:extLst>
              <a:ext uri="{FF2B5EF4-FFF2-40B4-BE49-F238E27FC236}">
                <a16:creationId xmlns:a16="http://schemas.microsoft.com/office/drawing/2014/main" id="{49586E24-74EF-4567-C375-5F59397F5B39}"/>
              </a:ext>
            </a:extLst>
          </p:cNvPr>
          <p:cNvPicPr>
            <a:picLocks noChangeAspect="1"/>
          </p:cNvPicPr>
          <p:nvPr/>
        </p:nvPicPr>
        <p:blipFill>
          <a:blip r:embed="rId2"/>
          <a:stretch>
            <a:fillRect/>
          </a:stretch>
        </p:blipFill>
        <p:spPr>
          <a:xfrm>
            <a:off x="6394794" y="1213570"/>
            <a:ext cx="5258534" cy="4334480"/>
          </a:xfrm>
          <a:prstGeom prst="rect">
            <a:avLst/>
          </a:prstGeom>
        </p:spPr>
      </p:pic>
    </p:spTree>
    <p:extLst>
      <p:ext uri="{BB962C8B-B14F-4D97-AF65-F5344CB8AC3E}">
        <p14:creationId xmlns:p14="http://schemas.microsoft.com/office/powerpoint/2010/main" val="3721881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C47E0-3059-6866-2511-E08F7BE24C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AEC116-E0D0-D456-F4D4-EB833B458602}"/>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C8168206-3680-2848-A30A-38A5D13D7313}"/>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C945B50-B37B-1AFD-DB8E-4A0AFCC56F9C}"/>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666803C5-86E0-298F-7458-883A6B885ACF}"/>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21CA68AF-6011-9674-1890-A9245F7CA9CC}"/>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10" name="TextBox 9">
            <a:extLst>
              <a:ext uri="{FF2B5EF4-FFF2-40B4-BE49-F238E27FC236}">
                <a16:creationId xmlns:a16="http://schemas.microsoft.com/office/drawing/2014/main" id="{1BEED537-7373-BB89-A6FB-97CC52E5EE8B}"/>
              </a:ext>
            </a:extLst>
          </p:cNvPr>
          <p:cNvSpPr txBox="1"/>
          <p:nvPr/>
        </p:nvSpPr>
        <p:spPr>
          <a:xfrm>
            <a:off x="125862" y="2073374"/>
            <a:ext cx="5846366"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91A55012-14EF-5CAC-A9EE-BDF5E7CFDDA8}"/>
              </a:ext>
            </a:extLst>
          </p:cNvPr>
          <p:cNvSpPr txBox="1"/>
          <p:nvPr/>
        </p:nvSpPr>
        <p:spPr>
          <a:xfrm>
            <a:off x="457199" y="2417861"/>
            <a:ext cx="6116782" cy="4524315"/>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My first heroes this week are Jake and Seb, our fabulous school councillors! The boys worked so hard today selling cakes for the Easter bake sale. It was so busy at the cake stall but the boys had such a smile on their faces! Well done boys 🎂 🍰 🧁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770623F4-20C9-79F8-EC57-D538114B9067}"/>
              </a:ext>
            </a:extLst>
          </p:cNvPr>
          <p:cNvPicPr>
            <a:picLocks noChangeAspect="1"/>
          </p:cNvPicPr>
          <p:nvPr/>
        </p:nvPicPr>
        <p:blipFill>
          <a:blip r:embed="rId2"/>
          <a:stretch>
            <a:fillRect/>
          </a:stretch>
        </p:blipFill>
        <p:spPr>
          <a:xfrm>
            <a:off x="6503818" y="896467"/>
            <a:ext cx="4546961" cy="5231919"/>
          </a:xfrm>
          <a:prstGeom prst="rect">
            <a:avLst/>
          </a:prstGeom>
        </p:spPr>
      </p:pic>
    </p:spTree>
    <p:extLst>
      <p:ext uri="{BB962C8B-B14F-4D97-AF65-F5344CB8AC3E}">
        <p14:creationId xmlns:p14="http://schemas.microsoft.com/office/powerpoint/2010/main" val="2843821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D6BCE-023C-0D6F-41B8-421CC8707B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BB163A-B69A-41FF-32E3-0753C0B317F6}"/>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3776EA7A-1302-A6E3-74B3-460CAF2DD59C}"/>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C444E8F-4430-513E-18C1-03D2F0D7901C}"/>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0AACBBFD-A01F-DFA5-641E-BD8607328818}"/>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673B7FFB-F77B-8BFA-1981-67ECCEB5EFD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10" name="TextBox 9">
            <a:extLst>
              <a:ext uri="{FF2B5EF4-FFF2-40B4-BE49-F238E27FC236}">
                <a16:creationId xmlns:a16="http://schemas.microsoft.com/office/drawing/2014/main" id="{BA54DCAF-3324-C78E-6E05-1C4167086336}"/>
              </a:ext>
            </a:extLst>
          </p:cNvPr>
          <p:cNvSpPr txBox="1"/>
          <p:nvPr/>
        </p:nvSpPr>
        <p:spPr>
          <a:xfrm>
            <a:off x="125862" y="2073374"/>
            <a:ext cx="5846366"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7120A06A-31D5-24F6-9107-C1A64DC10C11}"/>
              </a:ext>
            </a:extLst>
          </p:cNvPr>
          <p:cNvSpPr txBox="1"/>
          <p:nvPr/>
        </p:nvSpPr>
        <p:spPr>
          <a:xfrm>
            <a:off x="246058" y="1997839"/>
            <a:ext cx="6116782" cy="4154984"/>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r>
              <a:rPr lang="en-GB" sz="2400" b="0" i="0" dirty="0">
                <a:solidFill>
                  <a:srgbClr val="000000"/>
                </a:solidFill>
                <a:effectLst/>
                <a:latin typeface="Letter-join Air No-lead 40" panose="02000805000000020003" pitchFamily="50" charset="0"/>
              </a:rPr>
              <a:t>My next heroes are my fabulous orienteering team: Shevona, Isla, Layla, Sophie, Theo, Cory, Alan and Vinni. Last Friday, Mr Close and I took the group to </a:t>
            </a:r>
            <a:r>
              <a:rPr lang="en-GB" sz="2400" b="0" i="0" dirty="0" err="1">
                <a:solidFill>
                  <a:srgbClr val="000000"/>
                </a:solidFill>
                <a:effectLst/>
                <a:latin typeface="Letter-join Air No-lead 40" panose="02000805000000020003" pitchFamily="50" charset="0"/>
              </a:rPr>
              <a:t>Jacksdale</a:t>
            </a:r>
            <a:r>
              <a:rPr lang="en-GB" sz="2400" b="0" i="0" dirty="0">
                <a:solidFill>
                  <a:srgbClr val="000000"/>
                </a:solidFill>
                <a:effectLst/>
                <a:latin typeface="Letter-join Air No-lead 40" panose="02000805000000020003" pitchFamily="50" charset="0"/>
              </a:rPr>
              <a:t> for an orienteering competition. We competed against 6 schools and these guys represented Holly Hill beautifully. Well done guys! </a:t>
            </a: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8" name="Picture 7">
            <a:extLst>
              <a:ext uri="{FF2B5EF4-FFF2-40B4-BE49-F238E27FC236}">
                <a16:creationId xmlns:a16="http://schemas.microsoft.com/office/drawing/2014/main" id="{930E9C53-3BA5-FB2D-8263-F8736B43465E}"/>
              </a:ext>
            </a:extLst>
          </p:cNvPr>
          <p:cNvPicPr>
            <a:picLocks noChangeAspect="1"/>
          </p:cNvPicPr>
          <p:nvPr/>
        </p:nvPicPr>
        <p:blipFill>
          <a:blip r:embed="rId2"/>
          <a:stretch>
            <a:fillRect/>
          </a:stretch>
        </p:blipFill>
        <p:spPr>
          <a:xfrm>
            <a:off x="6219774" y="1851005"/>
            <a:ext cx="5367002" cy="3802667"/>
          </a:xfrm>
          <a:prstGeom prst="rect">
            <a:avLst/>
          </a:prstGeom>
        </p:spPr>
      </p:pic>
    </p:spTree>
    <p:extLst>
      <p:ext uri="{BB962C8B-B14F-4D97-AF65-F5344CB8AC3E}">
        <p14:creationId xmlns:p14="http://schemas.microsoft.com/office/powerpoint/2010/main" val="555339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A0648-3660-C2CF-41FE-6F2B58A872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194BDB-FBBC-8292-3DAA-E94F3B52C9D7}"/>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26AACDCA-94FF-07DB-D067-0F360EA31EC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3947734B-D526-DD8C-CD9B-020F1CACF8A8}"/>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C1E9122A-C93C-BF2A-6296-099E78001DF2}"/>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B04FB319-771F-E4A8-E329-29DFA7E82346}"/>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10" name="TextBox 9">
            <a:extLst>
              <a:ext uri="{FF2B5EF4-FFF2-40B4-BE49-F238E27FC236}">
                <a16:creationId xmlns:a16="http://schemas.microsoft.com/office/drawing/2014/main" id="{9FA1CB90-86B8-5162-0CE3-6CFBB00BEACB}"/>
              </a:ext>
            </a:extLst>
          </p:cNvPr>
          <p:cNvSpPr txBox="1"/>
          <p:nvPr/>
        </p:nvSpPr>
        <p:spPr>
          <a:xfrm>
            <a:off x="125862" y="2073374"/>
            <a:ext cx="5846366"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5" name="Picture 4">
            <a:extLst>
              <a:ext uri="{FF2B5EF4-FFF2-40B4-BE49-F238E27FC236}">
                <a16:creationId xmlns:a16="http://schemas.microsoft.com/office/drawing/2014/main" id="{82699E8E-3AAB-EE7B-D99A-FF898A8B2439}"/>
              </a:ext>
            </a:extLst>
          </p:cNvPr>
          <p:cNvPicPr>
            <a:picLocks noChangeAspect="1"/>
          </p:cNvPicPr>
          <p:nvPr/>
        </p:nvPicPr>
        <p:blipFill>
          <a:blip r:embed="rId2"/>
          <a:stretch>
            <a:fillRect/>
          </a:stretch>
        </p:blipFill>
        <p:spPr>
          <a:xfrm>
            <a:off x="7003422" y="412376"/>
            <a:ext cx="3772452" cy="6033248"/>
          </a:xfrm>
          <a:prstGeom prst="rect">
            <a:avLst/>
          </a:prstGeom>
        </p:spPr>
      </p:pic>
      <p:sp>
        <p:nvSpPr>
          <p:cNvPr id="7" name="TextBox 6">
            <a:extLst>
              <a:ext uri="{FF2B5EF4-FFF2-40B4-BE49-F238E27FC236}">
                <a16:creationId xmlns:a16="http://schemas.microsoft.com/office/drawing/2014/main" id="{673D8BDF-5ADF-2475-7D6D-FCC6E5AED99B}"/>
              </a:ext>
            </a:extLst>
          </p:cNvPr>
          <p:cNvSpPr txBox="1"/>
          <p:nvPr/>
        </p:nvSpPr>
        <p:spPr>
          <a:xfrm>
            <a:off x="415636" y="2417861"/>
            <a:ext cx="5943232" cy="3816429"/>
          </a:xfrm>
          <a:prstGeom prst="rect">
            <a:avLst/>
          </a:prstGeom>
          <a:noFill/>
        </p:spPr>
        <p:txBody>
          <a:bodyPr wrap="square" rtlCol="0">
            <a:spAutoFit/>
          </a:bodyPr>
          <a:lstStyle/>
          <a:p>
            <a:r>
              <a:rPr lang="en-GB" sz="2200" dirty="0">
                <a:solidFill>
                  <a:srgbClr val="000000"/>
                </a:solidFill>
                <a:latin typeface="Letter-join Air No-lead 40" panose="02000805000000020003" pitchFamily="50" charset="0"/>
              </a:rPr>
              <a:t>Our Midday Supervisors have chosen Blayke and Ivy to be our lunchtime heroes today. They both sit beautifully EVERY dinner time, they eat their dinner without fuss, they stay seated and line up wonderfully when asked. They are an absolute pleasure both in the hall and on the playground. They always greet you with a beautiful smile and are happy to help others. True dinnertime heroes – well done girls!</a:t>
            </a:r>
          </a:p>
        </p:txBody>
      </p:sp>
    </p:spTree>
    <p:extLst>
      <p:ext uri="{BB962C8B-B14F-4D97-AF65-F5344CB8AC3E}">
        <p14:creationId xmlns:p14="http://schemas.microsoft.com/office/powerpoint/2010/main" val="1248463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6096000" y="302359"/>
            <a:ext cx="6152613" cy="6555641"/>
          </a:xfrm>
          <a:prstGeom prst="rect">
            <a:avLst/>
          </a:prstGeom>
          <a:noFill/>
        </p:spPr>
        <p:txBody>
          <a:bodyPr wrap="square" rtlCol="0">
            <a:spAutoFit/>
          </a:bodyPr>
          <a:lstStyle/>
          <a:p>
            <a:pPr algn="ctr"/>
            <a:endParaRPr lang="en-GB" sz="2800" dirty="0">
              <a:latin typeface="Letter-join Air No-lead 40" panose="02000805000000020003" pitchFamily="50" charset="0"/>
            </a:endParaRPr>
          </a:p>
          <a:p>
            <a:pPr algn="ctr"/>
            <a:r>
              <a:rPr lang="en-GB" sz="2800" dirty="0">
                <a:latin typeface="Letter-join Air No-lead 40" panose="02000805000000020003" pitchFamily="50" charset="0"/>
              </a:rPr>
              <a:t>This week’s winners with 99.2% are our Cygnets classes. Well done to both classes! </a:t>
            </a:r>
          </a:p>
          <a:p>
            <a:pPr algn="ctr"/>
            <a:endParaRPr lang="en-GB" sz="2800" dirty="0">
              <a:latin typeface="Letter-join Air No-lead 40" panose="02000805000000020003" pitchFamily="50" charset="0"/>
            </a:endParaRPr>
          </a:p>
          <a:p>
            <a:pPr algn="ctr"/>
            <a:r>
              <a:rPr lang="en-GB" sz="2800" dirty="0">
                <a:latin typeface="Letter-join Air No-lead 40" panose="02000805000000020003" pitchFamily="50" charset="0"/>
              </a:rPr>
              <a:t>Swans, you were last weeks winners – you have reached your prize!!!</a:t>
            </a:r>
          </a:p>
          <a:p>
            <a:pPr algn="ctr"/>
            <a:endParaRPr lang="en-GB" sz="2800" dirty="0">
              <a:latin typeface="Letter-join Air No-lead 40" panose="02000805000000020003" pitchFamily="50" charset="0"/>
            </a:endParaRPr>
          </a:p>
          <a:p>
            <a:pPr algn="ctr"/>
            <a:r>
              <a:rPr lang="en-GB" sz="28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1568686683"/>
              </p:ext>
            </p:extLst>
          </p:nvPr>
        </p:nvGraphicFramePr>
        <p:xfrm>
          <a:off x="233485" y="2258595"/>
          <a:ext cx="5758242" cy="4455318"/>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217962237"/>
                  </a:ext>
                </a:extLst>
              </a:tr>
              <a:tr h="376078">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rgbClr val="00B0F0"/>
                    </a:solidFill>
                  </a:tcPr>
                </a:tc>
                <a:extLst>
                  <a:ext uri="{0D108BD9-81ED-4DB2-BD59-A6C34878D82A}">
                    <a16:rowId xmlns:a16="http://schemas.microsoft.com/office/drawing/2014/main" val="2670552645"/>
                  </a:ext>
                </a:extLst>
              </a:tr>
            </a:tbl>
          </a:graphicData>
        </a:graphic>
      </p:graphicFrame>
    </p:spTree>
    <p:extLst>
      <p:ext uri="{BB962C8B-B14F-4D97-AF65-F5344CB8AC3E}">
        <p14:creationId xmlns:p14="http://schemas.microsoft.com/office/powerpoint/2010/main" val="4092516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581103"/>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808F1DB1-16CF-3D4A-ACF7-0171FD18B023}"/>
              </a:ext>
            </a:extLst>
          </p:cNvPr>
          <p:cNvPicPr>
            <a:picLocks noChangeAspect="1"/>
          </p:cNvPicPr>
          <p:nvPr/>
        </p:nvPicPr>
        <p:blipFill>
          <a:blip r:embed="rId2"/>
          <a:stretch>
            <a:fillRect/>
          </a:stretch>
        </p:blipFill>
        <p:spPr>
          <a:xfrm>
            <a:off x="716952" y="1488954"/>
            <a:ext cx="4941544" cy="4230399"/>
          </a:xfrm>
          <a:prstGeom prst="rect">
            <a:avLst/>
          </a:prstGeom>
        </p:spPr>
      </p:pic>
      <p:sp>
        <p:nvSpPr>
          <p:cNvPr id="6" name="TextBox 5">
            <a:extLst>
              <a:ext uri="{FF2B5EF4-FFF2-40B4-BE49-F238E27FC236}">
                <a16:creationId xmlns:a16="http://schemas.microsoft.com/office/drawing/2014/main" id="{E82CDB63-8153-17B5-3994-437AE4D115BF}"/>
              </a:ext>
            </a:extLst>
          </p:cNvPr>
          <p:cNvSpPr txBox="1"/>
          <p:nvPr/>
        </p:nvSpPr>
        <p:spPr>
          <a:xfrm>
            <a:off x="6096000" y="487025"/>
            <a:ext cx="5379048" cy="6370975"/>
          </a:xfrm>
          <a:prstGeom prst="rect">
            <a:avLst/>
          </a:prstGeom>
          <a:noFill/>
        </p:spPr>
        <p:txBody>
          <a:bodyPr wrap="square" rtlCol="0">
            <a:spAutoFit/>
          </a:bodyPr>
          <a:lstStyle/>
          <a:p>
            <a:pPr algn="ctr"/>
            <a:r>
              <a:rPr lang="en-GB" sz="2400" b="1" dirty="0" err="1">
                <a:solidFill>
                  <a:srgbClr val="000000"/>
                </a:solidFill>
                <a:latin typeface="Letter-join Air No-lead 40" panose="02000805000000020003" pitchFamily="50" charset="0"/>
              </a:rPr>
              <a:t>Yippeee</a:t>
            </a:r>
            <a:r>
              <a:rPr lang="en-GB" sz="2400" b="1" dirty="0">
                <a:solidFill>
                  <a:srgbClr val="000000"/>
                </a:solidFill>
                <a:latin typeface="Letter-join Air No-lead 40" panose="02000805000000020003" pitchFamily="50" charset="0"/>
              </a:rPr>
              <a:t>!! It’s break up day!! </a:t>
            </a:r>
          </a:p>
          <a:p>
            <a:pPr algn="ctr"/>
            <a:endParaRPr lang="en-GB" sz="2400" b="1" dirty="0">
              <a:solidFill>
                <a:srgbClr val="000000"/>
              </a:solidFill>
              <a:latin typeface="Letter-join Air No-lead 40" panose="02000805000000020003" pitchFamily="50" charset="0"/>
            </a:endParaRPr>
          </a:p>
          <a:p>
            <a:pPr algn="ctr"/>
            <a:r>
              <a:rPr lang="en-GB" sz="2400" b="1" dirty="0">
                <a:solidFill>
                  <a:srgbClr val="000000"/>
                </a:solidFill>
                <a:latin typeface="Letter-join Air No-lead 40" panose="02000805000000020003" pitchFamily="50" charset="0"/>
              </a:rPr>
              <a:t>We were so impressed with your Easter bonnets and eggs today – I wish you could all have been winners!!</a:t>
            </a:r>
          </a:p>
          <a:p>
            <a:pPr algn="ctr"/>
            <a:endParaRPr lang="en-GB" sz="2400" b="1" dirty="0">
              <a:solidFill>
                <a:srgbClr val="000000"/>
              </a:solidFill>
              <a:latin typeface="Letter-join Air No-lead 40" panose="02000805000000020003" pitchFamily="50" charset="0"/>
            </a:endParaRPr>
          </a:p>
          <a:p>
            <a:pPr algn="ctr"/>
            <a:r>
              <a:rPr lang="en-GB" sz="2400" b="1" dirty="0">
                <a:solidFill>
                  <a:srgbClr val="000000"/>
                </a:solidFill>
                <a:latin typeface="Letter-join Air No-lead 40" panose="02000805000000020003" pitchFamily="50" charset="0"/>
              </a:rPr>
              <a:t>Everyone should receive an Easter egg at the end of the day today as a gift from us and our Friends of Holly Hill. </a:t>
            </a:r>
          </a:p>
          <a:p>
            <a:pPr algn="ctr"/>
            <a:endParaRPr lang="en-GB" sz="2400" b="1" dirty="0">
              <a:solidFill>
                <a:srgbClr val="000000"/>
              </a:solidFill>
              <a:latin typeface="Letter-join Air No-lead 40" panose="02000805000000020003" pitchFamily="50" charset="0"/>
            </a:endParaRPr>
          </a:p>
          <a:p>
            <a:pPr algn="ctr"/>
            <a:r>
              <a:rPr lang="en-GB" sz="2400" b="1" dirty="0">
                <a:solidFill>
                  <a:srgbClr val="000000"/>
                </a:solidFill>
                <a:latin typeface="Letter-join Air No-lead 40" panose="02000805000000020003" pitchFamily="50" charset="0"/>
              </a:rPr>
              <a:t>Have a lovely two week break for Easter. See you in April!</a:t>
            </a:r>
          </a:p>
          <a:p>
            <a:pPr algn="ctr"/>
            <a:endParaRPr lang="en-GB" sz="2400" b="1" dirty="0">
              <a:solidFill>
                <a:srgbClr val="000000"/>
              </a:solidFill>
              <a:latin typeface="Letter-join Air No-lead 40" panose="02000805000000020003" pitchFamily="50" charset="0"/>
            </a:endParaRPr>
          </a:p>
          <a:p>
            <a:pPr algn="ctr"/>
            <a:r>
              <a:rPr lang="en-GB" sz="2400" b="1" dirty="0">
                <a:solidFill>
                  <a:srgbClr val="000000"/>
                </a:solidFill>
                <a:latin typeface="Letter-join Air No-lead 40" panose="02000805000000020003" pitchFamily="50" charset="0"/>
              </a:rPr>
              <a:t>Mrs. Steed</a:t>
            </a:r>
          </a:p>
          <a:p>
            <a:pPr algn="ctr"/>
            <a:r>
              <a:rPr lang="en-GB" sz="2400" b="1" dirty="0">
                <a:solidFill>
                  <a:srgbClr val="000000"/>
                </a:solidFill>
                <a:latin typeface="Letter-join Air No-lead 40" panose="02000805000000020003" pitchFamily="50" charset="0"/>
              </a:rPr>
              <a:t>xxx</a:t>
            </a:r>
          </a:p>
        </p:txBody>
      </p:sp>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schemas.microsoft.com/office/2006/documentManagement/types"/>
    <ds:schemaRef ds:uri="http://purl.org/dc/dcmitype/"/>
    <ds:schemaRef ds:uri="http://schemas.microsoft.com/office/2006/metadata/properties"/>
    <ds:schemaRef ds:uri="http://purl.org/dc/terms/"/>
    <ds:schemaRef ds:uri="16c05727-aa75-4e4a-9b5f-8a80a1165891"/>
    <ds:schemaRef ds:uri="http://schemas.openxmlformats.org/package/2006/metadata/core-properties"/>
    <ds:schemaRef ds:uri="http://schemas.microsoft.com/office/infopath/2007/PartnerControls"/>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1920</Words>
  <Application>Microsoft Office PowerPoint</Application>
  <PresentationFormat>Widescreen</PresentationFormat>
  <Paragraphs>144</Paragraphs>
  <Slides>25</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Aptos</vt:lpstr>
      <vt:lpstr>Arial</vt:lpstr>
      <vt:lpstr>Calibri</vt:lpstr>
      <vt:lpstr>Comic Sans MS</vt:lpstr>
      <vt:lpstr>Franklin Gothic Book</vt:lpstr>
      <vt:lpstr>Letter-join Air No-lead 40</vt:lpstr>
      <vt:lpstr>Letter-join Air Plus 40</vt:lpstr>
      <vt:lpstr>Letterjoin-Air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Kingfisher Heroes</vt:lpstr>
      <vt:lpstr>Our Dove Hero</vt:lpstr>
      <vt:lpstr>Our Dove Hero</vt:lpstr>
      <vt:lpstr>Our Swallow Hero</vt:lpstr>
      <vt:lpstr>Our Swallow Hero</vt:lpstr>
      <vt:lpstr>Our Owl Hero</vt:lpstr>
      <vt:lpstr>Our Falcon Hero</vt:lpstr>
      <vt:lpstr>Our Falcon Hero</vt:lpstr>
      <vt:lpstr>Our Swan Hero</vt:lpstr>
      <vt:lpstr>Our Swan Hero</vt:lpstr>
      <vt:lpstr>Our Lunchtime Heroes</vt:lpstr>
      <vt:lpstr>Class Attendance winners</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2026-03-27T13:27:06Z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