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9"/>
  </p:notesMasterIdLst>
  <p:handoutMasterIdLst>
    <p:handoutMasterId r:id="rId30"/>
  </p:handoutMasterIdLst>
  <p:sldIdLst>
    <p:sldId id="256" r:id="rId5"/>
    <p:sldId id="257" r:id="rId6"/>
    <p:sldId id="301" r:id="rId7"/>
    <p:sldId id="321" r:id="rId8"/>
    <p:sldId id="322" r:id="rId9"/>
    <p:sldId id="323" r:id="rId10"/>
    <p:sldId id="324" r:id="rId11"/>
    <p:sldId id="325" r:id="rId12"/>
    <p:sldId id="326" r:id="rId13"/>
    <p:sldId id="328" r:id="rId14"/>
    <p:sldId id="330" r:id="rId15"/>
    <p:sldId id="331" r:id="rId16"/>
    <p:sldId id="332" r:id="rId17"/>
    <p:sldId id="292" r:id="rId18"/>
    <p:sldId id="334" r:id="rId19"/>
    <p:sldId id="278" r:id="rId20"/>
    <p:sldId id="312" r:id="rId21"/>
    <p:sldId id="281" r:id="rId22"/>
    <p:sldId id="313" r:id="rId23"/>
    <p:sldId id="318" r:id="rId24"/>
    <p:sldId id="333" r:id="rId25"/>
    <p:sldId id="319" r:id="rId26"/>
    <p:sldId id="317" r:id="rId27"/>
    <p:sldId id="272" r:id="rId2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32" autoAdjust="0"/>
    <p:restoredTop sz="94712" autoAdjust="0"/>
  </p:normalViewPr>
  <p:slideViewPr>
    <p:cSldViewPr snapToGrid="0">
      <p:cViewPr varScale="1">
        <p:scale>
          <a:sx n="72" d="100"/>
          <a:sy n="72" d="100"/>
        </p:scale>
        <p:origin x="528" y="54"/>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9/13/2024</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9/13/2024</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AUTUMN TERM, 2024</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C685EAC1-6376-4D21-A119-574E5FF5322C}"/>
              </a:ext>
            </a:extLst>
          </p:cNvPr>
          <p:cNvSpPr/>
          <p:nvPr/>
        </p:nvSpPr>
        <p:spPr>
          <a:xfrm>
            <a:off x="134268" y="2529709"/>
            <a:ext cx="5535915" cy="4093428"/>
          </a:xfrm>
          <a:prstGeom prst="rect">
            <a:avLst/>
          </a:prstGeom>
        </p:spPr>
        <p:txBody>
          <a:bodyPr wrap="square">
            <a:spAutoFit/>
          </a:bodyPr>
          <a:lstStyle/>
          <a:p>
            <a:r>
              <a:rPr lang="en-GB" sz="2000" dirty="0" err="1">
                <a:solidFill>
                  <a:srgbClr val="000000"/>
                </a:solidFill>
                <a:latin typeface="Letter-join Air No-lead 40" panose="02000805000000020003" pitchFamily="50" charset="0"/>
              </a:rPr>
              <a:t>Zayla</a:t>
            </a:r>
            <a:r>
              <a:rPr lang="en-GB" sz="2000" dirty="0">
                <a:solidFill>
                  <a:srgbClr val="000000"/>
                </a:solidFill>
                <a:latin typeface="Letter-join Air No-lead 40" panose="02000805000000020003" pitchFamily="50" charset="0"/>
              </a:rPr>
              <a:t> and </a:t>
            </a:r>
            <a:r>
              <a:rPr lang="en-GB" sz="2000" dirty="0" err="1">
                <a:solidFill>
                  <a:srgbClr val="000000"/>
                </a:solidFill>
                <a:latin typeface="Letter-join Air No-lead 40" panose="02000805000000020003" pitchFamily="50" charset="0"/>
              </a:rPr>
              <a:t>Kruize</a:t>
            </a:r>
            <a:r>
              <a:rPr lang="en-GB" sz="2000" dirty="0">
                <a:solidFill>
                  <a:srgbClr val="000000"/>
                </a:solidFill>
                <a:latin typeface="Letter-join Air No-lead 40" panose="02000805000000020003" pitchFamily="50" charset="0"/>
              </a:rPr>
              <a:t> are our heroes from Cygnets Class 1 this week.  We are so proud of how well all of the children have settled into life at Holly Hill in EYFS but </a:t>
            </a:r>
            <a:r>
              <a:rPr lang="en-GB" sz="2000" dirty="0" err="1">
                <a:solidFill>
                  <a:srgbClr val="000000"/>
                </a:solidFill>
                <a:latin typeface="Letter-join Air No-lead 40" panose="02000805000000020003" pitchFamily="50" charset="0"/>
              </a:rPr>
              <a:t>Kruize</a:t>
            </a:r>
            <a:r>
              <a:rPr lang="en-GB" sz="2000" dirty="0">
                <a:solidFill>
                  <a:srgbClr val="000000"/>
                </a:solidFill>
                <a:latin typeface="Letter-join Air No-lead 40" panose="02000805000000020003" pitchFamily="50" charset="0"/>
              </a:rPr>
              <a:t> and </a:t>
            </a:r>
            <a:r>
              <a:rPr lang="en-GB" sz="2000" dirty="0" err="1">
                <a:solidFill>
                  <a:srgbClr val="000000"/>
                </a:solidFill>
                <a:latin typeface="Letter-join Air No-lead 40" panose="02000805000000020003" pitchFamily="50" charset="0"/>
              </a:rPr>
              <a:t>Zayla</a:t>
            </a:r>
            <a:r>
              <a:rPr lang="en-GB" sz="2000" dirty="0">
                <a:solidFill>
                  <a:srgbClr val="000000"/>
                </a:solidFill>
                <a:latin typeface="Letter-join Air No-lead 40" panose="02000805000000020003" pitchFamily="50" charset="0"/>
              </a:rPr>
              <a:t> have really shone.  They show kindness and are good friends to others modelling the values from the Holly Hill Way.  When we had a special visitor this week, we read the story the Blue Chameleon together and they were respectful to our visitor and demonstrated great listening skills.  A wonderful start to the year! Well done!</a:t>
            </a:r>
          </a:p>
        </p:txBody>
      </p:sp>
      <p:pic>
        <p:nvPicPr>
          <p:cNvPr id="5122" name="Picture 2" descr="Image preview">
            <a:extLst>
              <a:ext uri="{FF2B5EF4-FFF2-40B4-BE49-F238E27FC236}">
                <a16:creationId xmlns:a16="http://schemas.microsoft.com/office/drawing/2014/main" id="{DE0B1757-D150-4C83-B5E9-5B9C471CCC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4451" y="2482365"/>
            <a:ext cx="3150051" cy="420006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preview">
            <a:extLst>
              <a:ext uri="{FF2B5EF4-FFF2-40B4-BE49-F238E27FC236}">
                <a16:creationId xmlns:a16="http://schemas.microsoft.com/office/drawing/2014/main" id="{3D4B24BC-81BB-483E-AAC1-F93CE5E648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2161" y="86668"/>
            <a:ext cx="3335571" cy="44474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1D35E190-353D-4FC3-B22F-1C29B9A40933}"/>
              </a:ext>
            </a:extLst>
          </p:cNvPr>
          <p:cNvSpPr/>
          <p:nvPr/>
        </p:nvSpPr>
        <p:spPr>
          <a:xfrm>
            <a:off x="268535" y="2419315"/>
            <a:ext cx="6096000" cy="3970318"/>
          </a:xfrm>
          <a:prstGeom prst="rect">
            <a:avLst/>
          </a:prstGeom>
        </p:spPr>
        <p:txBody>
          <a:bodyPr>
            <a:spAutoFit/>
          </a:bodyPr>
          <a:lstStyle/>
          <a:p>
            <a:r>
              <a:rPr lang="en-GB" sz="2800" dirty="0">
                <a:solidFill>
                  <a:srgbClr val="212121"/>
                </a:solidFill>
                <a:latin typeface="Letter-join Air No-lead 40" panose="02000805000000020003" pitchFamily="50" charset="0"/>
              </a:rPr>
              <a:t>Benjamin is one of my heroes this week because he has just been such a good role model for all our other children. He really impressed me with story time and how much he could remember. He also made a tower and was able to tell me that it was taller than him! Well done Benjamin!</a:t>
            </a:r>
            <a:endParaRPr lang="en-GB" sz="2800" dirty="0">
              <a:latin typeface="Letter-join Air No-lead 40" panose="02000805000000020003" pitchFamily="50" charset="0"/>
            </a:endParaRPr>
          </a:p>
        </p:txBody>
      </p:sp>
      <p:pic>
        <p:nvPicPr>
          <p:cNvPr id="16386" name="Picture 2" descr="Image preview">
            <a:extLst>
              <a:ext uri="{FF2B5EF4-FFF2-40B4-BE49-F238E27FC236}">
                <a16:creationId xmlns:a16="http://schemas.microsoft.com/office/drawing/2014/main" id="{B4203FA9-EAA7-43A7-954C-5A545773C5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6806" y="466740"/>
            <a:ext cx="4383157" cy="58442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3C300AEB-955E-4F22-9F0C-15A8BBFBDE5A}"/>
              </a:ext>
            </a:extLst>
          </p:cNvPr>
          <p:cNvSpPr/>
          <p:nvPr/>
        </p:nvSpPr>
        <p:spPr>
          <a:xfrm>
            <a:off x="268535" y="2647857"/>
            <a:ext cx="6096000" cy="3539430"/>
          </a:xfrm>
          <a:prstGeom prst="rect">
            <a:avLst/>
          </a:prstGeom>
        </p:spPr>
        <p:txBody>
          <a:bodyPr>
            <a:spAutoFit/>
          </a:bodyPr>
          <a:lstStyle/>
          <a:p>
            <a:r>
              <a:rPr lang="en-GB" sz="2800" dirty="0">
                <a:solidFill>
                  <a:srgbClr val="000000"/>
                </a:solidFill>
                <a:latin typeface="Letter-join Air No-lead 40" panose="02000805000000020003" pitchFamily="50" charset="0"/>
              </a:rPr>
              <a:t>Robyn is our next hero because she has been working so hard to be a respectful young lady. She is always helping to tidy even when it isn't her mess. She is always the first one on the carpet ready to learn. Well done Robyn!</a:t>
            </a:r>
          </a:p>
        </p:txBody>
      </p:sp>
      <p:pic>
        <p:nvPicPr>
          <p:cNvPr id="15362" name="Picture 2" descr="Image preview">
            <a:extLst>
              <a:ext uri="{FF2B5EF4-FFF2-40B4-BE49-F238E27FC236}">
                <a16:creationId xmlns:a16="http://schemas.microsoft.com/office/drawing/2014/main" id="{6F9938A2-3F6C-4D53-9FF9-5F922F4170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7537" y="268744"/>
            <a:ext cx="4531654" cy="6042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0077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pic>
        <p:nvPicPr>
          <p:cNvPr id="7170" name="Picture 2" descr="Image preview">
            <a:extLst>
              <a:ext uri="{FF2B5EF4-FFF2-40B4-BE49-F238E27FC236}">
                <a16:creationId xmlns:a16="http://schemas.microsoft.com/office/drawing/2014/main" id="{428BE976-CE68-4BF2-A213-744A9B19C5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7480" y="238539"/>
            <a:ext cx="4641574" cy="618876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C14F7F42-B93E-453D-85A1-F40B4168CADF}"/>
              </a:ext>
            </a:extLst>
          </p:cNvPr>
          <p:cNvSpPr/>
          <p:nvPr/>
        </p:nvSpPr>
        <p:spPr>
          <a:xfrm>
            <a:off x="134268" y="2297590"/>
            <a:ext cx="6096000" cy="4154984"/>
          </a:xfrm>
          <a:prstGeom prst="rect">
            <a:avLst/>
          </a:prstGeom>
        </p:spPr>
        <p:txBody>
          <a:bodyPr>
            <a:spAutoFit/>
          </a:bodyPr>
          <a:lstStyle/>
          <a:p>
            <a:r>
              <a:rPr lang="en-GB" sz="2400" dirty="0">
                <a:solidFill>
                  <a:srgbClr val="000000"/>
                </a:solidFill>
                <a:latin typeface="Letter-join Air No-lead 40" panose="02000805000000020003" pitchFamily="50" charset="0"/>
              </a:rPr>
              <a:t>Ella is a Puffin Class Hero this week. She has settled really well into Year One and always comes into school with a smile on her face. During our ‘No Outsiders’ workshop, she listened really carefully and always had her hand up to answer questions. She made some really well thought out comments and was a credit to her class. Well done Ella you are one of our first Perfect Puffin's of the school year!</a:t>
            </a:r>
          </a:p>
        </p:txBody>
      </p:sp>
    </p:spTree>
    <p:extLst>
      <p:ext uri="{BB962C8B-B14F-4D97-AF65-F5344CB8AC3E}">
        <p14:creationId xmlns:p14="http://schemas.microsoft.com/office/powerpoint/2010/main" val="664122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69713912-6399-4638-9343-A63DE8A5C138}"/>
              </a:ext>
            </a:extLst>
          </p:cNvPr>
          <p:cNvSpPr/>
          <p:nvPr/>
        </p:nvSpPr>
        <p:spPr>
          <a:xfrm>
            <a:off x="428494" y="2538753"/>
            <a:ext cx="6096000" cy="3477875"/>
          </a:xfrm>
          <a:prstGeom prst="rect">
            <a:avLst/>
          </a:prstGeom>
        </p:spPr>
        <p:txBody>
          <a:bodyPr>
            <a:spAutoFit/>
          </a:bodyPr>
          <a:lstStyle/>
          <a:p>
            <a:r>
              <a:rPr lang="en-GB" sz="2000" dirty="0" err="1">
                <a:solidFill>
                  <a:srgbClr val="000000"/>
                </a:solidFill>
                <a:latin typeface="Letter-join Air No-lead 40" panose="02000805000000020003" pitchFamily="50" charset="0"/>
              </a:rPr>
              <a:t>Liliarna</a:t>
            </a:r>
            <a:r>
              <a:rPr lang="en-GB" sz="2000" dirty="0">
                <a:solidFill>
                  <a:srgbClr val="000000"/>
                </a:solidFill>
                <a:latin typeface="Letter-join Air No-lead 40" panose="02000805000000020003" pitchFamily="50" charset="0"/>
              </a:rPr>
              <a:t> is Puffin Class Hero this week because she has settled into Year One so well. She is always one of the first children sat on the carpet ready to start the new day. She has worked hard, listened attentively and joined in enthusiastically with every activity. She has particularly tried hard with her writing this week both in English and during Phonics. Well done </a:t>
            </a:r>
            <a:r>
              <a:rPr lang="en-GB" sz="2000" dirty="0" err="1">
                <a:solidFill>
                  <a:srgbClr val="000000"/>
                </a:solidFill>
                <a:latin typeface="Letter-join Air No-lead 40" panose="02000805000000020003" pitchFamily="50" charset="0"/>
              </a:rPr>
              <a:t>Liliarna</a:t>
            </a:r>
            <a:r>
              <a:rPr lang="en-GB" sz="2000" dirty="0">
                <a:solidFill>
                  <a:srgbClr val="000000"/>
                </a:solidFill>
                <a:latin typeface="Letter-join Air No-lead 40" panose="02000805000000020003" pitchFamily="50" charset="0"/>
              </a:rPr>
              <a:t>, you have made such a great start to Year One and I am really proud of you. You are most certainly a Perfect Puffin!</a:t>
            </a:r>
          </a:p>
        </p:txBody>
      </p:sp>
      <p:pic>
        <p:nvPicPr>
          <p:cNvPr id="6146" name="Picture 2" descr="Image preview">
            <a:extLst>
              <a:ext uri="{FF2B5EF4-FFF2-40B4-BE49-F238E27FC236}">
                <a16:creationId xmlns:a16="http://schemas.microsoft.com/office/drawing/2014/main" id="{4E8FE07F-3427-4356-B135-4E8DB816AC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9879" y="241852"/>
            <a:ext cx="4780722" cy="6374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8383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pic>
        <p:nvPicPr>
          <p:cNvPr id="2050" name="Picture 2" descr="Image preview">
            <a:extLst>
              <a:ext uri="{FF2B5EF4-FFF2-40B4-BE49-F238E27FC236}">
                <a16:creationId xmlns:a16="http://schemas.microsoft.com/office/drawing/2014/main" id="{1D925A4A-7316-4B50-AE72-BC03E06850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52500" y="170699"/>
            <a:ext cx="4660077" cy="621343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E75F3BED-41E4-47E7-97FA-3F4116271254}"/>
              </a:ext>
            </a:extLst>
          </p:cNvPr>
          <p:cNvSpPr/>
          <p:nvPr/>
        </p:nvSpPr>
        <p:spPr>
          <a:xfrm>
            <a:off x="296236" y="2538753"/>
            <a:ext cx="6096000" cy="3970318"/>
          </a:xfrm>
          <a:prstGeom prst="rect">
            <a:avLst/>
          </a:prstGeom>
        </p:spPr>
        <p:txBody>
          <a:bodyPr>
            <a:spAutoFit/>
          </a:bodyPr>
          <a:lstStyle/>
          <a:p>
            <a:r>
              <a:rPr lang="en-GB" sz="2800" dirty="0">
                <a:solidFill>
                  <a:srgbClr val="000000"/>
                </a:solidFill>
                <a:latin typeface="Letter-join Air No-lead 40" panose="02000805000000020003" pitchFamily="50" charset="0"/>
              </a:rPr>
              <a:t>Evie-Rose has been </a:t>
            </a:r>
            <a:r>
              <a:rPr lang="en-GB" sz="2800" dirty="0" err="1">
                <a:solidFill>
                  <a:srgbClr val="000000"/>
                </a:solidFill>
                <a:latin typeface="Letter-join Air No-lead 40" panose="02000805000000020003" pitchFamily="50" charset="0"/>
              </a:rPr>
              <a:t>WOWing</a:t>
            </a:r>
            <a:r>
              <a:rPr lang="en-GB" sz="2800" dirty="0">
                <a:solidFill>
                  <a:srgbClr val="000000"/>
                </a:solidFill>
                <a:latin typeface="Letter-join Air No-lead 40" panose="02000805000000020003" pitchFamily="50" charset="0"/>
              </a:rPr>
              <a:t> me with her writing this week. She has been trying hard to complete her writing jobs and has been working on keeping her writing looking neat and well presented. Keep it up Evie, I am already looking forward to seeing more of your work this year.</a:t>
            </a:r>
          </a:p>
        </p:txBody>
      </p:sp>
    </p:spTree>
    <p:extLst>
      <p:ext uri="{BB962C8B-B14F-4D97-AF65-F5344CB8AC3E}">
        <p14:creationId xmlns:p14="http://schemas.microsoft.com/office/powerpoint/2010/main" val="603899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pic>
        <p:nvPicPr>
          <p:cNvPr id="1026" name="Picture 2" descr="Image preview">
            <a:extLst>
              <a:ext uri="{FF2B5EF4-FFF2-40B4-BE49-F238E27FC236}">
                <a16:creationId xmlns:a16="http://schemas.microsoft.com/office/drawing/2014/main" id="{995FE64D-4262-470F-A081-D8A23DF4EE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9562" y="207264"/>
            <a:ext cx="4832603" cy="644347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6FE937AF-13E2-4EAE-86A0-5DC73A299FFA}"/>
              </a:ext>
            </a:extLst>
          </p:cNvPr>
          <p:cNvSpPr/>
          <p:nvPr/>
        </p:nvSpPr>
        <p:spPr>
          <a:xfrm>
            <a:off x="414575" y="2588956"/>
            <a:ext cx="6096000" cy="3539430"/>
          </a:xfrm>
          <a:prstGeom prst="rect">
            <a:avLst/>
          </a:prstGeom>
        </p:spPr>
        <p:txBody>
          <a:bodyPr>
            <a:spAutoFit/>
          </a:bodyPr>
          <a:lstStyle/>
          <a:p>
            <a:r>
              <a:rPr lang="en-GB" sz="2800" dirty="0">
                <a:solidFill>
                  <a:srgbClr val="000000"/>
                </a:solidFill>
                <a:latin typeface="Letter-join Air No-lead 40" panose="02000805000000020003" pitchFamily="50" charset="0"/>
              </a:rPr>
              <a:t>Carson has a wonderful passion for Maths and he has shown me how fantastic he is at working out mathematical problems during our maths sessions this week. Keep up the hard work Carson - you are so ready for our year 2 maths challenges 🙂</a:t>
            </a:r>
          </a:p>
        </p:txBody>
      </p:sp>
    </p:spTree>
    <p:extLst>
      <p:ext uri="{BB962C8B-B14F-4D97-AF65-F5344CB8AC3E}">
        <p14:creationId xmlns:p14="http://schemas.microsoft.com/office/powerpoint/2010/main" val="1006541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E9041D23-8900-4C67-9044-83D2C08E3352}"/>
              </a:ext>
            </a:extLst>
          </p:cNvPr>
          <p:cNvSpPr/>
          <p:nvPr/>
        </p:nvSpPr>
        <p:spPr>
          <a:xfrm>
            <a:off x="134267" y="2528466"/>
            <a:ext cx="5667692" cy="3970318"/>
          </a:xfrm>
          <a:prstGeom prst="rect">
            <a:avLst/>
          </a:prstGeom>
        </p:spPr>
        <p:txBody>
          <a:bodyPr wrap="square">
            <a:spAutoFit/>
          </a:bodyPr>
          <a:lstStyle/>
          <a:p>
            <a:pPr fontAlgn="base"/>
            <a:r>
              <a:rPr lang="en-GB" dirty="0">
                <a:solidFill>
                  <a:srgbClr val="000000"/>
                </a:solidFill>
                <a:latin typeface="Letter-join Air No-lead 40" panose="02000805000000020003" pitchFamily="50" charset="0"/>
              </a:rPr>
              <a:t>This week’s Woodpecker heroes are Adam and </a:t>
            </a:r>
            <a:r>
              <a:rPr lang="en-GB" dirty="0" err="1">
                <a:solidFill>
                  <a:srgbClr val="000000"/>
                </a:solidFill>
                <a:latin typeface="Letter-join Air No-lead 40" panose="02000805000000020003" pitchFamily="50" charset="0"/>
              </a:rPr>
              <a:t>Ayda</a:t>
            </a:r>
            <a:r>
              <a:rPr lang="en-GB" dirty="0">
                <a:solidFill>
                  <a:srgbClr val="000000"/>
                </a:solidFill>
                <a:latin typeface="Letter-join Air No-lead 40" panose="02000805000000020003" pitchFamily="50" charset="0"/>
              </a:rPr>
              <a:t>.</a:t>
            </a:r>
          </a:p>
          <a:p>
            <a:pPr fontAlgn="base"/>
            <a:endParaRPr lang="en-GB" dirty="0">
              <a:solidFill>
                <a:srgbClr val="000000"/>
              </a:solidFill>
              <a:latin typeface="Letter-join Air No-lead 40" panose="02000805000000020003" pitchFamily="50" charset="0"/>
            </a:endParaRPr>
          </a:p>
          <a:p>
            <a:pPr fontAlgn="base"/>
            <a:r>
              <a:rPr lang="en-GB" dirty="0">
                <a:solidFill>
                  <a:srgbClr val="000000"/>
                </a:solidFill>
                <a:latin typeface="Letter-join Air No-lead 40" panose="02000805000000020003" pitchFamily="50" charset="0"/>
              </a:rPr>
              <a:t>Adam only started at Holly Hill last week and he has settled in brilliantly. It is as if he has been here ages! He comes in happily and always works hard and has made lots of friends already.</a:t>
            </a:r>
          </a:p>
          <a:p>
            <a:pPr fontAlgn="base"/>
            <a:endParaRPr lang="en-GB" dirty="0">
              <a:solidFill>
                <a:srgbClr val="000000"/>
              </a:solidFill>
              <a:latin typeface="Letter-join Air No-lead 40" panose="02000805000000020003" pitchFamily="50" charset="0"/>
            </a:endParaRPr>
          </a:p>
          <a:p>
            <a:pPr fontAlgn="base"/>
            <a:r>
              <a:rPr lang="en-GB" dirty="0" err="1">
                <a:solidFill>
                  <a:srgbClr val="000000"/>
                </a:solidFill>
                <a:latin typeface="Letter-join Air No-lead 40" panose="02000805000000020003" pitchFamily="50" charset="0"/>
              </a:rPr>
              <a:t>Ayda</a:t>
            </a:r>
            <a:r>
              <a:rPr lang="en-GB" dirty="0">
                <a:solidFill>
                  <a:srgbClr val="000000"/>
                </a:solidFill>
                <a:latin typeface="Letter-join Air No-lead 40" panose="02000805000000020003" pitchFamily="50" charset="0"/>
              </a:rPr>
              <a:t> has had a brilliant start to Woodpecker class and has settled back in to school fantastically. She is always polite and is always one of the first children ready to learn.</a:t>
            </a:r>
          </a:p>
          <a:p>
            <a:pPr fontAlgn="base"/>
            <a:r>
              <a:rPr lang="en-GB" dirty="0">
                <a:solidFill>
                  <a:srgbClr val="000000"/>
                </a:solidFill>
                <a:latin typeface="Letter-join Air No-lead 40" panose="02000805000000020003" pitchFamily="50" charset="0"/>
              </a:rPr>
              <a:t>A fantastic start both of you - well done!</a:t>
            </a:r>
          </a:p>
        </p:txBody>
      </p:sp>
      <p:pic>
        <p:nvPicPr>
          <p:cNvPr id="8194" name="Picture 2" descr="Image preview">
            <a:extLst>
              <a:ext uri="{FF2B5EF4-FFF2-40B4-BE49-F238E27FC236}">
                <a16:creationId xmlns:a16="http://schemas.microsoft.com/office/drawing/2014/main" id="{4528FE7A-67CF-461C-B84D-6450CAEFCF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1959" y="2811187"/>
            <a:ext cx="2836347" cy="378667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Image preview">
            <a:extLst>
              <a:ext uri="{FF2B5EF4-FFF2-40B4-BE49-F238E27FC236}">
                <a16:creationId xmlns:a16="http://schemas.microsoft.com/office/drawing/2014/main" id="{AE7C1763-D24F-44B4-8798-54E842E3CF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38306" y="243275"/>
            <a:ext cx="3345935" cy="44612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51763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2144989B-E8FA-4041-8E89-F64D84B205F4}"/>
              </a:ext>
            </a:extLst>
          </p:cNvPr>
          <p:cNvSpPr/>
          <p:nvPr/>
        </p:nvSpPr>
        <p:spPr>
          <a:xfrm>
            <a:off x="268535" y="2225887"/>
            <a:ext cx="6364534" cy="4154984"/>
          </a:xfrm>
          <a:prstGeom prst="rect">
            <a:avLst/>
          </a:prstGeom>
        </p:spPr>
        <p:txBody>
          <a:bodyPr wrap="square">
            <a:spAutoFit/>
          </a:bodyPr>
          <a:lstStyle/>
          <a:p>
            <a:r>
              <a:rPr lang="en-GB" sz="2400" dirty="0">
                <a:solidFill>
                  <a:srgbClr val="242424"/>
                </a:solidFill>
                <a:latin typeface="Letter-join Air No-lead 40" panose="02000805000000020003" pitchFamily="50" charset="0"/>
              </a:rPr>
              <a:t>This week, I have chosen all the children who are brand new to our school to be our Kingfisher heroes.</a:t>
            </a:r>
          </a:p>
          <a:p>
            <a:br>
              <a:rPr lang="en-GB" sz="2400" dirty="0">
                <a:latin typeface="Letter-join Air No-lead 40" panose="02000805000000020003" pitchFamily="50" charset="0"/>
              </a:rPr>
            </a:br>
            <a:r>
              <a:rPr lang="en-GB" sz="2400" dirty="0">
                <a:solidFill>
                  <a:srgbClr val="242424"/>
                </a:solidFill>
                <a:latin typeface="Letter-join Air No-lead 40" panose="02000805000000020003" pitchFamily="50" charset="0"/>
              </a:rPr>
              <a:t>The have settled in brilliantly and we’re so happy to have them as part of our Holly Hill family 💙</a:t>
            </a:r>
            <a:br>
              <a:rPr lang="en-GB" sz="2400" dirty="0">
                <a:latin typeface="Letter-join Air No-lead 40" panose="02000805000000020003" pitchFamily="50" charset="0"/>
              </a:rPr>
            </a:br>
            <a:br>
              <a:rPr lang="en-GB" sz="2400" dirty="0">
                <a:latin typeface="Letter-join Air No-lead 40" panose="02000805000000020003" pitchFamily="50" charset="0"/>
              </a:rPr>
            </a:br>
            <a:r>
              <a:rPr lang="en-GB" sz="2400" dirty="0">
                <a:solidFill>
                  <a:srgbClr val="242424"/>
                </a:solidFill>
                <a:latin typeface="Letter-join Air No-lead 40" panose="02000805000000020003" pitchFamily="50" charset="0"/>
              </a:rPr>
              <a:t>Jude, Bree, Killian, Evie, Jason and Connie, what a fantastic start to Year 3 - </a:t>
            </a:r>
            <a:r>
              <a:rPr lang="en-GB" sz="2400" dirty="0">
                <a:latin typeface="Letter-join Air No-lead 40" panose="02000805000000020003" pitchFamily="50" charset="0"/>
              </a:rPr>
              <a:t>Congratulations</a:t>
            </a:r>
            <a:r>
              <a:rPr lang="en-GB" sz="2400" dirty="0">
                <a:solidFill>
                  <a:srgbClr val="242424"/>
                </a:solidFill>
                <a:latin typeface="Letter-join Air No-lead 40" panose="02000805000000020003" pitchFamily="50" charset="0"/>
              </a:rPr>
              <a:t>! 🌟</a:t>
            </a:r>
            <a:endParaRPr lang="en-GB" sz="2400" dirty="0">
              <a:latin typeface="Letter-join Air No-lead 40" panose="02000805000000020003" pitchFamily="50" charset="0"/>
            </a:endParaRPr>
          </a:p>
        </p:txBody>
      </p:sp>
      <p:pic>
        <p:nvPicPr>
          <p:cNvPr id="9218" name="Picture 2" descr="Image preview">
            <a:extLst>
              <a:ext uri="{FF2B5EF4-FFF2-40B4-BE49-F238E27FC236}">
                <a16:creationId xmlns:a16="http://schemas.microsoft.com/office/drawing/2014/main" id="{22F9D82B-B0FF-4482-B336-224E4B2E00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8859" y="1926754"/>
            <a:ext cx="4642761" cy="3281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89125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625FAB46-3951-4871-8C3E-E1D5B80F7209}"/>
              </a:ext>
            </a:extLst>
          </p:cNvPr>
          <p:cNvSpPr/>
          <p:nvPr/>
        </p:nvSpPr>
        <p:spPr>
          <a:xfrm>
            <a:off x="268535" y="2591497"/>
            <a:ext cx="6096000" cy="3785652"/>
          </a:xfrm>
          <a:prstGeom prst="rect">
            <a:avLst/>
          </a:prstGeom>
        </p:spPr>
        <p:txBody>
          <a:bodyPr>
            <a:spAutoFit/>
          </a:bodyPr>
          <a:lstStyle/>
          <a:p>
            <a:r>
              <a:rPr lang="en-GB" sz="2400" dirty="0">
                <a:solidFill>
                  <a:srgbClr val="000000"/>
                </a:solidFill>
                <a:latin typeface="Letter-join Air No-lead 40" panose="02000805000000020003" pitchFamily="50" charset="0"/>
              </a:rPr>
              <a:t>The first Dove hero this week is Charlie. Charlie has really impressed us this week with how sensible he is and how he is always ready to listen and learn. Every time anyone is talking, he listens, showing the utmost respect for others and following our Holly Hill Way. He is kind and supportive towards others and a pleasure to have in the classroom. Well done Charlie!</a:t>
            </a:r>
            <a:endParaRPr lang="en-GB" sz="2400" dirty="0">
              <a:latin typeface="Letter-join Air No-lead 40" panose="02000805000000020003" pitchFamily="50" charset="0"/>
            </a:endParaRPr>
          </a:p>
        </p:txBody>
      </p:sp>
      <p:pic>
        <p:nvPicPr>
          <p:cNvPr id="4" name="Picture 3">
            <a:extLst>
              <a:ext uri="{FF2B5EF4-FFF2-40B4-BE49-F238E27FC236}">
                <a16:creationId xmlns:a16="http://schemas.microsoft.com/office/drawing/2014/main" id="{7FDB4033-8769-4B73-BB0A-72825EAFFDA5}"/>
              </a:ext>
            </a:extLst>
          </p:cNvPr>
          <p:cNvPicPr>
            <a:picLocks noChangeAspect="1"/>
          </p:cNvPicPr>
          <p:nvPr/>
        </p:nvPicPr>
        <p:blipFill>
          <a:blip r:embed="rId2"/>
          <a:stretch>
            <a:fillRect/>
          </a:stretch>
        </p:blipFill>
        <p:spPr>
          <a:xfrm>
            <a:off x="6860577" y="815795"/>
            <a:ext cx="3917165" cy="5157601"/>
          </a:xfrm>
          <a:prstGeom prst="rect">
            <a:avLst/>
          </a:prstGeom>
        </p:spPr>
      </p:pic>
    </p:spTree>
    <p:extLst>
      <p:ext uri="{BB962C8B-B14F-4D97-AF65-F5344CB8AC3E}">
        <p14:creationId xmlns:p14="http://schemas.microsoft.com/office/powerpoint/2010/main" val="40874443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40A7D98B-13A9-447C-9D5B-676806570B59}"/>
              </a:ext>
            </a:extLst>
          </p:cNvPr>
          <p:cNvSpPr/>
          <p:nvPr/>
        </p:nvSpPr>
        <p:spPr>
          <a:xfrm>
            <a:off x="134268" y="2515910"/>
            <a:ext cx="6096000" cy="3785652"/>
          </a:xfrm>
          <a:prstGeom prst="rect">
            <a:avLst/>
          </a:prstGeom>
        </p:spPr>
        <p:txBody>
          <a:bodyPr>
            <a:spAutoFit/>
          </a:bodyPr>
          <a:lstStyle/>
          <a:p>
            <a:r>
              <a:rPr lang="en-GB" sz="2400" dirty="0">
                <a:solidFill>
                  <a:srgbClr val="000000"/>
                </a:solidFill>
                <a:latin typeface="Letter-join Air No-lead 40" panose="02000805000000020003" pitchFamily="50" charset="0"/>
              </a:rPr>
              <a:t>The second Dove Hero is </a:t>
            </a:r>
            <a:r>
              <a:rPr lang="en-GB" sz="2400" dirty="0" err="1">
                <a:solidFill>
                  <a:srgbClr val="000000"/>
                </a:solidFill>
                <a:latin typeface="Letter-join Air No-lead 40" panose="02000805000000020003" pitchFamily="50" charset="0"/>
              </a:rPr>
              <a:t>Esmee</a:t>
            </a:r>
            <a:r>
              <a:rPr lang="en-GB" sz="2400" dirty="0">
                <a:solidFill>
                  <a:srgbClr val="000000"/>
                </a:solidFill>
                <a:latin typeface="Letter-join Air No-lead 40" panose="02000805000000020003" pitchFamily="50" charset="0"/>
              </a:rPr>
              <a:t>. What a hard worker you are! </a:t>
            </a:r>
            <a:r>
              <a:rPr lang="en-GB" sz="2400" dirty="0" err="1">
                <a:solidFill>
                  <a:srgbClr val="000000"/>
                </a:solidFill>
                <a:latin typeface="Letter-join Air No-lead 40" panose="02000805000000020003" pitchFamily="50" charset="0"/>
              </a:rPr>
              <a:t>Esmee</a:t>
            </a:r>
            <a:r>
              <a:rPr lang="en-GB" sz="2400" dirty="0">
                <a:solidFill>
                  <a:srgbClr val="000000"/>
                </a:solidFill>
                <a:latin typeface="Letter-join Air No-lead 40" panose="02000805000000020003" pitchFamily="50" charset="0"/>
              </a:rPr>
              <a:t> has demonstrated some beautiful handwriting and created some fantastic pieces of work in the last week. She always tries her best and is a sensible member of the class, setting a perfect example to the year 3's who have come up into the juniors. Another fabulous Dove! Well done!</a:t>
            </a:r>
          </a:p>
        </p:txBody>
      </p:sp>
      <p:pic>
        <p:nvPicPr>
          <p:cNvPr id="4" name="Picture 3">
            <a:extLst>
              <a:ext uri="{FF2B5EF4-FFF2-40B4-BE49-F238E27FC236}">
                <a16:creationId xmlns:a16="http://schemas.microsoft.com/office/drawing/2014/main" id="{0F620FFB-03FD-4598-8E16-9A45936AAE80}"/>
              </a:ext>
            </a:extLst>
          </p:cNvPr>
          <p:cNvPicPr>
            <a:picLocks noChangeAspect="1"/>
          </p:cNvPicPr>
          <p:nvPr/>
        </p:nvPicPr>
        <p:blipFill>
          <a:blip r:embed="rId2"/>
          <a:stretch>
            <a:fillRect/>
          </a:stretch>
        </p:blipFill>
        <p:spPr>
          <a:xfrm>
            <a:off x="6498803" y="532913"/>
            <a:ext cx="3987618" cy="5412911"/>
          </a:xfrm>
          <a:prstGeom prst="rect">
            <a:avLst/>
          </a:prstGeom>
        </p:spPr>
      </p:pic>
    </p:spTree>
    <p:extLst>
      <p:ext uri="{BB962C8B-B14F-4D97-AF65-F5344CB8AC3E}">
        <p14:creationId xmlns:p14="http://schemas.microsoft.com/office/powerpoint/2010/main" val="10496693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2130D882-5217-411C-8C5F-ABA8CA593D7E}"/>
              </a:ext>
            </a:extLst>
          </p:cNvPr>
          <p:cNvSpPr/>
          <p:nvPr/>
        </p:nvSpPr>
        <p:spPr>
          <a:xfrm>
            <a:off x="238177" y="2446674"/>
            <a:ext cx="6096000" cy="3785652"/>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Swallow class have had an absolutely brilliant week. They have quickly settled into their new routines and have shown a positive attitude to year 4 learning.</a:t>
            </a:r>
          </a:p>
          <a:p>
            <a:pPr fontAlgn="base"/>
            <a:r>
              <a:rPr lang="en-GB" sz="2400" dirty="0">
                <a:solidFill>
                  <a:srgbClr val="000000"/>
                </a:solidFill>
                <a:latin typeface="Letter-join Air No-lead 40" panose="02000805000000020003" pitchFamily="50" charset="0"/>
              </a:rPr>
              <a:t>My two heroes this week go to two boys who have shown great listening skills and are always ready to learn. </a:t>
            </a:r>
          </a:p>
          <a:p>
            <a:pPr fontAlgn="base"/>
            <a:r>
              <a:rPr lang="en-GB" sz="2400" dirty="0">
                <a:solidFill>
                  <a:srgbClr val="000000"/>
                </a:solidFill>
                <a:latin typeface="Letter-join Air No-lead 40" panose="02000805000000020003" pitchFamily="50" charset="0"/>
              </a:rPr>
              <a:t>Well done Jackson and George - keep up this fantastic attitude to your work!</a:t>
            </a:r>
            <a:endParaRPr lang="en-GB" sz="2400" b="0" i="0" dirty="0">
              <a:solidFill>
                <a:srgbClr val="000000"/>
              </a:solidFill>
              <a:effectLst/>
              <a:latin typeface="Letter-join Air No-lead 40" panose="02000805000000020003" pitchFamily="50" charset="0"/>
            </a:endParaRPr>
          </a:p>
        </p:txBody>
      </p:sp>
      <p:pic>
        <p:nvPicPr>
          <p:cNvPr id="10242" name="Picture 2" descr="image0.jpeg">
            <a:extLst>
              <a:ext uri="{FF2B5EF4-FFF2-40B4-BE49-F238E27FC236}">
                <a16:creationId xmlns:a16="http://schemas.microsoft.com/office/drawing/2014/main" id="{A5A04678-3C76-4753-9186-F6742E1625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2240" y="2817671"/>
            <a:ext cx="2837990" cy="3783987"/>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image1.jpeg">
            <a:extLst>
              <a:ext uri="{FF2B5EF4-FFF2-40B4-BE49-F238E27FC236}">
                <a16:creationId xmlns:a16="http://schemas.microsoft.com/office/drawing/2014/main" id="{46D35ED3-FB9A-47B2-B293-D54AB9108F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28293" y="163457"/>
            <a:ext cx="2844064" cy="37920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52592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sp>
        <p:nvSpPr>
          <p:cNvPr id="3" name="TextBox 2">
            <a:extLst>
              <a:ext uri="{FF2B5EF4-FFF2-40B4-BE49-F238E27FC236}">
                <a16:creationId xmlns:a16="http://schemas.microsoft.com/office/drawing/2014/main" id="{9EB3C732-8652-4705-8853-D0518E5E7955}"/>
              </a:ext>
            </a:extLst>
          </p:cNvPr>
          <p:cNvSpPr txBox="1"/>
          <p:nvPr/>
        </p:nvSpPr>
        <p:spPr>
          <a:xfrm>
            <a:off x="229224" y="2570922"/>
            <a:ext cx="6595646" cy="3539430"/>
          </a:xfrm>
          <a:prstGeom prst="rect">
            <a:avLst/>
          </a:prstGeom>
          <a:noFill/>
        </p:spPr>
        <p:txBody>
          <a:bodyPr wrap="square" rtlCol="0">
            <a:spAutoFit/>
          </a:bodyPr>
          <a:lstStyle/>
          <a:p>
            <a:r>
              <a:rPr lang="en-GB" sz="2800" dirty="0">
                <a:solidFill>
                  <a:srgbClr val="000000"/>
                </a:solidFill>
                <a:latin typeface="Letter-join Air No-lead 40" panose="02000805000000020003" pitchFamily="50" charset="0"/>
              </a:rPr>
              <a:t>Our Owl hero this week is Sophie. She has made a great start to Year 5 and particularly impressed me with her thoughtful responses in our ‘No Outsiders’ session yesterday. Well done Sophie – you impressed us all with your respectful, thoughtful and mature responses. </a:t>
            </a:r>
          </a:p>
        </p:txBody>
      </p:sp>
      <p:pic>
        <p:nvPicPr>
          <p:cNvPr id="11266" name="Picture 2" descr="https://attachments.office.net/owa/lsteed%40hollyhill.notts.sch.uk/service.svc/s/GetAttachmentThumbnail?id=AQMkADMyYThkZjhjLTdlMDgtNDVmYS05NmRhLTJmZTJjN2I1MDQwZQBGAAADafc8j7x%2Fo02epK7zZ3EKIgcAycgKCFt6OEmhNYvl1vYbigAAAgEMAAAAycgKCFt6OEmhNYvl1vYbigAIxC6VVQAAAAESABAA4Bz6x2fvWkiI0UPFOaqcnQ%3D%3D&amp;thumbnailType=2&amp;token=eyJhbGciOiJSUzI1NiIsImtpZCI6IkU1RDJGMEY4REE5M0I2NzA5QzQzQTlFOEE2MTQzQzAzRDYyRjlBODAiLCJ0eXAiOiJKV1QiLCJ4NXQiOiI1ZEx3LU5xVHRuQ2NRNm5vcGhROEE5WXZtb0EifQ.eyJvcmlnaW4iOiJodHRwczovL291dGxvb2sub2ZmaWNlLmNvbSIsInVjIjoiZDdlZjUxOTdlZTFlNDY3NGEyMTM5OWY4MDkyZmIzMzMiLCJzaWduaW5fc3RhdGUiOlsiaW5rbm93bm50d2siLCJrbXNpIl0sInZlciI6IkV4Y2hhbmdlLkNhbGxiYWNrLlYxIiwiYXBwY3R4c2VuZGVyIjoiT3dhRG93bmxvYWRAMTE5ODg4NDMtMGVlNC00OWM2LWIyNGQtODM0ZDk2NmJkYTE4IiwiaXNzcmluZyI6IlNJUCIsImFwcGN0eCI6IntcIm1zZXhjaHByb3RcIjpcIm93YVwiLFwicHVpZFwiOlwiMTE1MzkwNjY2MDg2MDczNjQyMlwiLFwic2NvcGVcIjpcIk93YURvd25sb2FkXCIsXCJvaWRcIjpcImFlZjQyYzEyLWI3YTEtNDA2MC1hNWJlLTcwMmY1OTZlMmYzNFwiLFwicHJpbWFyeXNpZFwiOlwiUy0xLTUtMjEtODA5MzI1MTQ3LTkyOTQ5NzAzOS0xOTk2NDk2NjEyLTI5Nzg0NzlcIn0iLCJuYmYiOjE3MjYyMTc4MTUsImV4cCI6MTcyNjIxODExNSwiaXNzIjoiMDAwMDAwMDItMDAwMC0wZmYxLWNlMDAtMDAwMDAwMDAwMDAwQDExOTg4ODQzLTBlZTQtNDljNi1iMjRkLTgzNGQ5NjZiZGExOCIsImF1ZCI6IjAwMDAwMDAyLTAwMDAtMGZmMS1jZTAwLTAwMDAwMDAwMDAwMC9hdHRhY2htZW50cy5vZmZpY2UubmV0QDExOTg4ODQzLTBlZTQtNDljNi1iMjRkLTgzNGQ5NjZiZGExOCIsImhhcHAiOiJvd2EifQ.hJZfnnK1dtbiEnwhnzqblXuhKpdQe6HzjYtHjEBzML0PRdMJpf_R-faRseQRTxbxIN6Ds-zfCg89ZEcbZGYZC89bKA6xIJx28Ha-auPjGYogBzEGKwsZAF6EaQtHblconr7j-Uj9lxY75V-v9N6SYHmjlLNIvTGVe6qmm23pKE36RMx9Hlvk0tGXFDMhzjA2IkPsRhH1wD_rMz2X9lzlkKncmXLVgqPDkBDgvPt9yQXVOCMuA09xj8gcnZ_WK953Q9LnfIALQckVt7JT1Hb_T2oFJXaqKFBtoYfL1TdcRYexxPpzmR9FOoYY2hjaLyRD18kYc_BCSGHWxLO0qmS6Kw&amp;X-OWA-CANARY=bdvoVyO9VEkAAAAAAAAAAJA1qwfS09wYBrMTNZ8e3B48_s7WWxrr217nXZwnGuM6idZgLf2xmAc.&amp;owa=outlook.office.com&amp;scriptVer=20240829045.16&amp;clientId=0E43CD8BA7684AC5809923EE6295ECA8&amp;animation=true">
            <a:extLst>
              <a:ext uri="{FF2B5EF4-FFF2-40B4-BE49-F238E27FC236}">
                <a16:creationId xmlns:a16="http://schemas.microsoft.com/office/drawing/2014/main" id="{F7F8CF4D-EB6C-428C-8E4C-CAE5FB77C2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0862" y="599661"/>
            <a:ext cx="4244009" cy="5658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81223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pic>
        <p:nvPicPr>
          <p:cNvPr id="20482" name="Picture 2" descr="https://attachments.office.net/owa/lsteed%40hollyhill.notts.sch.uk/service.svc/s/GetAttachmentThumbnail?id=AQMkADMyYThkZjhjLTdlMDgtNDVmYS05NmRhLTJmZTJjN2I1MDQwZQBGAAADafc8j7x%2Fo02epK7zZ3EKIgcAycgKCFt6OEmhNYvl1vYbigAAAgEMAAAAycgKCFt6OEmhNYvl1vYbigAIxC6VZwAAAAESABAA7ehRrgAZM0eg0rmgl4YHrg%3D%3D&amp;thumbnailType=2&amp;token=eyJhbGciOiJSUzI1NiIsImtpZCI6IkU1RDJGMEY4REE5M0I2NzA5QzQzQTlFOEE2MTQzQzAzRDYyRjlBODAiLCJ0eXAiOiJKV1QiLCJ4NXQiOiI1ZEx3LU5xVHRuQ2NRNm5vcGhROEE5WXZtb0EifQ.eyJvcmlnaW4iOiJodHRwczovL291dGxvb2sub2ZmaWNlLmNvbSIsInVjIjoiZDdlZjUxOTdlZTFlNDY3NGEyMTM5OWY4MDkyZmIzMzMiLCJzaWduaW5fc3RhdGUiOlsiaW5rbm93bm50d2siLCJrbXNpIl0sInZlciI6IkV4Y2hhbmdlLkNhbGxiYWNrLlYxIiwiYXBwY3R4c2VuZGVyIjoiT3dhRG93bmxvYWRAMTE5ODg4NDMtMGVlNC00OWM2LWIyNGQtODM0ZDk2NmJkYTE4IiwiaXNzcmluZyI6IlNJUCIsImFwcGN0eCI6IntcIm1zZXhjaHByb3RcIjpcIm93YVwiLFwicHVpZFwiOlwiMTE1MzkwNjY2MDg2MDczNjQyMlwiLFwic2NvcGVcIjpcIk93YURvd25sb2FkXCIsXCJvaWRcIjpcImFlZjQyYzEyLWI3YTEtNDA2MC1hNWJlLTcwMmY1OTZlMmYzNFwiLFwicHJpbWFyeXNpZFwiOlwiUy0xLTUtMjEtODA5MzI1MTQ3LTkyOTQ5NzAzOS0xOTk2NDk2NjEyLTI5Nzg0NzlcIn0iLCJuYmYiOjE3MjYyMzIyMDMsImV4cCI6MTcyNjIzMjUwMywiaXNzIjoiMDAwMDAwMDItMDAwMC0wZmYxLWNlMDAtMDAwMDAwMDAwMDAwQDExOTg4ODQzLTBlZTQtNDljNi1iMjRkLTgzNGQ5NjZiZGExOCIsImF1ZCI6IjAwMDAwMDAyLTAwMDAtMGZmMS1jZTAwLTAwMDAwMDAwMDAwMC9hdHRhY2htZW50cy5vZmZpY2UubmV0QDExOTg4ODQzLTBlZTQtNDljNi1iMjRkLTgzNGQ5NjZiZGExOCIsImhhcHAiOiJvd2EifQ.O9W96rfvFcfSpU807laDIHBDKDHfEhAxqiQQ3iv13q72niVMiW8hZ1-37TW0FXkIx5AbEt28QEfHk_V1nXFZsKCZt1m1o9CfZHByf0murje1vzPVdiai883gPn9F32r3lP-EjIuho1qE75ruRKy2qQlgLJE4eQvbFOqMf_Nlg8BE_kBZfAKsQDOXpc-iXDFvq_RZHQ2AlqZOytMwz3bKp1XMQtj5M8_3HmTcSzhRXpSbGVPL5emyt_UVw6Af_YZiPiu60HMoOvkJ3zrHiclaB0eQ-WvO1YiU6t6audlK6dPFeohzHn-2viW9RQwellwGNvSNvkM1xU_PyO0zFGFk9A&amp;X-OWA-CANARY=bdvoVyO9VEkAAAAAAAAAACBMM4fz09wYqZdLCrZepsUqchtadVztbnrewC6hhXxd1lqM7DHmgCQ.&amp;owa=outlook.office.com&amp;scriptVer=20240829045.16&amp;clientId=0E43CD8BA7684AC5809923EE6295ECA8&amp;animation=true">
            <a:extLst>
              <a:ext uri="{FF2B5EF4-FFF2-40B4-BE49-F238E27FC236}">
                <a16:creationId xmlns:a16="http://schemas.microsoft.com/office/drawing/2014/main" id="{7606F549-4F10-47B0-AEF5-BE31335253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9150" y="612514"/>
            <a:ext cx="4273826" cy="569843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26E785C8-C537-4708-94CE-ABF7B5757C53}"/>
              </a:ext>
            </a:extLst>
          </p:cNvPr>
          <p:cNvSpPr/>
          <p:nvPr/>
        </p:nvSpPr>
        <p:spPr>
          <a:xfrm>
            <a:off x="229224" y="2296935"/>
            <a:ext cx="6660692" cy="4031873"/>
          </a:xfrm>
          <a:prstGeom prst="rect">
            <a:avLst/>
          </a:prstGeom>
        </p:spPr>
        <p:txBody>
          <a:bodyPr wrap="square">
            <a:spAutoFit/>
          </a:bodyPr>
          <a:lstStyle/>
          <a:p>
            <a:r>
              <a:rPr lang="en-GB" sz="3200" dirty="0">
                <a:solidFill>
                  <a:srgbClr val="242424"/>
                </a:solidFill>
                <a:latin typeface="Letter-join Air No-lead 40" panose="02000805000000020003" pitchFamily="50" charset="0"/>
                <a:cs typeface="Arial" panose="020B0604020202020204" pitchFamily="34" charset="0"/>
              </a:rPr>
              <a:t>Ben is Owl hero because he has made a tremendous start to his learning in Year 5. His behaviour and attitude in class have been impeccable and he has really taken an active part in all our class work. Well done Ben - keep it up!</a:t>
            </a:r>
            <a:endParaRPr lang="en-GB" sz="3200" dirty="0">
              <a:latin typeface="Letter-join Air No-lead 40" panose="02000805000000020003" pitchFamily="50" charset="0"/>
              <a:cs typeface="Arial" panose="020B0604020202020204" pitchFamily="34" charset="0"/>
            </a:endParaRPr>
          </a:p>
        </p:txBody>
      </p:sp>
    </p:spTree>
    <p:extLst>
      <p:ext uri="{BB962C8B-B14F-4D97-AF65-F5344CB8AC3E}">
        <p14:creationId xmlns:p14="http://schemas.microsoft.com/office/powerpoint/2010/main" val="17612745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TextBox 4">
            <a:extLst>
              <a:ext uri="{FF2B5EF4-FFF2-40B4-BE49-F238E27FC236}">
                <a16:creationId xmlns:a16="http://schemas.microsoft.com/office/drawing/2014/main" id="{BEDB5ADC-EA56-A04C-31CF-367F799CB095}"/>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4E8BECE6-9D26-4AF7-982E-410A3803FAC3}"/>
              </a:ext>
            </a:extLst>
          </p:cNvPr>
          <p:cNvSpPr/>
          <p:nvPr/>
        </p:nvSpPr>
        <p:spPr>
          <a:xfrm>
            <a:off x="266840" y="2490177"/>
            <a:ext cx="6096000" cy="4339650"/>
          </a:xfrm>
          <a:prstGeom prst="rect">
            <a:avLst/>
          </a:prstGeom>
        </p:spPr>
        <p:txBody>
          <a:bodyPr>
            <a:spAutoFit/>
          </a:bodyPr>
          <a:lstStyle/>
          <a:p>
            <a:r>
              <a:rPr lang="en-GB" sz="2400" dirty="0">
                <a:solidFill>
                  <a:srgbClr val="242424"/>
                </a:solidFill>
                <a:latin typeface="Letter-join Air No-lead 40" panose="02000805000000020003" pitchFamily="50" charset="0"/>
              </a:rPr>
              <a:t>This week’s first Falcon hero is </a:t>
            </a:r>
            <a:r>
              <a:rPr lang="en-GB" sz="2400" dirty="0" err="1">
                <a:solidFill>
                  <a:srgbClr val="242424"/>
                </a:solidFill>
                <a:latin typeface="Letter-join Air No-lead 40" panose="02000805000000020003" pitchFamily="50" charset="0"/>
              </a:rPr>
              <a:t>Annabell</a:t>
            </a:r>
            <a:r>
              <a:rPr lang="en-GB" sz="2400" dirty="0">
                <a:solidFill>
                  <a:srgbClr val="242424"/>
                </a:solidFill>
                <a:latin typeface="Letter-join Air No-lead 40" panose="02000805000000020003" pitchFamily="50" charset="0"/>
              </a:rPr>
              <a:t>! She has really got stuck into the new year, proving herself ready to learn and ready to share her ideas. I love her confidence during our class discussions and she also shared some fabulous opinions during our No Outsiders assembly. Keep it up </a:t>
            </a:r>
            <a:r>
              <a:rPr lang="en-GB" sz="2400" dirty="0" err="1">
                <a:solidFill>
                  <a:srgbClr val="242424"/>
                </a:solidFill>
                <a:latin typeface="Letter-join Air No-lead 40" panose="02000805000000020003" pitchFamily="50" charset="0"/>
              </a:rPr>
              <a:t>Annabell</a:t>
            </a:r>
            <a:r>
              <a:rPr lang="en-GB" sz="2400" dirty="0">
                <a:solidFill>
                  <a:srgbClr val="242424"/>
                </a:solidFill>
                <a:latin typeface="Letter-join Air No-lead 40" panose="02000805000000020003" pitchFamily="50" charset="0"/>
              </a:rPr>
              <a:t> and we’re going to have the best year! 🤩</a:t>
            </a:r>
            <a:br>
              <a:rPr lang="en-GB" dirty="0"/>
            </a:br>
            <a:br>
              <a:rPr lang="en-GB" dirty="0"/>
            </a:br>
            <a:endParaRPr lang="en-GB" dirty="0"/>
          </a:p>
        </p:txBody>
      </p:sp>
      <p:pic>
        <p:nvPicPr>
          <p:cNvPr id="7" name="Picture 6">
            <a:extLst>
              <a:ext uri="{FF2B5EF4-FFF2-40B4-BE49-F238E27FC236}">
                <a16:creationId xmlns:a16="http://schemas.microsoft.com/office/drawing/2014/main" id="{4267A210-17F4-46FB-B75B-39DED46FED90}"/>
              </a:ext>
            </a:extLst>
          </p:cNvPr>
          <p:cNvPicPr>
            <a:picLocks noChangeAspect="1"/>
          </p:cNvPicPr>
          <p:nvPr/>
        </p:nvPicPr>
        <p:blipFill>
          <a:blip r:embed="rId2"/>
          <a:stretch>
            <a:fillRect/>
          </a:stretch>
        </p:blipFill>
        <p:spPr>
          <a:xfrm>
            <a:off x="7622425" y="1269597"/>
            <a:ext cx="2886549" cy="4318806"/>
          </a:xfrm>
          <a:prstGeom prst="rect">
            <a:avLst/>
          </a:prstGeom>
        </p:spPr>
      </p:pic>
    </p:spTree>
    <p:extLst>
      <p:ext uri="{BB962C8B-B14F-4D97-AF65-F5344CB8AC3E}">
        <p14:creationId xmlns:p14="http://schemas.microsoft.com/office/powerpoint/2010/main" val="39916597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5EA9B7C6-C4ED-4A55-AC6B-45D995902DFD}"/>
              </a:ext>
            </a:extLst>
          </p:cNvPr>
          <p:cNvSpPr/>
          <p:nvPr/>
        </p:nvSpPr>
        <p:spPr>
          <a:xfrm>
            <a:off x="266840" y="2588956"/>
            <a:ext cx="6096000" cy="3539430"/>
          </a:xfrm>
          <a:prstGeom prst="rect">
            <a:avLst/>
          </a:prstGeom>
        </p:spPr>
        <p:txBody>
          <a:bodyPr>
            <a:spAutoFit/>
          </a:bodyPr>
          <a:lstStyle/>
          <a:p>
            <a:r>
              <a:rPr lang="en-GB" sz="2800" dirty="0">
                <a:solidFill>
                  <a:srgbClr val="242424"/>
                </a:solidFill>
                <a:latin typeface="Letter-join Air No-lead 40" panose="02000805000000020003" pitchFamily="50" charset="0"/>
              </a:rPr>
              <a:t>The second Falcon hero is Elliot! Elliot has got a great Y6 attitude, being a great listener and a deep thinker! I have been really impressed with Elliot’s quick responses and his eagerness to join in with everything. Awesome start Elliot, let’s keep it going! 🤗</a:t>
            </a:r>
            <a:endParaRPr lang="en-GB" sz="2800" dirty="0">
              <a:latin typeface="Letter-join Air No-lead 40" panose="02000805000000020003" pitchFamily="50" charset="0"/>
            </a:endParaRPr>
          </a:p>
        </p:txBody>
      </p:sp>
      <p:pic>
        <p:nvPicPr>
          <p:cNvPr id="5" name="Picture 4">
            <a:extLst>
              <a:ext uri="{FF2B5EF4-FFF2-40B4-BE49-F238E27FC236}">
                <a16:creationId xmlns:a16="http://schemas.microsoft.com/office/drawing/2014/main" id="{A2EB17E4-B246-49B0-BC6A-527694A27187}"/>
              </a:ext>
            </a:extLst>
          </p:cNvPr>
          <p:cNvPicPr>
            <a:picLocks noChangeAspect="1"/>
          </p:cNvPicPr>
          <p:nvPr/>
        </p:nvPicPr>
        <p:blipFill>
          <a:blip r:embed="rId2"/>
          <a:stretch>
            <a:fillRect/>
          </a:stretch>
        </p:blipFill>
        <p:spPr>
          <a:xfrm>
            <a:off x="7317830" y="1080901"/>
            <a:ext cx="3084070" cy="4696198"/>
          </a:xfrm>
          <a:prstGeom prst="rect">
            <a:avLst/>
          </a:prstGeom>
        </p:spPr>
      </p:pic>
    </p:spTree>
    <p:extLst>
      <p:ext uri="{BB962C8B-B14F-4D97-AF65-F5344CB8AC3E}">
        <p14:creationId xmlns:p14="http://schemas.microsoft.com/office/powerpoint/2010/main" val="15683146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EA77ADC3-7BFD-4DC0-B56E-DF325A9DDA39}"/>
              </a:ext>
            </a:extLst>
          </p:cNvPr>
          <p:cNvSpPr/>
          <p:nvPr/>
        </p:nvSpPr>
        <p:spPr>
          <a:xfrm>
            <a:off x="266840" y="2564868"/>
            <a:ext cx="6096000" cy="4585871"/>
          </a:xfrm>
          <a:prstGeom prst="rect">
            <a:avLst/>
          </a:prstGeom>
        </p:spPr>
        <p:txBody>
          <a:bodyPr>
            <a:spAutoFit/>
          </a:bodyPr>
          <a:lstStyle/>
          <a:p>
            <a:pPr fontAlgn="base"/>
            <a:r>
              <a:rPr lang="en-GB" sz="3200" dirty="0">
                <a:solidFill>
                  <a:srgbClr val="000000"/>
                </a:solidFill>
                <a:latin typeface="Letter-join Air No-lead 40" panose="02000805000000020003" pitchFamily="50" charset="0"/>
              </a:rPr>
              <a:t>Oliver is my hero this week because of his kind attitude towards his peers. Oliver is the first person to help his partner and is so supportive. I'm so proud of the kindness you've shown this week Oliver! </a:t>
            </a:r>
          </a:p>
          <a:p>
            <a:br>
              <a:rPr lang="en-GB" dirty="0"/>
            </a:br>
            <a:endParaRPr lang="en-GB" dirty="0"/>
          </a:p>
        </p:txBody>
      </p:sp>
      <p:pic>
        <p:nvPicPr>
          <p:cNvPr id="14338" name="Picture 2" descr="Image preview">
            <a:extLst>
              <a:ext uri="{FF2B5EF4-FFF2-40B4-BE49-F238E27FC236}">
                <a16:creationId xmlns:a16="http://schemas.microsoft.com/office/drawing/2014/main" id="{40D8926E-A6F0-49D4-B05D-C7528248EA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3464" y="774824"/>
            <a:ext cx="3976059" cy="5308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92542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CFE72E66-BCBB-4CD3-8AC0-E9F25B886A4C}"/>
              </a:ext>
            </a:extLst>
          </p:cNvPr>
          <p:cNvSpPr/>
          <p:nvPr/>
        </p:nvSpPr>
        <p:spPr>
          <a:xfrm>
            <a:off x="266840" y="2690336"/>
            <a:ext cx="6096000" cy="3539430"/>
          </a:xfrm>
          <a:prstGeom prst="rect">
            <a:avLst/>
          </a:prstGeom>
        </p:spPr>
        <p:txBody>
          <a:bodyPr>
            <a:spAutoFit/>
          </a:bodyPr>
          <a:lstStyle/>
          <a:p>
            <a:r>
              <a:rPr lang="en-GB" sz="2800" dirty="0" err="1">
                <a:solidFill>
                  <a:srgbClr val="242424"/>
                </a:solidFill>
                <a:latin typeface="Letter-join Air No-lead 40" panose="02000805000000020003" pitchFamily="50" charset="0"/>
              </a:rPr>
              <a:t>Poppie</a:t>
            </a:r>
            <a:r>
              <a:rPr lang="en-GB" sz="2800" dirty="0">
                <a:solidFill>
                  <a:srgbClr val="242424"/>
                </a:solidFill>
                <a:latin typeface="Letter-join Air No-lead 40" panose="02000805000000020003" pitchFamily="50" charset="0"/>
              </a:rPr>
              <a:t> is my hero this week because of her thoughtful insights during our 'No Outsiders' workshop. </a:t>
            </a:r>
            <a:r>
              <a:rPr lang="en-GB" sz="2800" dirty="0" err="1">
                <a:solidFill>
                  <a:srgbClr val="242424"/>
                </a:solidFill>
                <a:latin typeface="Letter-join Air No-lead 40" panose="02000805000000020003" pitchFamily="50" charset="0"/>
              </a:rPr>
              <a:t>Poppie</a:t>
            </a:r>
            <a:r>
              <a:rPr lang="en-GB" sz="2800" dirty="0">
                <a:solidFill>
                  <a:srgbClr val="242424"/>
                </a:solidFill>
                <a:latin typeface="Letter-join Air No-lead 40" panose="02000805000000020003" pitchFamily="50" charset="0"/>
              </a:rPr>
              <a:t> gave a lovely response about making everybody feel welcome and stop people feeling less alone. I'm so glad you're a Swan, </a:t>
            </a:r>
            <a:r>
              <a:rPr lang="en-GB" sz="2800" dirty="0" err="1">
                <a:solidFill>
                  <a:srgbClr val="242424"/>
                </a:solidFill>
                <a:latin typeface="Letter-join Air No-lead 40" panose="02000805000000020003" pitchFamily="50" charset="0"/>
              </a:rPr>
              <a:t>Poppie</a:t>
            </a:r>
            <a:r>
              <a:rPr lang="en-GB" sz="2800" dirty="0">
                <a:solidFill>
                  <a:srgbClr val="242424"/>
                </a:solidFill>
                <a:latin typeface="Letter-join Air No-lead 40" panose="02000805000000020003" pitchFamily="50" charset="0"/>
              </a:rPr>
              <a:t>!</a:t>
            </a:r>
            <a:endParaRPr lang="en-GB" sz="2800" dirty="0">
              <a:latin typeface="Letter-join Air No-lead 40" panose="02000805000000020003" pitchFamily="50" charset="0"/>
            </a:endParaRPr>
          </a:p>
        </p:txBody>
      </p:sp>
      <p:pic>
        <p:nvPicPr>
          <p:cNvPr id="13314" name="Picture 2" descr="Image preview">
            <a:extLst>
              <a:ext uri="{FF2B5EF4-FFF2-40B4-BE49-F238E27FC236}">
                <a16:creationId xmlns:a16="http://schemas.microsoft.com/office/drawing/2014/main" id="{301688C0-F254-4C96-8D14-8C1E0A2042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3439" y="637472"/>
            <a:ext cx="4188737" cy="5592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69454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fontScale="90000"/>
          </a:bodyPr>
          <a:lstStyle/>
          <a:p>
            <a:pPr algn="ctr"/>
            <a:r>
              <a:rPr lang="en-US" dirty="0">
                <a:latin typeface="Letter-join Air Plus 40" panose="02000805000000020003" pitchFamily="50" charset="0"/>
              </a:rPr>
              <a:t>Our Lunchtime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TextBox 2">
            <a:extLst>
              <a:ext uri="{FF2B5EF4-FFF2-40B4-BE49-F238E27FC236}">
                <a16:creationId xmlns:a16="http://schemas.microsoft.com/office/drawing/2014/main" id="{989C1C43-5CE2-41A2-97C9-6F74EE431107}"/>
              </a:ext>
            </a:extLst>
          </p:cNvPr>
          <p:cNvSpPr txBox="1"/>
          <p:nvPr/>
        </p:nvSpPr>
        <p:spPr>
          <a:xfrm>
            <a:off x="266840" y="2411269"/>
            <a:ext cx="7008603" cy="4154984"/>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Our Midday Supervisors have chosen Ela as one of our lunchtime heroes this week. Ela has been exceptionally kind and caring to one of new children in Year 3. She has welcomed him into her play as well as being thoughtful and kind when he has been feeling sad. </a:t>
            </a:r>
          </a:p>
          <a:p>
            <a:endParaRPr lang="en-GB" sz="2400" dirty="0">
              <a:solidFill>
                <a:srgbClr val="000000"/>
              </a:solidFill>
              <a:latin typeface="Letter-join Air No-lead 40" panose="02000805000000020003" pitchFamily="50" charset="0"/>
            </a:endParaRPr>
          </a:p>
          <a:p>
            <a:r>
              <a:rPr lang="en-GB" sz="2400" dirty="0">
                <a:solidFill>
                  <a:srgbClr val="000000"/>
                </a:solidFill>
                <a:latin typeface="Letter-join Air No-lead 40" panose="02000805000000020003" pitchFamily="50" charset="0"/>
              </a:rPr>
              <a:t>Ela, your smiley face and kind heart helps to make our KS2 playground a lovely place to be. </a:t>
            </a:r>
          </a:p>
        </p:txBody>
      </p:sp>
      <p:pic>
        <p:nvPicPr>
          <p:cNvPr id="18436" name="Picture 4" descr="CREATIVE TEACHING PRESS CTP1070 Star Badges Super STAR-36/PK">
            <a:extLst>
              <a:ext uri="{FF2B5EF4-FFF2-40B4-BE49-F238E27FC236}">
                <a16:creationId xmlns:a16="http://schemas.microsoft.com/office/drawing/2014/main" id="{954A1EFE-5746-45C5-931A-808B516690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1173" y="1196008"/>
            <a:ext cx="4568329" cy="4465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13614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fontScale="90000"/>
          </a:bodyPr>
          <a:lstStyle/>
          <a:p>
            <a:pPr algn="ctr"/>
            <a:r>
              <a:rPr lang="en-US" dirty="0">
                <a:latin typeface="Letter-join Air Plus 40" panose="02000805000000020003" pitchFamily="50" charset="0"/>
              </a:rPr>
              <a:t>Our Lunchtime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TextBox 2">
            <a:extLst>
              <a:ext uri="{FF2B5EF4-FFF2-40B4-BE49-F238E27FC236}">
                <a16:creationId xmlns:a16="http://schemas.microsoft.com/office/drawing/2014/main" id="{989C1C43-5CE2-41A2-97C9-6F74EE431107}"/>
              </a:ext>
            </a:extLst>
          </p:cNvPr>
          <p:cNvSpPr txBox="1"/>
          <p:nvPr/>
        </p:nvSpPr>
        <p:spPr>
          <a:xfrm>
            <a:off x="266840" y="2333685"/>
            <a:ext cx="6041195" cy="4524315"/>
          </a:xfrm>
          <a:prstGeom prst="rect">
            <a:avLst/>
          </a:prstGeom>
          <a:noFill/>
        </p:spPr>
        <p:txBody>
          <a:bodyPr wrap="square" rtlCol="0">
            <a:spAutoFit/>
          </a:bodyPr>
          <a:lstStyle/>
          <a:p>
            <a:r>
              <a:rPr lang="en-GB" sz="1600" dirty="0">
                <a:solidFill>
                  <a:srgbClr val="000000"/>
                </a:solidFill>
                <a:latin typeface="Letter-join Air No-lead 40" panose="02000805000000020003" pitchFamily="50" charset="0"/>
              </a:rPr>
              <a:t>Our Midday Supervisors have also chosen Dana, Rosie and Olivia as lunchtime heroes this week. </a:t>
            </a:r>
          </a:p>
          <a:p>
            <a:endParaRPr lang="en-GB" sz="1600" dirty="0">
              <a:solidFill>
                <a:srgbClr val="000000"/>
              </a:solidFill>
              <a:latin typeface="Letter-join Air No-lead 40" panose="02000805000000020003" pitchFamily="50" charset="0"/>
            </a:endParaRPr>
          </a:p>
          <a:p>
            <a:r>
              <a:rPr lang="en-GB" sz="1600" dirty="0">
                <a:solidFill>
                  <a:srgbClr val="000000"/>
                </a:solidFill>
                <a:latin typeface="Letter-join Air No-lead 40" panose="02000805000000020003" pitchFamily="50" charset="0"/>
              </a:rPr>
              <a:t>This absolute dream team of girls are so kind to everyone on the playground. They are especially kind and thoughtful to one of their peers who sometimes needs a little support through lunchtime. They include him in their play, remind him to come in for lunch and help him with his wrappers if he needs it. They have a very mature way of supporting when it’s needed without taking away independence. </a:t>
            </a:r>
          </a:p>
          <a:p>
            <a:endParaRPr lang="en-GB" sz="1600" dirty="0">
              <a:solidFill>
                <a:srgbClr val="000000"/>
              </a:solidFill>
              <a:latin typeface="Letter-join Air No-lead 40" panose="02000805000000020003" pitchFamily="50" charset="0"/>
            </a:endParaRPr>
          </a:p>
          <a:p>
            <a:r>
              <a:rPr lang="en-GB" sz="1600" dirty="0">
                <a:solidFill>
                  <a:srgbClr val="000000"/>
                </a:solidFill>
                <a:latin typeface="Letter-join Air No-lead 40" panose="02000805000000020003" pitchFamily="50" charset="0"/>
              </a:rPr>
              <a:t>Their kindness, patience and understanding is admirable and one Midday described the girls perfectly when she said “they warm my heart”.</a:t>
            </a:r>
          </a:p>
          <a:p>
            <a:endParaRPr lang="en-GB" sz="1600" dirty="0">
              <a:solidFill>
                <a:srgbClr val="000000"/>
              </a:solidFill>
              <a:latin typeface="Letter-join Air No-lead 40" panose="02000805000000020003" pitchFamily="50" charset="0"/>
            </a:endParaRPr>
          </a:p>
          <a:p>
            <a:r>
              <a:rPr lang="en-GB" sz="1600" dirty="0">
                <a:solidFill>
                  <a:srgbClr val="000000"/>
                </a:solidFill>
                <a:latin typeface="Letter-join Air No-lead 40" panose="02000805000000020003" pitchFamily="50" charset="0"/>
              </a:rPr>
              <a:t>Thank you for making our school a warmer place to be girls. </a:t>
            </a:r>
          </a:p>
        </p:txBody>
      </p:sp>
      <p:pic>
        <p:nvPicPr>
          <p:cNvPr id="19458" name="Picture 2" descr="https://attachments.office.net/owa/lsteed%40hollyhill.notts.sch.uk/service.svc/s/GetAttachmentThumbnail?id=AQMkADMyYThkZjhjLTdlMDgtNDVmYS05NmRhLTJmZTJjN2I1MDQwZQBGAAADafc8j7x%2Fo02epK7zZ3EKIgcAycgKCFt6OEmhNYvl1vYbigAAAgEMAAAAycgKCFt6OEmhNYvl1vYbigAIxC6VZAAAAAESABAATqqtBKlavU%2BC073Z%2FLFcEw%3D%3D&amp;thumbnailType=2&amp;token=eyJhbGciOiJSUzI1NiIsImtpZCI6IkU1RDJGMEY4REE5M0I2NzA5QzQzQTlFOEE2MTQzQzAzRDYyRjlBODAiLCJ0eXAiOiJKV1QiLCJ4NXQiOiI1ZEx3LU5xVHRuQ2NRNm5vcGhROEE5WXZtb0EifQ.eyJvcmlnaW4iOiJodHRwczovL291dGxvb2sub2ZmaWNlLmNvbSIsInVjIjoiZDdlZjUxOTdlZTFlNDY3NGEyMTM5OWY4MDkyZmIzMzMiLCJzaWduaW5fc3RhdGUiOlsiaW5rbm93bm50d2siLCJrbXNpIl0sInZlciI6IkV4Y2hhbmdlLkNhbGxiYWNrLlYxIiwiYXBwY3R4c2VuZGVyIjoiT3dhRG93bmxvYWRAMTE5ODg4NDMtMGVlNC00OWM2LWIyNGQtODM0ZDk2NmJkYTE4IiwiaXNzcmluZyI6IlNJUCIsImFwcGN0eCI6IntcIm1zZXhjaHByb3RcIjpcIm93YVwiLFwicHVpZFwiOlwiMTE1MzkwNjY2MDg2MDczNjQyMlwiLFwic2NvcGVcIjpcIk93YURvd25sb2FkXCIsXCJvaWRcIjpcImFlZjQyYzEyLWI3YTEtNDA2MC1hNWJlLTcwMmY1OTZlMmYzNFwiLFwicHJpbWFyeXNpZFwiOlwiUy0xLTUtMjEtODA5MzI1MTQ3LTkyOTQ5NzAzOS0xOTk2NDk2NjEyLTI5Nzg0NzlcIn0iLCJuYmYiOjE3MjYyMzE2MDIsImV4cCI6MTcyNjIzMTkwMiwiaXNzIjoiMDAwMDAwMDItMDAwMC0wZmYxLWNlMDAtMDAwMDAwMDAwMDAwQDExOTg4ODQzLTBlZTQtNDljNi1iMjRkLTgzNGQ5NjZiZGExOCIsImF1ZCI6IjAwMDAwMDAyLTAwMDAtMGZmMS1jZTAwLTAwMDAwMDAwMDAwMC9hdHRhY2htZW50cy5vZmZpY2UubmV0QDExOTg4ODQzLTBlZTQtNDljNi1iMjRkLTgzNGQ5NjZiZGExOCIsImhhcHAiOiJvd2EifQ.WviM_kwydvW4szDRDVxna5R6TYQFvR2ngeTka3xtHXK4i3F3OrknFDOjXHTEmfUz2BunjhnoiYWlMckWymE3SFFEGN4DI61rpEre2YBtfJcfyCu4tNZTLIdU6F_ggi0SLM8afd5rC_JPsKy-gzQI4pwktFzNV4F645j6QRWj3ruINng7_Q-oScD6065OOy5XAthlRoA5a_i15o7jNCsQXYUIOyfc9iRA55wxcyiFU9pYcxaPFY-fheH1CSFlZN8y70IEWlEv34sz4FSQVFguwpCUJXp9Y08CEa8Rxd4HrZxsCD6GtNYTBx1hxspsFrWjYmjHljn29PPAWkr1Q0kBdA&amp;X-OWA-CANARY=bdvoVyO9VEkAAAAAAAAAAND7Nq3y09wY6_AtdBFobk9U2erdZhNiJv0wMlkz46SuSBa4Vce9edo.&amp;owa=outlook.office.com&amp;scriptVer=20240829045.16&amp;clientId=0E43CD8BA7684AC5809923EE6295ECA8&amp;animation=true">
            <a:extLst>
              <a:ext uri="{FF2B5EF4-FFF2-40B4-BE49-F238E27FC236}">
                <a16:creationId xmlns:a16="http://schemas.microsoft.com/office/drawing/2014/main" id="{C7C66EA3-5F3C-4F37-A7FA-BBC0E43C21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9476" y="318736"/>
            <a:ext cx="4665395" cy="62205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35353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000" dirty="0">
                <a:latin typeface="Letter-join Air Plus 40" panose="02000805000000020003" pitchFamily="50" charset="0"/>
              </a:rPr>
              <a:t>My Headteacher’s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TextBox 2">
            <a:extLst>
              <a:ext uri="{FF2B5EF4-FFF2-40B4-BE49-F238E27FC236}">
                <a16:creationId xmlns:a16="http://schemas.microsoft.com/office/drawing/2014/main" id="{F42986C1-B205-480E-AA5B-0F1B356D9B19}"/>
              </a:ext>
            </a:extLst>
          </p:cNvPr>
          <p:cNvSpPr txBox="1"/>
          <p:nvPr/>
        </p:nvSpPr>
        <p:spPr>
          <a:xfrm>
            <a:off x="558782" y="2465130"/>
            <a:ext cx="7485682" cy="4047262"/>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My Headteacher’s hero this week is Ronnie.</a:t>
            </a:r>
          </a:p>
          <a:p>
            <a:endParaRPr lang="en-GB" sz="2400" dirty="0">
              <a:solidFill>
                <a:srgbClr val="000000"/>
              </a:solidFill>
              <a:latin typeface="Letter-join Air No-lead 40" panose="02000805000000020003" pitchFamily="50" charset="0"/>
            </a:endParaRPr>
          </a:p>
          <a:p>
            <a:r>
              <a:rPr lang="en-GB" sz="2400" dirty="0">
                <a:solidFill>
                  <a:srgbClr val="000000"/>
                </a:solidFill>
                <a:latin typeface="Letter-join Air No-lead 40" panose="02000805000000020003" pitchFamily="50" charset="0"/>
              </a:rPr>
              <a:t>Ronnie’s behaviour in every assembly is absolutely exemplary. He sits beautifully, listens carefully and is a great role model for everyone else who is sat in the hall. </a:t>
            </a:r>
          </a:p>
          <a:p>
            <a:endParaRPr lang="en-GB" sz="2400" dirty="0">
              <a:solidFill>
                <a:srgbClr val="000000"/>
              </a:solidFill>
              <a:latin typeface="Letter-join Air No-lead 40" panose="02000805000000020003" pitchFamily="50" charset="0"/>
            </a:endParaRPr>
          </a:p>
          <a:p>
            <a:r>
              <a:rPr lang="en-GB" sz="2400" dirty="0">
                <a:solidFill>
                  <a:srgbClr val="000000"/>
                </a:solidFill>
                <a:latin typeface="Letter-join Air No-lead 40" panose="02000805000000020003" pitchFamily="50" charset="0"/>
              </a:rPr>
              <a:t>He’s also had a wonderful, super sensible start to Year 4 – I am extremely proud of you Ronnie! </a:t>
            </a:r>
          </a:p>
          <a:p>
            <a:endParaRPr lang="en-GB" sz="1700" dirty="0">
              <a:solidFill>
                <a:srgbClr val="000000"/>
              </a:solidFill>
              <a:latin typeface="Letter-join Air No-lead 40" panose="02000805000000020003" pitchFamily="50" charset="0"/>
            </a:endParaRPr>
          </a:p>
        </p:txBody>
      </p:sp>
      <p:pic>
        <p:nvPicPr>
          <p:cNvPr id="17410" name="Picture 2" descr="Image preview">
            <a:extLst>
              <a:ext uri="{FF2B5EF4-FFF2-40B4-BE49-F238E27FC236}">
                <a16:creationId xmlns:a16="http://schemas.microsoft.com/office/drawing/2014/main" id="{D5AA808C-82F7-4A80-9E06-D12D8E6A1A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415028" y="1662563"/>
            <a:ext cx="5103798" cy="3827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71350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graphicFrame>
        <p:nvGraphicFramePr>
          <p:cNvPr id="2" name="Table 1">
            <a:extLst>
              <a:ext uri="{FF2B5EF4-FFF2-40B4-BE49-F238E27FC236}">
                <a16:creationId xmlns:a16="http://schemas.microsoft.com/office/drawing/2014/main" id="{48C30217-34C1-40F6-BA3F-E136EA55DD10}"/>
              </a:ext>
            </a:extLst>
          </p:cNvPr>
          <p:cNvGraphicFramePr>
            <a:graphicFrameLocks noGrp="1"/>
          </p:cNvGraphicFramePr>
          <p:nvPr>
            <p:extLst>
              <p:ext uri="{D42A27DB-BD31-4B8C-83A1-F6EECF244321}">
                <p14:modId xmlns:p14="http://schemas.microsoft.com/office/powerpoint/2010/main" val="3052589024"/>
              </p:ext>
            </p:extLst>
          </p:nvPr>
        </p:nvGraphicFramePr>
        <p:xfrm>
          <a:off x="138975" y="2258595"/>
          <a:ext cx="5758242" cy="4450080"/>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217962237"/>
                  </a:ext>
                </a:extLst>
              </a:tr>
              <a:tr h="370840">
                <a:tc>
                  <a:txBody>
                    <a:bodyPr/>
                    <a:lstStyle/>
                    <a:p>
                      <a:r>
                        <a:rPr lang="en-GB" dirty="0">
                          <a:latin typeface="Letter-join Air No-lead 40" panose="02000805000000020003" pitchFamily="50" charset="0"/>
                        </a:rPr>
                        <a:t>Woodpecker</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7" name="TextBox 6">
            <a:extLst>
              <a:ext uri="{FF2B5EF4-FFF2-40B4-BE49-F238E27FC236}">
                <a16:creationId xmlns:a16="http://schemas.microsoft.com/office/drawing/2014/main" id="{242F8F39-3AEE-4C44-9249-CC2056223162}"/>
              </a:ext>
            </a:extLst>
          </p:cNvPr>
          <p:cNvSpPr txBox="1"/>
          <p:nvPr/>
        </p:nvSpPr>
        <p:spPr>
          <a:xfrm>
            <a:off x="6387550" y="802372"/>
            <a:ext cx="5353876" cy="5170646"/>
          </a:xfrm>
          <a:prstGeom prst="rect">
            <a:avLst/>
          </a:prstGeom>
          <a:noFill/>
        </p:spPr>
        <p:txBody>
          <a:bodyPr wrap="square" rtlCol="0">
            <a:spAutoFit/>
          </a:bodyPr>
          <a:lstStyle/>
          <a:p>
            <a:pPr algn="ctr"/>
            <a:r>
              <a:rPr lang="en-GB" sz="3000" dirty="0">
                <a:latin typeface="Letter-join Air No-lead 40" panose="02000805000000020003" pitchFamily="50" charset="0"/>
              </a:rPr>
              <a:t>This week’s winners with 98.9%% are Swallow class! Well done Swallow!</a:t>
            </a:r>
          </a:p>
          <a:p>
            <a:pPr algn="ctr"/>
            <a:endParaRPr lang="en-GB" sz="3000" dirty="0">
              <a:latin typeface="Letter-join Air No-lead 40" panose="02000805000000020003" pitchFamily="50" charset="0"/>
            </a:endParaRPr>
          </a:p>
          <a:p>
            <a:pPr algn="ctr"/>
            <a:r>
              <a:rPr lang="en-GB" sz="3000" dirty="0">
                <a:latin typeface="Letter-join Air No-lead 40" panose="02000805000000020003" pitchFamily="50" charset="0"/>
              </a:rPr>
              <a:t>Remember, when you reach 3 wins, your class will get £25 to spend on books and 15 minutes extra play! Try to come to school every day to help your class be the winners!</a:t>
            </a:r>
          </a:p>
        </p:txBody>
      </p:sp>
    </p:spTree>
    <p:extLst>
      <p:ext uri="{BB962C8B-B14F-4D97-AF65-F5344CB8AC3E}">
        <p14:creationId xmlns:p14="http://schemas.microsoft.com/office/powerpoint/2010/main" val="40925165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What a wonderful start to a new school year it has been. We’ve had an amazing week with you and can’t wait for the year ahead!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Have a fabulous weekend everyone.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sp>
      <p:pic>
        <p:nvPicPr>
          <p:cNvPr id="12290" name="Picture 2" descr="Weekend GIFs | GIFDB.com">
            <a:extLst>
              <a:ext uri="{FF2B5EF4-FFF2-40B4-BE49-F238E27FC236}">
                <a16:creationId xmlns:a16="http://schemas.microsoft.com/office/drawing/2014/main" id="{22BD22CC-A07E-42F9-AA75-6D3347668616}"/>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30505" y="1400796"/>
            <a:ext cx="4056407" cy="40564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F6C8FF-3D90-457B-9108-406F928CD7CB}">
  <ds:schemaRefs>
    <ds:schemaRef ds:uri="http://schemas.microsoft.com/office/2006/metadata/properties"/>
    <ds:schemaRef ds:uri="71af3243-3dd4-4a8d-8c0d-dd76da1f02a5"/>
    <ds:schemaRef ds:uri="http://purl.org/dc/elements/1.1/"/>
    <ds:schemaRef ds:uri="http://purl.org/dc/terms/"/>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1626</Words>
  <Application>Microsoft Office PowerPoint</Application>
  <PresentationFormat>Widescreen</PresentationFormat>
  <Paragraphs>88</Paragraphs>
  <Slides>24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Arial</vt:lpstr>
      <vt:lpstr>Calibri</vt:lpstr>
      <vt:lpstr>Comic Sans MS</vt:lpstr>
      <vt:lpstr>Franklin Gothic Book</vt:lpstr>
      <vt:lpstr>Letter-join Air No-lead 40</vt:lpstr>
      <vt:lpstr>Letter-join Air Plus 40</vt:lpstr>
      <vt:lpstr>Letterjoin-Air Plus 40</vt:lpstr>
      <vt:lpstr>Twinkl Precursive</vt:lpstr>
      <vt:lpstr>Office Theme</vt:lpstr>
      <vt:lpstr>Holly Hill Heroes Assembly </vt:lpstr>
      <vt:lpstr>Our Cygnets Hero</vt:lpstr>
      <vt:lpstr>Our Cygnets Hero</vt:lpstr>
      <vt:lpstr>Our Cygnets Hero</vt:lpstr>
      <vt:lpstr>Our Puffin Hero</vt:lpstr>
      <vt:lpstr>Our Puffin Hero</vt:lpstr>
      <vt:lpstr>Our Wren Hero</vt:lpstr>
      <vt:lpstr>Our Wren Hero</vt:lpstr>
      <vt:lpstr>Our Woodpecker Hero</vt:lpstr>
      <vt:lpstr>Our Kingfisher Heroes</vt:lpstr>
      <vt:lpstr>Our Dove Hero</vt:lpstr>
      <vt:lpstr>Our Dove Hero</vt:lpstr>
      <vt:lpstr>Our Swallow Hero</vt:lpstr>
      <vt:lpstr>Our Owl Hero</vt:lpstr>
      <vt:lpstr>Our Owl Hero</vt:lpstr>
      <vt:lpstr>Our Falcon Hero</vt:lpstr>
      <vt:lpstr>Our Falcon Hero</vt:lpstr>
      <vt:lpstr>Our Swan Hero</vt:lpstr>
      <vt:lpstr>Our Swan Hero</vt:lpstr>
      <vt:lpstr>Our Lunchtime Heroes</vt:lpstr>
      <vt:lpstr>Our Lunchtime Heroes</vt:lpstr>
      <vt:lpstr>My Headteacher’s Hero</vt:lpstr>
      <vt:lpstr>Class Attendance winners</vt:lpstr>
      <vt:lpstr> What a wonderful start to a new school year it has been. We’ve had an amazing week with you and can’t wait for the year ahead!   Have a fabulous weekend everyone.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2024-09-13T14:13:08Z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