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9"/>
  </p:notesMasterIdLst>
  <p:handoutMasterIdLst>
    <p:handoutMasterId r:id="rId30"/>
  </p:handoutMasterIdLst>
  <p:sldIdLst>
    <p:sldId id="256" r:id="rId5"/>
    <p:sldId id="257" r:id="rId6"/>
    <p:sldId id="355" r:id="rId7"/>
    <p:sldId id="377" r:id="rId8"/>
    <p:sldId id="386" r:id="rId9"/>
    <p:sldId id="336" r:id="rId10"/>
    <p:sldId id="388" r:id="rId11"/>
    <p:sldId id="373" r:id="rId12"/>
    <p:sldId id="379" r:id="rId13"/>
    <p:sldId id="339" r:id="rId14"/>
    <p:sldId id="365" r:id="rId15"/>
    <p:sldId id="330" r:id="rId16"/>
    <p:sldId id="376" r:id="rId17"/>
    <p:sldId id="358" r:id="rId18"/>
    <p:sldId id="381" r:id="rId19"/>
    <p:sldId id="380" r:id="rId20"/>
    <p:sldId id="389" r:id="rId21"/>
    <p:sldId id="387" r:id="rId22"/>
    <p:sldId id="383" r:id="rId23"/>
    <p:sldId id="370" r:id="rId24"/>
    <p:sldId id="374" r:id="rId25"/>
    <p:sldId id="366" r:id="rId26"/>
    <p:sldId id="353" r:id="rId27"/>
    <p:sldId id="272"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721" autoAdjust="0"/>
    <p:restoredTop sz="94712" autoAdjust="0"/>
  </p:normalViewPr>
  <p:slideViewPr>
    <p:cSldViewPr snapToGrid="0">
      <p:cViewPr varScale="1">
        <p:scale>
          <a:sx n="72" d="100"/>
          <a:sy n="72" d="100"/>
        </p:scale>
        <p:origin x="342"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5/15/2025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5/15/2025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648775" y="262042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646331"/>
          </a:xfrm>
          <a:prstGeom prst="rect">
            <a:avLst/>
          </a:prstGeom>
        </p:spPr>
        <p:txBody>
          <a:bodyPr>
            <a:spAutoFit/>
          </a:bodyPr>
          <a:lstStyle/>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62984917-C524-43DC-A133-7C704866B004}"/>
              </a:ext>
            </a:extLst>
          </p:cNvPr>
          <p:cNvSpPr/>
          <p:nvPr/>
        </p:nvSpPr>
        <p:spPr>
          <a:xfrm>
            <a:off x="266239" y="255369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12">
            <a:extLst>
              <a:ext uri="{FF2B5EF4-FFF2-40B4-BE49-F238E27FC236}">
                <a16:creationId xmlns:a16="http://schemas.microsoft.com/office/drawing/2014/main" id="{4B38FAAD-F07F-4541-8492-A7241810FAED}"/>
              </a:ext>
            </a:extLst>
          </p:cNvPr>
          <p:cNvSpPr/>
          <p:nvPr/>
        </p:nvSpPr>
        <p:spPr>
          <a:xfrm>
            <a:off x="339478" y="2469757"/>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940EB684-C383-4E53-AFED-7BD93B2FDEF3}"/>
              </a:ext>
            </a:extLst>
          </p:cNvPr>
          <p:cNvSpPr/>
          <p:nvPr/>
        </p:nvSpPr>
        <p:spPr>
          <a:xfrm>
            <a:off x="459239" y="2782777"/>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5" name="Rectangle 14">
            <a:extLst>
              <a:ext uri="{FF2B5EF4-FFF2-40B4-BE49-F238E27FC236}">
                <a16:creationId xmlns:a16="http://schemas.microsoft.com/office/drawing/2014/main" id="{B524052B-52F9-4EF3-93D1-F36F48351C25}"/>
              </a:ext>
            </a:extLst>
          </p:cNvPr>
          <p:cNvSpPr/>
          <p:nvPr/>
        </p:nvSpPr>
        <p:spPr>
          <a:xfrm>
            <a:off x="213002" y="2573398"/>
            <a:ext cx="6096000" cy="452431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first hero this week is Jasper. Jasper has had a very busy week, accessing all areas of the setting. He did amazing phonics and was able to segment and write the words easily. He has also shared some brilliant facts about ladybirds. Well Done, we are proud of you.</a:t>
            </a:r>
          </a:p>
          <a:p>
            <a:pPr fontAlgn="base"/>
            <a:br>
              <a:rPr lang="en-GB" dirty="0">
                <a:solidFill>
                  <a:srgbClr val="000000"/>
                </a:solidFill>
                <a:latin typeface="Aptos"/>
              </a:rPr>
            </a:br>
            <a:endParaRPr lang="en-GB" dirty="0">
              <a:solidFill>
                <a:srgbClr val="000000"/>
              </a:solidFill>
              <a:latin typeface="Aptos"/>
            </a:endParaRPr>
          </a:p>
        </p:txBody>
      </p:sp>
      <p:pic>
        <p:nvPicPr>
          <p:cNvPr id="16" name="Picture 15">
            <a:extLst>
              <a:ext uri="{FF2B5EF4-FFF2-40B4-BE49-F238E27FC236}">
                <a16:creationId xmlns:a16="http://schemas.microsoft.com/office/drawing/2014/main" id="{D8FDF53E-1EB6-4AD6-8F0B-F2322A699C68}"/>
              </a:ext>
            </a:extLst>
          </p:cNvPr>
          <p:cNvPicPr>
            <a:picLocks noChangeAspect="1"/>
          </p:cNvPicPr>
          <p:nvPr/>
        </p:nvPicPr>
        <p:blipFill>
          <a:blip r:embed="rId2"/>
          <a:stretch>
            <a:fillRect/>
          </a:stretch>
        </p:blipFill>
        <p:spPr>
          <a:xfrm>
            <a:off x="6744775" y="939763"/>
            <a:ext cx="4056089" cy="5102442"/>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FC38D5A7-A6EA-4F48-A8FC-C977F8B366A8}"/>
              </a:ext>
            </a:extLst>
          </p:cNvPr>
          <p:cNvSpPr/>
          <p:nvPr/>
        </p:nvSpPr>
        <p:spPr>
          <a:xfrm>
            <a:off x="249068" y="2284787"/>
            <a:ext cx="6449334"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AE41EE4F-A60F-4F10-81B1-7F44B909F7B1}"/>
              </a:ext>
            </a:extLst>
          </p:cNvPr>
          <p:cNvSpPr/>
          <p:nvPr/>
        </p:nvSpPr>
        <p:spPr>
          <a:xfrm>
            <a:off x="249068" y="2578024"/>
            <a:ext cx="6096000" cy="646331"/>
          </a:xfrm>
          <a:prstGeom prst="rect">
            <a:avLst/>
          </a:prstGeom>
        </p:spPr>
        <p:txBody>
          <a:bodyPr>
            <a:spAutoFit/>
          </a:bodyPr>
          <a:lstStyle/>
          <a:p>
            <a:br>
              <a:rPr lang="en-GB" dirty="0"/>
            </a:br>
            <a:endParaRPr lang="en-GB" dirty="0"/>
          </a:p>
        </p:txBody>
      </p:sp>
      <p:sp>
        <p:nvSpPr>
          <p:cNvPr id="11" name="Rectangle 10">
            <a:extLst>
              <a:ext uri="{FF2B5EF4-FFF2-40B4-BE49-F238E27FC236}">
                <a16:creationId xmlns:a16="http://schemas.microsoft.com/office/drawing/2014/main" id="{16FA6141-6C6E-4D2B-9149-11A2BBACB09A}"/>
              </a:ext>
            </a:extLst>
          </p:cNvPr>
          <p:cNvSpPr/>
          <p:nvPr/>
        </p:nvSpPr>
        <p:spPr>
          <a:xfrm>
            <a:off x="284868" y="2588956"/>
            <a:ext cx="6096000" cy="3539430"/>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second hero this week is Noah. Noah has really engaged in our topic this term. He has been search for mini beasts and showing all his friends how to treat them very carefully as not to hurt them and fetches water and leaves to look after them.</a:t>
            </a:r>
          </a:p>
        </p:txBody>
      </p:sp>
      <p:pic>
        <p:nvPicPr>
          <p:cNvPr id="12" name="Picture 11">
            <a:extLst>
              <a:ext uri="{FF2B5EF4-FFF2-40B4-BE49-F238E27FC236}">
                <a16:creationId xmlns:a16="http://schemas.microsoft.com/office/drawing/2014/main" id="{B96A51D8-06D5-41AC-9D39-69E89D9FE14D}"/>
              </a:ext>
            </a:extLst>
          </p:cNvPr>
          <p:cNvPicPr>
            <a:picLocks noChangeAspect="1"/>
          </p:cNvPicPr>
          <p:nvPr/>
        </p:nvPicPr>
        <p:blipFill>
          <a:blip r:embed="rId2"/>
          <a:stretch>
            <a:fillRect/>
          </a:stretch>
        </p:blipFill>
        <p:spPr>
          <a:xfrm>
            <a:off x="6776810" y="1357288"/>
            <a:ext cx="3820686" cy="4255656"/>
          </a:xfrm>
          <a:prstGeom prst="rect">
            <a:avLst/>
          </a:prstGeom>
        </p:spPr>
      </p:pic>
    </p:spTree>
    <p:extLst>
      <p:ext uri="{BB962C8B-B14F-4D97-AF65-F5344CB8AC3E}">
        <p14:creationId xmlns:p14="http://schemas.microsoft.com/office/powerpoint/2010/main" val="32169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4" name="Rectangle 13">
            <a:extLst>
              <a:ext uri="{FF2B5EF4-FFF2-40B4-BE49-F238E27FC236}">
                <a16:creationId xmlns:a16="http://schemas.microsoft.com/office/drawing/2014/main" id="{8C686DA3-0E04-4911-846C-00C875C5F474}"/>
              </a:ext>
            </a:extLst>
          </p:cNvPr>
          <p:cNvSpPr/>
          <p:nvPr/>
        </p:nvSpPr>
        <p:spPr>
          <a:xfrm>
            <a:off x="529237" y="2452760"/>
            <a:ext cx="6096000" cy="4007123"/>
          </a:xfrm>
          <a:prstGeom prst="rect">
            <a:avLst/>
          </a:prstGeom>
        </p:spPr>
        <p:txBody>
          <a:bodyPr>
            <a:spAutoFit/>
          </a:bodyPr>
          <a:lstStyle/>
          <a:p>
            <a:pPr>
              <a:lnSpc>
                <a:spcPct val="115000"/>
              </a:lnSpc>
              <a:spcAft>
                <a:spcPts val="800"/>
              </a:spcAft>
            </a:pPr>
            <a:r>
              <a:rPr lang="en-US" dirty="0">
                <a:solidFill>
                  <a:srgbClr val="000000"/>
                </a:solidFill>
                <a:latin typeface="Letter-join Air No-lead 40" panose="02000805000000020003" pitchFamily="50" charset="0"/>
              </a:rPr>
              <a:t>Oakley has been a shining star in Cygnets this week. He has </a:t>
            </a:r>
            <a:r>
              <a:rPr lang="en-US" kern="100" dirty="0">
                <a:solidFill>
                  <a:srgbClr val="000000"/>
                </a:solidFill>
                <a:latin typeface="Letter-join Air No-lead 40" panose="02000805000000020003" pitchFamily="50" charset="0"/>
                <a:ea typeface="Aptos"/>
                <a:cs typeface="Times New Roman" panose="02020603050405020304" pitchFamily="18" charset="0"/>
              </a:rPr>
              <a:t>been making us so proud with his super listening and his ability to focus and concentrate on the task in hand!</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Oakley has a brilliant attitude to learning and he tries his best in all that he does. He is really starting to believe in himself and believe that he can do it! Oakley always plays really well with his friends and often uses his imagination to create some super games. Oakley has wowed us so much with his phonic knowledge and he has showed us some brilliant blending this week.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p:txBody>
      </p:sp>
      <p:pic>
        <p:nvPicPr>
          <p:cNvPr id="17" name="Picture 16" descr="A child holding a marker and a piece of paper&#10;&#10;AI-generated content may be incorrect.">
            <a:extLst>
              <a:ext uri="{FF2B5EF4-FFF2-40B4-BE49-F238E27FC236}">
                <a16:creationId xmlns:a16="http://schemas.microsoft.com/office/drawing/2014/main" id="{8AC4F0D1-B131-478A-9BAC-54912D7443A4}"/>
              </a:ext>
            </a:extLst>
          </p:cNvPr>
          <p:cNvPicPr/>
          <p:nvPr/>
        </p:nvPicPr>
        <p:blipFill>
          <a:blip r:embed="rId2">
            <a:extLst>
              <a:ext uri="{28A0092B-C50C-407E-A947-70E740481C1C}">
                <a14:useLocalDpi xmlns:a14="http://schemas.microsoft.com/office/drawing/2010/main" val="0"/>
              </a:ext>
            </a:extLst>
          </a:blip>
          <a:stretch>
            <a:fillRect/>
          </a:stretch>
        </p:blipFill>
        <p:spPr>
          <a:xfrm>
            <a:off x="7141742" y="1409358"/>
            <a:ext cx="3287719" cy="4007123"/>
          </a:xfrm>
          <a:prstGeom prst="rect">
            <a:avLst/>
          </a:prstGeom>
        </p:spPr>
      </p:pic>
    </p:spTree>
    <p:extLst>
      <p:ext uri="{BB962C8B-B14F-4D97-AF65-F5344CB8AC3E}">
        <p14:creationId xmlns:p14="http://schemas.microsoft.com/office/powerpoint/2010/main" val="177980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4" name="Rectangle 13">
            <a:extLst>
              <a:ext uri="{FF2B5EF4-FFF2-40B4-BE49-F238E27FC236}">
                <a16:creationId xmlns:a16="http://schemas.microsoft.com/office/drawing/2014/main" id="{8C686DA3-0E04-4911-846C-00C875C5F474}"/>
              </a:ext>
            </a:extLst>
          </p:cNvPr>
          <p:cNvSpPr/>
          <p:nvPr/>
        </p:nvSpPr>
        <p:spPr>
          <a:xfrm>
            <a:off x="266240" y="2235440"/>
            <a:ext cx="6096000" cy="4401205"/>
          </a:xfrm>
          <a:prstGeom prst="rect">
            <a:avLst/>
          </a:prstGeom>
        </p:spPr>
        <p:txBody>
          <a:bodyPr>
            <a:spAutoFit/>
          </a:bodyPr>
          <a:lstStyle/>
          <a:p>
            <a:r>
              <a:rPr lang="en-US" sz="2000" dirty="0">
                <a:solidFill>
                  <a:srgbClr val="000000"/>
                </a:solidFill>
                <a:latin typeface="Letter-join Air No-lead 40" panose="02000805000000020003" pitchFamily="50" charset="0"/>
              </a:rPr>
              <a:t>Kai is a pleasure to have in the Cygnets and he really is a lovely boy. It has been lovely to see him grow in confidence to try and do things independently. He is becoming more confident to talk in class discussions and share his thoughts and ideas. </a:t>
            </a:r>
            <a:endParaRPr lang="en-GB" sz="2000" dirty="0">
              <a:solidFill>
                <a:srgbClr val="000000"/>
              </a:solidFill>
              <a:latin typeface="Letter-join Air No-lead 40" panose="02000805000000020003" pitchFamily="50" charset="0"/>
            </a:endParaRPr>
          </a:p>
          <a:p>
            <a:r>
              <a:rPr lang="en-US" sz="2000" dirty="0">
                <a:solidFill>
                  <a:srgbClr val="000000"/>
                </a:solidFill>
                <a:latin typeface="Letter-join Air No-lead 40" panose="02000805000000020003" pitchFamily="50" charset="0"/>
              </a:rPr>
              <a:t>Kai blows us away with his amazing number skills and it is lovely to see how he applies this in his play. He loves to </a:t>
            </a:r>
            <a:r>
              <a:rPr lang="en-US" sz="2000" dirty="0" err="1">
                <a:solidFill>
                  <a:srgbClr val="000000"/>
                </a:solidFill>
                <a:latin typeface="Letter-join Air No-lead 40" panose="02000805000000020003" pitchFamily="50" charset="0"/>
              </a:rPr>
              <a:t>practise</a:t>
            </a:r>
            <a:r>
              <a:rPr lang="en-US" sz="2000" dirty="0">
                <a:solidFill>
                  <a:srgbClr val="000000"/>
                </a:solidFill>
                <a:latin typeface="Letter-join Air No-lead 40" panose="02000805000000020003" pitchFamily="50" charset="0"/>
              </a:rPr>
              <a:t> writing his numbers in the correct order. Kai is also a super reader! His blending is very speedy and he beginning to read automatically </a:t>
            </a:r>
            <a:r>
              <a:rPr lang="en-US" sz="2000" dirty="0" err="1">
                <a:solidFill>
                  <a:srgbClr val="000000"/>
                </a:solidFill>
                <a:latin typeface="Letter-join Air No-lead 40" panose="02000805000000020003" pitchFamily="50" charset="0"/>
              </a:rPr>
              <a:t>recognise</a:t>
            </a:r>
            <a:r>
              <a:rPr lang="en-US" sz="2000" dirty="0">
                <a:solidFill>
                  <a:srgbClr val="000000"/>
                </a:solidFill>
                <a:latin typeface="Letter-join Air No-lead 40" panose="02000805000000020003" pitchFamily="50" charset="0"/>
              </a:rPr>
              <a:t> words too. We are very proud of Kai and the amazing progress he is making. </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p:txBody>
      </p:sp>
      <p:pic>
        <p:nvPicPr>
          <p:cNvPr id="11" name="Picture 10" descr="A child standing in front of a poster&#10;&#10;AI-generated content may be incorrect.">
            <a:extLst>
              <a:ext uri="{FF2B5EF4-FFF2-40B4-BE49-F238E27FC236}">
                <a16:creationId xmlns:a16="http://schemas.microsoft.com/office/drawing/2014/main" id="{1C6F608B-2570-4A31-A141-F2D2D2D185AF}"/>
              </a:ext>
            </a:extLst>
          </p:cNvPr>
          <p:cNvPicPr/>
          <p:nvPr/>
        </p:nvPicPr>
        <p:blipFill>
          <a:blip r:embed="rId2">
            <a:extLst>
              <a:ext uri="{28A0092B-C50C-407E-A947-70E740481C1C}">
                <a14:useLocalDpi xmlns:a14="http://schemas.microsoft.com/office/drawing/2010/main" val="0"/>
              </a:ext>
            </a:extLst>
          </a:blip>
          <a:stretch>
            <a:fillRect/>
          </a:stretch>
        </p:blipFill>
        <p:spPr>
          <a:xfrm>
            <a:off x="7114139" y="1495046"/>
            <a:ext cx="3165607" cy="3867907"/>
          </a:xfrm>
          <a:prstGeom prst="rect">
            <a:avLst/>
          </a:prstGeom>
        </p:spPr>
      </p:pic>
    </p:spTree>
    <p:extLst>
      <p:ext uri="{BB962C8B-B14F-4D97-AF65-F5344CB8AC3E}">
        <p14:creationId xmlns:p14="http://schemas.microsoft.com/office/powerpoint/2010/main" val="4116422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238538" y="2267850"/>
            <a:ext cx="6096000" cy="4708981"/>
          </a:xfrm>
          <a:prstGeom prst="rect">
            <a:avLst/>
          </a:prstGeom>
        </p:spPr>
        <p:txBody>
          <a:bodyPr>
            <a:spAutoFit/>
          </a:bodyPr>
          <a:lstStyle/>
          <a:p>
            <a:pPr fontAlgn="base"/>
            <a:r>
              <a:rPr lang="en-GB" sz="2400" dirty="0" err="1">
                <a:solidFill>
                  <a:srgbClr val="242424"/>
                </a:solidFill>
                <a:latin typeface="Letter-join Air No-lead 40" panose="02000805000000020003" pitchFamily="50" charset="0"/>
              </a:rPr>
              <a:t>Ottilie</a:t>
            </a:r>
            <a:r>
              <a:rPr lang="en-GB" sz="2400" dirty="0">
                <a:solidFill>
                  <a:srgbClr val="242424"/>
                </a:solidFill>
                <a:latin typeface="Letter-join Air No-lead 40" panose="02000805000000020003" pitchFamily="50" charset="0"/>
              </a:rPr>
              <a:t> is the most fabulous young lady. She loves to read and write even doing both at home.</a:t>
            </a:r>
          </a:p>
          <a:p>
            <a:pPr fontAlgn="base"/>
            <a:r>
              <a:rPr lang="en-GB" sz="2400" dirty="0">
                <a:solidFill>
                  <a:srgbClr val="242424"/>
                </a:solidFill>
                <a:latin typeface="Letter-join Air No-lead 40" panose="02000805000000020003" pitchFamily="50" charset="0"/>
              </a:rPr>
              <a:t>This week she has thrown herself into our new core book Vlad and the Great Fire of London. In our drama session she not only took on various roles adapting her voice for each character but also showed maturity by helping others in her group. Well done, </a:t>
            </a:r>
            <a:r>
              <a:rPr lang="en-GB" sz="2400" dirty="0" err="1">
                <a:solidFill>
                  <a:srgbClr val="242424"/>
                </a:solidFill>
                <a:latin typeface="Letter-join Air No-lead 40" panose="02000805000000020003" pitchFamily="50" charset="0"/>
              </a:rPr>
              <a:t>Ottilie</a:t>
            </a:r>
            <a:r>
              <a:rPr lang="en-GB" sz="2400" dirty="0">
                <a:solidFill>
                  <a:srgbClr val="242424"/>
                </a:solidFill>
                <a:latin typeface="Letter-join Air No-lead 40" panose="02000805000000020003" pitchFamily="50" charset="0"/>
              </a:rPr>
              <a:t> you really are a PERFECT PUFFIN! </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4" name="Picture 13">
            <a:extLst>
              <a:ext uri="{FF2B5EF4-FFF2-40B4-BE49-F238E27FC236}">
                <a16:creationId xmlns:a16="http://schemas.microsoft.com/office/drawing/2014/main" id="{D49ED4C2-DC43-4A46-9788-A293664195CE}"/>
              </a:ext>
            </a:extLst>
          </p:cNvPr>
          <p:cNvPicPr>
            <a:picLocks noChangeAspect="1"/>
          </p:cNvPicPr>
          <p:nvPr/>
        </p:nvPicPr>
        <p:blipFill>
          <a:blip r:embed="rId2"/>
          <a:stretch>
            <a:fillRect/>
          </a:stretch>
        </p:blipFill>
        <p:spPr>
          <a:xfrm>
            <a:off x="7462214" y="729343"/>
            <a:ext cx="3056440" cy="5399314"/>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376136" y="2623406"/>
            <a:ext cx="6096000" cy="3970318"/>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Oscar has developed the most fabulous attitude to his learning. He has worked particularly hard with his writing recently, improving not only his handwriting but also what he writes. This week he has been super helpful by tidying the classroom without being asked. Well done, Oscar you really are a PERFECT PUFFIN!</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4" name="Picture 13">
            <a:extLst>
              <a:ext uri="{FF2B5EF4-FFF2-40B4-BE49-F238E27FC236}">
                <a16:creationId xmlns:a16="http://schemas.microsoft.com/office/drawing/2014/main" id="{9CC17A46-2E3D-4FB4-A43C-1351E7E4A723}"/>
              </a:ext>
            </a:extLst>
          </p:cNvPr>
          <p:cNvPicPr>
            <a:picLocks noChangeAspect="1"/>
          </p:cNvPicPr>
          <p:nvPr/>
        </p:nvPicPr>
        <p:blipFill>
          <a:blip r:embed="rId2"/>
          <a:stretch>
            <a:fillRect/>
          </a:stretch>
        </p:blipFill>
        <p:spPr>
          <a:xfrm>
            <a:off x="7218091" y="732344"/>
            <a:ext cx="3035306" cy="5393312"/>
          </a:xfrm>
          <a:prstGeom prst="rect">
            <a:avLst/>
          </a:prstGeom>
        </p:spPr>
      </p:pic>
    </p:spTree>
    <p:extLst>
      <p:ext uri="{BB962C8B-B14F-4D97-AF65-F5344CB8AC3E}">
        <p14:creationId xmlns:p14="http://schemas.microsoft.com/office/powerpoint/2010/main" val="4273423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297902" y="2461741"/>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0" name="Rectangle 9">
            <a:extLst>
              <a:ext uri="{FF2B5EF4-FFF2-40B4-BE49-F238E27FC236}">
                <a16:creationId xmlns:a16="http://schemas.microsoft.com/office/drawing/2014/main" id="{62075C89-2D8B-4F49-9B32-B91A5775448F}"/>
              </a:ext>
            </a:extLst>
          </p:cNvPr>
          <p:cNvSpPr/>
          <p:nvPr/>
        </p:nvSpPr>
        <p:spPr>
          <a:xfrm>
            <a:off x="715388" y="2632458"/>
            <a:ext cx="6096000" cy="3970318"/>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Ruby has blown us all away these past few weeks, she has been working extremely hard and has made huge progress with her phonics and writing. We have been so impressed with her attitude towards her learning and blowing our socks off with her phonics scores. Keep up the fantastic work Ruby!</a:t>
            </a:r>
          </a:p>
          <a:p>
            <a:pPr fontAlgn="base"/>
            <a:br>
              <a:rPr lang="en-GB" dirty="0">
                <a:solidFill>
                  <a:srgbClr val="000000"/>
                </a:solidFill>
                <a:latin typeface="Aptos"/>
              </a:rPr>
            </a:br>
            <a:endParaRPr lang="en-GB" dirty="0">
              <a:solidFill>
                <a:srgbClr val="000000"/>
              </a:solidFill>
              <a:latin typeface="Aptos"/>
            </a:endParaRPr>
          </a:p>
        </p:txBody>
      </p:sp>
      <p:pic>
        <p:nvPicPr>
          <p:cNvPr id="12" name="Picture 11">
            <a:extLst>
              <a:ext uri="{FF2B5EF4-FFF2-40B4-BE49-F238E27FC236}">
                <a16:creationId xmlns:a16="http://schemas.microsoft.com/office/drawing/2014/main" id="{52C3ABA4-7CAD-42EF-BAF3-6C13935493A8}"/>
              </a:ext>
            </a:extLst>
          </p:cNvPr>
          <p:cNvPicPr>
            <a:picLocks noChangeAspect="1"/>
          </p:cNvPicPr>
          <p:nvPr/>
        </p:nvPicPr>
        <p:blipFill>
          <a:blip r:embed="rId2"/>
          <a:stretch>
            <a:fillRect/>
          </a:stretch>
        </p:blipFill>
        <p:spPr>
          <a:xfrm>
            <a:off x="7251500" y="1971887"/>
            <a:ext cx="3232960" cy="3219025"/>
          </a:xfrm>
          <a:prstGeom prst="rect">
            <a:avLst/>
          </a:prstGeom>
        </p:spPr>
      </p:pic>
    </p:spTree>
    <p:extLst>
      <p:ext uri="{BB962C8B-B14F-4D97-AF65-F5344CB8AC3E}">
        <p14:creationId xmlns:p14="http://schemas.microsoft.com/office/powerpoint/2010/main" val="2991900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297902" y="2391333"/>
            <a:ext cx="6096000" cy="646331"/>
          </a:xfrm>
          <a:prstGeom prst="rect">
            <a:avLst/>
          </a:prstGeom>
        </p:spPr>
        <p:txBody>
          <a:bodyPr>
            <a:spAutoFit/>
          </a:bodyPr>
          <a:lstStyle/>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4401205"/>
          </a:xfrm>
          <a:prstGeom prst="rect">
            <a:avLst/>
          </a:prstGeom>
        </p:spPr>
        <p:txBody>
          <a:bodyPr>
            <a:spAutoFit/>
          </a:bodyPr>
          <a:lstStyle/>
          <a:p>
            <a:pPr fontAlgn="base"/>
            <a:r>
              <a:rPr lang="en-GB" sz="2800" dirty="0" err="1">
                <a:solidFill>
                  <a:srgbClr val="000000"/>
                </a:solidFill>
                <a:latin typeface="Letter-join Air No-lead 40" panose="02000805000000020003" pitchFamily="50" charset="0"/>
              </a:rPr>
              <a:t>Ivygrace</a:t>
            </a:r>
            <a:r>
              <a:rPr lang="en-GB" sz="2800" dirty="0">
                <a:solidFill>
                  <a:srgbClr val="000000"/>
                </a:solidFill>
                <a:latin typeface="Letter-join Air No-lead 40" panose="02000805000000020003" pitchFamily="50" charset="0"/>
              </a:rPr>
              <a:t> has been an absolute star this week and has amazed us with her attitude towards her phonics and reading. She's also been a whizz with her maths this week and has blown me away everyday in maths, some days finishing her work in record time! Keep up the fantastic work </a:t>
            </a:r>
            <a:r>
              <a:rPr lang="en-GB" sz="2800" dirty="0" err="1">
                <a:solidFill>
                  <a:srgbClr val="000000"/>
                </a:solidFill>
                <a:latin typeface="Letter-join Air No-lead 40" panose="02000805000000020003" pitchFamily="50" charset="0"/>
              </a:rPr>
              <a:t>Ivygrace</a:t>
            </a:r>
            <a:r>
              <a:rPr lang="en-GB" sz="2800" dirty="0">
                <a:solidFill>
                  <a:srgbClr val="000000"/>
                </a:solidFill>
                <a:latin typeface="Letter-join Air No-lead 40" panose="02000805000000020003" pitchFamily="50" charset="0"/>
              </a:rPr>
              <a:t>!</a:t>
            </a:r>
          </a:p>
        </p:txBody>
      </p:sp>
      <p:pic>
        <p:nvPicPr>
          <p:cNvPr id="10" name="Picture 9">
            <a:extLst>
              <a:ext uri="{FF2B5EF4-FFF2-40B4-BE49-F238E27FC236}">
                <a16:creationId xmlns:a16="http://schemas.microsoft.com/office/drawing/2014/main" id="{D342A243-F4D1-4AC9-A768-801F29E8DEE0}"/>
              </a:ext>
            </a:extLst>
          </p:cNvPr>
          <p:cNvPicPr>
            <a:picLocks noChangeAspect="1"/>
          </p:cNvPicPr>
          <p:nvPr/>
        </p:nvPicPr>
        <p:blipFill>
          <a:blip r:embed="rId2"/>
          <a:stretch>
            <a:fillRect/>
          </a:stretch>
        </p:blipFill>
        <p:spPr>
          <a:xfrm>
            <a:off x="7117890" y="1195068"/>
            <a:ext cx="3495956" cy="4346945"/>
          </a:xfrm>
          <a:prstGeom prst="rect">
            <a:avLst/>
          </a:prstGeom>
        </p:spPr>
      </p:pic>
    </p:spTree>
    <p:extLst>
      <p:ext uri="{BB962C8B-B14F-4D97-AF65-F5344CB8AC3E}">
        <p14:creationId xmlns:p14="http://schemas.microsoft.com/office/powerpoint/2010/main" val="1849714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86000" y="2753928"/>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sz="2800" dirty="0">
                <a:solidFill>
                  <a:srgbClr val="000000"/>
                </a:solidFill>
                <a:latin typeface="Letter-join Air No-lead 40" panose="02000805000000020003" pitchFamily="50" charset="0"/>
              </a:rPr>
              <a:t>Our first Woodpecker hero this week is Elsie.</a:t>
            </a:r>
          </a:p>
          <a:p>
            <a:pPr algn="l" fontAlgn="base"/>
            <a:r>
              <a:rPr lang="en-GB" sz="2800" dirty="0">
                <a:solidFill>
                  <a:srgbClr val="000000"/>
                </a:solidFill>
                <a:latin typeface="Letter-join Air No-lead 40" panose="02000805000000020003" pitchFamily="50" charset="0"/>
              </a:rPr>
              <a:t>Elsie is hero this week for all the effort she is putting into all her work. She is really trying hard and was an absolute superstar in art this week with her shading. Well done Elsie. Keep it up.</a:t>
            </a:r>
          </a:p>
          <a:p>
            <a:pPr fontAlgn="base"/>
            <a:br>
              <a:rPr lang="en-GB" dirty="0"/>
            </a:br>
            <a:endParaRPr lang="en-GB" dirty="0"/>
          </a:p>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808042" y="2430763"/>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pic>
        <p:nvPicPr>
          <p:cNvPr id="3" name="Picture 2">
            <a:extLst>
              <a:ext uri="{FF2B5EF4-FFF2-40B4-BE49-F238E27FC236}">
                <a16:creationId xmlns:a16="http://schemas.microsoft.com/office/drawing/2014/main" id="{24C7C453-0ADC-42CA-B036-F06317AFB51E}"/>
              </a:ext>
            </a:extLst>
          </p:cNvPr>
          <p:cNvPicPr>
            <a:picLocks noChangeAspect="1"/>
          </p:cNvPicPr>
          <p:nvPr/>
        </p:nvPicPr>
        <p:blipFill>
          <a:blip r:embed="rId2"/>
          <a:stretch>
            <a:fillRect/>
          </a:stretch>
        </p:blipFill>
        <p:spPr>
          <a:xfrm>
            <a:off x="7259617" y="1103596"/>
            <a:ext cx="3660065" cy="4377486"/>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FD7B16A0-D6EF-4949-B4CC-A9CC6CA7A20E}"/>
              </a:ext>
            </a:extLst>
          </p:cNvPr>
          <p:cNvSpPr/>
          <p:nvPr/>
        </p:nvSpPr>
        <p:spPr>
          <a:xfrm>
            <a:off x="386000" y="2429900"/>
            <a:ext cx="5331460" cy="2215991"/>
          </a:xfrm>
          <a:prstGeom prst="rect">
            <a:avLst/>
          </a:prstGeom>
        </p:spPr>
        <p:txBody>
          <a:bodyPr wrap="none">
            <a:spAutoFit/>
          </a:bodyPr>
          <a:lstStyle/>
          <a:p>
            <a:pPr fontAlgn="base"/>
            <a:r>
              <a:rPr lang="en-GB" sz="2400" dirty="0">
                <a:solidFill>
                  <a:srgbClr val="000000"/>
                </a:solidFill>
                <a:latin typeface="Letter-join Air No-lead 40" panose="02000805000000020003" pitchFamily="50" charset="0"/>
              </a:rPr>
              <a:t>Our second Woodpecker hero this </a:t>
            </a:r>
          </a:p>
          <a:p>
            <a:pPr fontAlgn="base"/>
            <a:r>
              <a:rPr lang="en-GB" sz="2400" dirty="0">
                <a:solidFill>
                  <a:srgbClr val="000000"/>
                </a:solidFill>
                <a:latin typeface="Letter-join Air No-lead 40" panose="02000805000000020003" pitchFamily="50" charset="0"/>
              </a:rPr>
              <a:t>week is Connor.</a:t>
            </a:r>
          </a:p>
          <a:p>
            <a:pPr fontAlgn="base"/>
            <a:endParaRPr lang="en-GB" sz="2400" dirty="0">
              <a:solidFill>
                <a:srgbClr val="000000"/>
              </a:solidFill>
              <a:latin typeface="Letter-join Air No-lead 40" panose="02000805000000020003" pitchFamily="50" charset="0"/>
            </a:endParaRPr>
          </a:p>
          <a:p>
            <a:pPr fontAlgn="base"/>
            <a:endParaRPr lang="en-GB" sz="2400" dirty="0">
              <a:solidFill>
                <a:srgbClr val="000000"/>
              </a:solidFill>
              <a:latin typeface="Letter-join Air No-lead 40" panose="02000805000000020003" pitchFamily="50" charset="0"/>
            </a:endParaRPr>
          </a:p>
          <a:p>
            <a:pPr fontAlgn="base"/>
            <a:endParaRPr lang="en-GB" sz="2400" dirty="0">
              <a:solidFill>
                <a:srgbClr val="000000"/>
              </a:solidFill>
              <a:latin typeface="Letter-join Air No-lead 40" panose="02000805000000020003" pitchFamily="50" charset="0"/>
            </a:endParaRPr>
          </a:p>
          <a:p>
            <a:pPr fontAlgn="base"/>
            <a:endParaRPr lang="en-GB" dirty="0"/>
          </a:p>
        </p:txBody>
      </p:sp>
      <p:sp>
        <p:nvSpPr>
          <p:cNvPr id="7" name="Rectangle 6">
            <a:extLst>
              <a:ext uri="{FF2B5EF4-FFF2-40B4-BE49-F238E27FC236}">
                <a16:creationId xmlns:a16="http://schemas.microsoft.com/office/drawing/2014/main" id="{393E9252-0D22-4E53-A060-317D2DE49FA2}"/>
              </a:ext>
            </a:extLst>
          </p:cNvPr>
          <p:cNvSpPr/>
          <p:nvPr/>
        </p:nvSpPr>
        <p:spPr>
          <a:xfrm>
            <a:off x="327268" y="3356410"/>
            <a:ext cx="6096000" cy="2677656"/>
          </a:xfrm>
          <a:prstGeom prst="rect">
            <a:avLst/>
          </a:prstGeom>
        </p:spPr>
        <p:txBody>
          <a:bodyPr>
            <a:spAutoFit/>
          </a:bodyPr>
          <a:lstStyle/>
          <a:p>
            <a:pPr lvl="0" fontAlgn="base"/>
            <a:r>
              <a:rPr lang="en-GB" sz="2400" dirty="0">
                <a:solidFill>
                  <a:srgbClr val="000000"/>
                </a:solidFill>
                <a:latin typeface="Letter-join Air No-lead 40" panose="02000805000000020003" pitchFamily="50" charset="0"/>
              </a:rPr>
              <a:t>Connor is my other hero this week. He has really impressed me by always being sat on the carpet ready to learn. He is also making super effort in English and we have all been really impressed with his writing. Well done Connor. Keep up the hard work.</a:t>
            </a:r>
          </a:p>
        </p:txBody>
      </p:sp>
      <p:pic>
        <p:nvPicPr>
          <p:cNvPr id="8" name="Picture 7">
            <a:extLst>
              <a:ext uri="{FF2B5EF4-FFF2-40B4-BE49-F238E27FC236}">
                <a16:creationId xmlns:a16="http://schemas.microsoft.com/office/drawing/2014/main" id="{DC9FE98D-94B7-4AB5-A532-002F2721702F}"/>
              </a:ext>
            </a:extLst>
          </p:cNvPr>
          <p:cNvPicPr>
            <a:picLocks noChangeAspect="1"/>
          </p:cNvPicPr>
          <p:nvPr/>
        </p:nvPicPr>
        <p:blipFill>
          <a:blip r:embed="rId2"/>
          <a:stretch>
            <a:fillRect/>
          </a:stretch>
        </p:blipFill>
        <p:spPr>
          <a:xfrm>
            <a:off x="6968641" y="1580190"/>
            <a:ext cx="3959687" cy="4052856"/>
          </a:xfrm>
          <a:prstGeom prst="rect">
            <a:avLst/>
          </a:prstGeom>
        </p:spPr>
      </p:pic>
    </p:spTree>
    <p:extLst>
      <p:ext uri="{BB962C8B-B14F-4D97-AF65-F5344CB8AC3E}">
        <p14:creationId xmlns:p14="http://schemas.microsoft.com/office/powerpoint/2010/main" val="1516635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362623" y="2362457"/>
            <a:ext cx="6096000" cy="646331"/>
          </a:xfrm>
          <a:prstGeom prst="rect">
            <a:avLst/>
          </a:prstGeom>
        </p:spPr>
        <p:txBody>
          <a:bodyPr>
            <a:spAutoFit/>
          </a:bodyPr>
          <a:lstStyle/>
          <a:p>
            <a:pPr fontAlgn="base"/>
            <a:br>
              <a:rPr lang="en-GB" dirty="0"/>
            </a:br>
            <a:endParaRPr lang="en-GB" dirty="0"/>
          </a:p>
        </p:txBody>
      </p:sp>
      <p:sp>
        <p:nvSpPr>
          <p:cNvPr id="12" name="Rectangle 11">
            <a:extLst>
              <a:ext uri="{FF2B5EF4-FFF2-40B4-BE49-F238E27FC236}">
                <a16:creationId xmlns:a16="http://schemas.microsoft.com/office/drawing/2014/main" id="{6C29BB15-9719-4F5F-9BC4-A358654163B4}"/>
              </a:ext>
            </a:extLst>
          </p:cNvPr>
          <p:cNvSpPr/>
          <p:nvPr/>
        </p:nvSpPr>
        <p:spPr>
          <a:xfrm>
            <a:off x="256473" y="2614191"/>
            <a:ext cx="6823278" cy="646331"/>
          </a:xfrm>
          <a:prstGeom prst="rect">
            <a:avLst/>
          </a:prstGeom>
        </p:spPr>
        <p:txBody>
          <a:bodyPr wrap="square">
            <a:spAutoFit/>
          </a:bodyPr>
          <a:lstStyle/>
          <a:p>
            <a:br>
              <a:rPr lang="en-GB" dirty="0"/>
            </a:br>
            <a:endParaRPr lang="en-GB" dirty="0"/>
          </a:p>
        </p:txBody>
      </p:sp>
      <p:sp>
        <p:nvSpPr>
          <p:cNvPr id="13" name="Rectangle 12">
            <a:extLst>
              <a:ext uri="{FF2B5EF4-FFF2-40B4-BE49-F238E27FC236}">
                <a16:creationId xmlns:a16="http://schemas.microsoft.com/office/drawing/2014/main" id="{82B5F155-3CC4-4DC8-8533-BC734AF75757}"/>
              </a:ext>
            </a:extLst>
          </p:cNvPr>
          <p:cNvSpPr/>
          <p:nvPr/>
        </p:nvSpPr>
        <p:spPr>
          <a:xfrm>
            <a:off x="304723" y="2708621"/>
            <a:ext cx="6096000" cy="1200329"/>
          </a:xfrm>
          <a:prstGeom prst="rect">
            <a:avLst/>
          </a:prstGeom>
        </p:spPr>
        <p:txBody>
          <a:bodyPr>
            <a:spAutoFit/>
          </a:bodyPr>
          <a:lstStyle/>
          <a:p>
            <a:pPr fontAlgn="base"/>
            <a:r>
              <a:rPr lang="en-GB" dirty="0"/>
              <a:t>﻿</a:t>
            </a:r>
            <a:br>
              <a:rPr lang="en-GB" dirty="0"/>
            </a:br>
            <a:endParaRPr lang="en-GB" dirty="0"/>
          </a:p>
          <a:p>
            <a:br>
              <a:rPr lang="en-GB" dirty="0"/>
            </a:br>
            <a:endParaRPr lang="en-GB" dirty="0"/>
          </a:p>
        </p:txBody>
      </p:sp>
      <p:sp>
        <p:nvSpPr>
          <p:cNvPr id="14" name="Rectangle 13">
            <a:extLst>
              <a:ext uri="{FF2B5EF4-FFF2-40B4-BE49-F238E27FC236}">
                <a16:creationId xmlns:a16="http://schemas.microsoft.com/office/drawing/2014/main" id="{3E25A444-8DB6-454F-82C5-AAE1AA123435}"/>
              </a:ext>
            </a:extLst>
          </p:cNvPr>
          <p:cNvSpPr/>
          <p:nvPr/>
        </p:nvSpPr>
        <p:spPr>
          <a:xfrm>
            <a:off x="158393" y="2524125"/>
            <a:ext cx="6096000" cy="4062651"/>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first Dove hero this week is Karson. Karson has been working so hard on his writing over the last few weeks. He is trying to come up with more of his own ideas and has worked exceptionally hard on his handwriting which this week has gained him his pen. He is now writing all joined and it is beautifully neat. Well done Karson! </a:t>
            </a: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6" name="Picture 15">
            <a:extLst>
              <a:ext uri="{FF2B5EF4-FFF2-40B4-BE49-F238E27FC236}">
                <a16:creationId xmlns:a16="http://schemas.microsoft.com/office/drawing/2014/main" id="{EFFD85F4-4A39-4193-B458-7E5E58FCA44E}"/>
              </a:ext>
            </a:extLst>
          </p:cNvPr>
          <p:cNvPicPr>
            <a:picLocks noChangeAspect="1"/>
          </p:cNvPicPr>
          <p:nvPr/>
        </p:nvPicPr>
        <p:blipFill>
          <a:blip r:embed="rId2"/>
          <a:stretch>
            <a:fillRect/>
          </a:stretch>
        </p:blipFill>
        <p:spPr>
          <a:xfrm>
            <a:off x="6570916" y="605551"/>
            <a:ext cx="4119815" cy="5397950"/>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6" name="Rectangle 15">
            <a:extLst>
              <a:ext uri="{FF2B5EF4-FFF2-40B4-BE49-F238E27FC236}">
                <a16:creationId xmlns:a16="http://schemas.microsoft.com/office/drawing/2014/main" id="{DD570409-20DF-4B32-A368-B8474AAAA958}"/>
              </a:ext>
            </a:extLst>
          </p:cNvPr>
          <p:cNvSpPr/>
          <p:nvPr/>
        </p:nvSpPr>
        <p:spPr>
          <a:xfrm>
            <a:off x="491876" y="2561331"/>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next Dove hero is Ronnie. Over the course of this year Ronnie has worked exceptionally hard on his times table knowledge and is now over doubling his score to get nearly full marks! This is a massive achievement and we have every faith he is now going to smash his times table check! Well done Ronnie! Proof that practise makes all the difference! </a:t>
            </a:r>
          </a:p>
        </p:txBody>
      </p:sp>
      <p:pic>
        <p:nvPicPr>
          <p:cNvPr id="17" name="Picture 16">
            <a:extLst>
              <a:ext uri="{FF2B5EF4-FFF2-40B4-BE49-F238E27FC236}">
                <a16:creationId xmlns:a16="http://schemas.microsoft.com/office/drawing/2014/main" id="{345555AC-B09A-4728-A689-FE8DC0E81A37}"/>
              </a:ext>
            </a:extLst>
          </p:cNvPr>
          <p:cNvPicPr>
            <a:picLocks noChangeAspect="1"/>
          </p:cNvPicPr>
          <p:nvPr/>
        </p:nvPicPr>
        <p:blipFill>
          <a:blip r:embed="rId2"/>
          <a:stretch>
            <a:fillRect/>
          </a:stretch>
        </p:blipFill>
        <p:spPr>
          <a:xfrm>
            <a:off x="7134217" y="1014125"/>
            <a:ext cx="3798791" cy="4731630"/>
          </a:xfrm>
          <a:prstGeom prst="rect">
            <a:avLst/>
          </a:prstGeom>
        </p:spPr>
      </p:pic>
    </p:spTree>
    <p:extLst>
      <p:ext uri="{BB962C8B-B14F-4D97-AF65-F5344CB8AC3E}">
        <p14:creationId xmlns:p14="http://schemas.microsoft.com/office/powerpoint/2010/main" val="2854759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7F73196A-E6F9-4656-B23F-AB10BBCF76B0}"/>
              </a:ext>
            </a:extLst>
          </p:cNvPr>
          <p:cNvSpPr/>
          <p:nvPr/>
        </p:nvSpPr>
        <p:spPr>
          <a:xfrm>
            <a:off x="266840" y="2608961"/>
            <a:ext cx="6096000" cy="4339650"/>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George is new to our class and has done really well settling in this week. Not only has he had to get used to being one of 4 children called George in the same class ( I think that's a record) but he has had to adapt to a new school, and that is not always easy. It has been great to see how he has focused and contributed to lessons, along with making lots of new friends. It already feels like he has been at Holly Hill for years, such is the excellent Holly Hill values that he has shown. Well done!</a:t>
            </a:r>
          </a:p>
          <a:p>
            <a:pPr fontAlgn="base"/>
            <a:br>
              <a:rPr lang="en-GB" dirty="0">
                <a:solidFill>
                  <a:srgbClr val="000000"/>
                </a:solidFill>
                <a:latin typeface="Aptos"/>
              </a:rPr>
            </a:br>
            <a:endParaRPr lang="en-GB" dirty="0">
              <a:solidFill>
                <a:srgbClr val="000000"/>
              </a:solidFill>
              <a:latin typeface="Aptos"/>
            </a:endParaRPr>
          </a:p>
        </p:txBody>
      </p:sp>
      <p:pic>
        <p:nvPicPr>
          <p:cNvPr id="11" name="Picture 10">
            <a:extLst>
              <a:ext uri="{FF2B5EF4-FFF2-40B4-BE49-F238E27FC236}">
                <a16:creationId xmlns:a16="http://schemas.microsoft.com/office/drawing/2014/main" id="{74311991-1342-492A-BA82-38D40FAD17FB}"/>
              </a:ext>
            </a:extLst>
          </p:cNvPr>
          <p:cNvPicPr>
            <a:picLocks noChangeAspect="1"/>
          </p:cNvPicPr>
          <p:nvPr/>
        </p:nvPicPr>
        <p:blipFill>
          <a:blip r:embed="rId2"/>
          <a:stretch>
            <a:fillRect/>
          </a:stretch>
        </p:blipFill>
        <p:spPr>
          <a:xfrm>
            <a:off x="6929600" y="1368551"/>
            <a:ext cx="4119816" cy="4541435"/>
          </a:xfrm>
          <a:prstGeom prst="rect">
            <a:avLst/>
          </a:prstGeom>
        </p:spPr>
      </p:pic>
    </p:spTree>
    <p:extLst>
      <p:ext uri="{BB962C8B-B14F-4D97-AF65-F5344CB8AC3E}">
        <p14:creationId xmlns:p14="http://schemas.microsoft.com/office/powerpoint/2010/main" val="2781717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14345" y="2296510"/>
            <a:ext cx="6833344" cy="4524315"/>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Another George! But then again, we have a lot of them! George is a superstar with his effort and attitude each week. He is always polite and kind and helpful and tries his best every day. We also want to celebrate the fact that George is a Rock God! That is a new level on TT </a:t>
            </a:r>
            <a:r>
              <a:rPr lang="en-GB" sz="2400" dirty="0" err="1">
                <a:solidFill>
                  <a:srgbClr val="000000"/>
                </a:solidFill>
                <a:latin typeface="Letter-join Air No-lead 40" panose="02000805000000020003" pitchFamily="50" charset="0"/>
              </a:rPr>
              <a:t>Rockstars</a:t>
            </a:r>
            <a:r>
              <a:rPr lang="en-GB" sz="2400" dirty="0">
                <a:solidFill>
                  <a:srgbClr val="000000"/>
                </a:solidFill>
                <a:latin typeface="Letter-join Air No-lead 40" panose="02000805000000020003" pitchFamily="50" charset="0"/>
              </a:rPr>
              <a:t> we have had to specially create because George is so, so fast at answering his times tables. He can do over 120 in a minute. That is two every second! Incredible work and shows real perseverance. </a:t>
            </a:r>
          </a:p>
        </p:txBody>
      </p:sp>
      <p:pic>
        <p:nvPicPr>
          <p:cNvPr id="10" name="Picture 9">
            <a:extLst>
              <a:ext uri="{FF2B5EF4-FFF2-40B4-BE49-F238E27FC236}">
                <a16:creationId xmlns:a16="http://schemas.microsoft.com/office/drawing/2014/main" id="{5C5F5ECE-FD7C-4DFE-8F21-E6C2F8301378}"/>
              </a:ext>
            </a:extLst>
          </p:cNvPr>
          <p:cNvPicPr>
            <a:picLocks noChangeAspect="1"/>
          </p:cNvPicPr>
          <p:nvPr/>
        </p:nvPicPr>
        <p:blipFill>
          <a:blip r:embed="rId2"/>
          <a:stretch>
            <a:fillRect/>
          </a:stretch>
        </p:blipFill>
        <p:spPr>
          <a:xfrm>
            <a:off x="7561294" y="1304079"/>
            <a:ext cx="3703054" cy="4286042"/>
          </a:xfrm>
          <a:prstGeom prst="rect">
            <a:avLst/>
          </a:prstGeom>
        </p:spPr>
      </p:pic>
    </p:spTree>
    <p:extLst>
      <p:ext uri="{BB962C8B-B14F-4D97-AF65-F5344CB8AC3E}">
        <p14:creationId xmlns:p14="http://schemas.microsoft.com/office/powerpoint/2010/main" val="11107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pic>
        <p:nvPicPr>
          <p:cNvPr id="7" name="Picture 6">
            <a:extLst>
              <a:ext uri="{FF2B5EF4-FFF2-40B4-BE49-F238E27FC236}">
                <a16:creationId xmlns:a16="http://schemas.microsoft.com/office/drawing/2014/main" id="{199BD41A-73EA-4989-A356-766B4E8EC745}"/>
              </a:ext>
            </a:extLst>
          </p:cNvPr>
          <p:cNvPicPr>
            <a:picLocks noChangeAspect="1"/>
          </p:cNvPicPr>
          <p:nvPr/>
        </p:nvPicPr>
        <p:blipFill>
          <a:blip r:embed="rId2"/>
          <a:stretch>
            <a:fillRect/>
          </a:stretch>
        </p:blipFill>
        <p:spPr>
          <a:xfrm>
            <a:off x="6977224" y="698374"/>
            <a:ext cx="4300375" cy="5466139"/>
          </a:xfrm>
          <a:prstGeom prst="rect">
            <a:avLst/>
          </a:prstGeom>
        </p:spPr>
      </p:pic>
      <p:sp>
        <p:nvSpPr>
          <p:cNvPr id="11" name="Rectangle 10">
            <a:extLst>
              <a:ext uri="{FF2B5EF4-FFF2-40B4-BE49-F238E27FC236}">
                <a16:creationId xmlns:a16="http://schemas.microsoft.com/office/drawing/2014/main" id="{1AB786E8-D597-4E43-9231-CD048A6B641E}"/>
              </a:ext>
            </a:extLst>
          </p:cNvPr>
          <p:cNvSpPr/>
          <p:nvPr/>
        </p:nvSpPr>
        <p:spPr>
          <a:xfrm>
            <a:off x="428158" y="2493418"/>
            <a:ext cx="6096000" cy="4370427"/>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Miller is Owl hero today for a plan that he has produced for our Letter from the Lighthouse ‘Next Clue’.  The idea he had was such a good one and Miller was able to give detailed information for his plan. Well done Miller - a super piece of work!</a:t>
            </a: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Tree>
    <p:extLst>
      <p:ext uri="{BB962C8B-B14F-4D97-AF65-F5344CB8AC3E}">
        <p14:creationId xmlns:p14="http://schemas.microsoft.com/office/powerpoint/2010/main" val="2302184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pic>
        <p:nvPicPr>
          <p:cNvPr id="15" name="Picture 14">
            <a:extLst>
              <a:ext uri="{FF2B5EF4-FFF2-40B4-BE49-F238E27FC236}">
                <a16:creationId xmlns:a16="http://schemas.microsoft.com/office/drawing/2014/main" id="{2D26B9D8-C033-43C8-B7C5-A3E5DB70148F}"/>
              </a:ext>
            </a:extLst>
          </p:cNvPr>
          <p:cNvPicPr>
            <a:picLocks noChangeAspect="1"/>
          </p:cNvPicPr>
          <p:nvPr/>
        </p:nvPicPr>
        <p:blipFill>
          <a:blip r:embed="rId2"/>
          <a:stretch>
            <a:fillRect/>
          </a:stretch>
        </p:blipFill>
        <p:spPr>
          <a:xfrm>
            <a:off x="7291753" y="750648"/>
            <a:ext cx="3653480" cy="5356704"/>
          </a:xfrm>
          <a:prstGeom prst="rect">
            <a:avLst/>
          </a:prstGeom>
        </p:spPr>
      </p:pic>
      <p:sp>
        <p:nvSpPr>
          <p:cNvPr id="16" name="Rectangle 15">
            <a:extLst>
              <a:ext uri="{FF2B5EF4-FFF2-40B4-BE49-F238E27FC236}">
                <a16:creationId xmlns:a16="http://schemas.microsoft.com/office/drawing/2014/main" id="{C15F9A2F-99A4-4EA9-B1E7-CC4827322AE4}"/>
              </a:ext>
            </a:extLst>
          </p:cNvPr>
          <p:cNvSpPr/>
          <p:nvPr/>
        </p:nvSpPr>
        <p:spPr>
          <a:xfrm>
            <a:off x="499276" y="2548398"/>
            <a:ext cx="6096000" cy="3877985"/>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Ethan is an Owl hero today for a random act of kindness that he showed during our VE Day celebrations.  Ethan you made me very proud as you showed true Holly Hill care and values.  We always talk about the phrase ‘Be Kind’ and on that day, you were so kind! Well Done Ethan!</a:t>
            </a: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Tree>
    <p:extLst>
      <p:ext uri="{BB962C8B-B14F-4D97-AF65-F5344CB8AC3E}">
        <p14:creationId xmlns:p14="http://schemas.microsoft.com/office/powerpoint/2010/main" val="272462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10" name="Rectangle 9">
            <a:extLst>
              <a:ext uri="{FF2B5EF4-FFF2-40B4-BE49-F238E27FC236}">
                <a16:creationId xmlns:a16="http://schemas.microsoft.com/office/drawing/2014/main" id="{E4D3E97F-A271-4B57-B7CB-FFED27BE0400}"/>
              </a:ext>
            </a:extLst>
          </p:cNvPr>
          <p:cNvSpPr/>
          <p:nvPr/>
        </p:nvSpPr>
        <p:spPr>
          <a:xfrm>
            <a:off x="335579" y="2395199"/>
            <a:ext cx="6096000" cy="481094"/>
          </a:xfrm>
          <a:prstGeom prst="rect">
            <a:avLst/>
          </a:prstGeom>
        </p:spPr>
        <p:txBody>
          <a:bodyPr>
            <a:spAutoFit/>
          </a:bodyPr>
          <a:lstStyle/>
          <a:p>
            <a:pPr>
              <a:lnSpc>
                <a:spcPct val="107000"/>
              </a:lnSpc>
              <a:spcAft>
                <a:spcPts val="0"/>
              </a:spcAft>
            </a:pPr>
            <a:r>
              <a:rPr lang="en-GB" sz="24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 </a:t>
            </a:r>
            <a:endParaRPr lang="en-GB" sz="24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BEB536ED-CED2-43E2-901C-6284AA6B4DF5}"/>
              </a:ext>
            </a:extLst>
          </p:cNvPr>
          <p:cNvPicPr>
            <a:picLocks noChangeAspect="1"/>
          </p:cNvPicPr>
          <p:nvPr/>
        </p:nvPicPr>
        <p:blipFill>
          <a:blip r:embed="rId2"/>
          <a:stretch>
            <a:fillRect/>
          </a:stretch>
        </p:blipFill>
        <p:spPr>
          <a:xfrm>
            <a:off x="6096000" y="1467659"/>
            <a:ext cx="5848350" cy="3990975"/>
          </a:xfrm>
          <a:prstGeom prst="rect">
            <a:avLst/>
          </a:prstGeom>
        </p:spPr>
      </p:pic>
      <p:sp>
        <p:nvSpPr>
          <p:cNvPr id="12" name="Rectangle 11">
            <a:extLst>
              <a:ext uri="{FF2B5EF4-FFF2-40B4-BE49-F238E27FC236}">
                <a16:creationId xmlns:a16="http://schemas.microsoft.com/office/drawing/2014/main" id="{308554FD-93AD-460A-9CCE-40ED60B4CD0A}"/>
              </a:ext>
            </a:extLst>
          </p:cNvPr>
          <p:cNvSpPr/>
          <p:nvPr/>
        </p:nvSpPr>
        <p:spPr>
          <a:xfrm>
            <a:off x="147680" y="2419294"/>
            <a:ext cx="5860836" cy="4038413"/>
          </a:xfrm>
          <a:prstGeom prst="rect">
            <a:avLst/>
          </a:prstGeom>
        </p:spPr>
        <p:txBody>
          <a:bodyPr wrap="square">
            <a:spAutoFit/>
          </a:bodyPr>
          <a:lstStyle/>
          <a:p>
            <a:pPr>
              <a:lnSpc>
                <a:spcPct val="107000"/>
              </a:lnSpc>
              <a:spcAft>
                <a:spcPts val="0"/>
              </a:spcAft>
            </a:pPr>
            <a:r>
              <a:rPr lang="en-GB" sz="20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The first hero for Falcon class this week is ALL OF YEAR 6! They have worked so unbelievably hard this week on their SATs tests, keeping concentration  and positivity through a long and busy week. They have genuinely all tried their best and I am absolutely bursting with pride when I think of how much progress they have made and how they have maintained such great attitudes. I look forward to this last half term with these wonderful, mature, GENIUS CHILDREN! </a:t>
            </a:r>
            <a:r>
              <a:rPr lang="en-GB" sz="2000" dirty="0">
                <a:solidFill>
                  <a:srgbClr val="000000"/>
                </a:solidFill>
                <a:latin typeface="Letter-join Air No-lead 40" panose="02000805000000020003" pitchFamily="50" charset="0"/>
                <a:ea typeface="Times New Roman" panose="02020603050405020304" pitchFamily="18" charset="0"/>
                <a:cs typeface="Segoe UI Emoji" panose="020B0502040204020203" pitchFamily="34" charset="0"/>
              </a:rPr>
              <a:t>🤩</a:t>
            </a:r>
            <a:endParaRPr lang="en-GB" sz="20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6788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10" name="Rectangle 9">
            <a:extLst>
              <a:ext uri="{FF2B5EF4-FFF2-40B4-BE49-F238E27FC236}">
                <a16:creationId xmlns:a16="http://schemas.microsoft.com/office/drawing/2014/main" id="{E4D3E97F-A271-4B57-B7CB-FFED27BE0400}"/>
              </a:ext>
            </a:extLst>
          </p:cNvPr>
          <p:cNvSpPr/>
          <p:nvPr/>
        </p:nvSpPr>
        <p:spPr>
          <a:xfrm>
            <a:off x="335579" y="2395199"/>
            <a:ext cx="6096000" cy="481094"/>
          </a:xfrm>
          <a:prstGeom prst="rect">
            <a:avLst/>
          </a:prstGeom>
        </p:spPr>
        <p:txBody>
          <a:bodyPr>
            <a:spAutoFit/>
          </a:bodyPr>
          <a:lstStyle/>
          <a:p>
            <a:pPr>
              <a:lnSpc>
                <a:spcPct val="107000"/>
              </a:lnSpc>
              <a:spcAft>
                <a:spcPts val="0"/>
              </a:spcAft>
            </a:pPr>
            <a:r>
              <a:rPr lang="en-GB" sz="24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 </a:t>
            </a:r>
            <a:endParaRPr lang="en-GB" sz="24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C29D444-00AE-4ABA-B0F6-61703EB04B5C}"/>
              </a:ext>
            </a:extLst>
          </p:cNvPr>
          <p:cNvPicPr>
            <a:picLocks noChangeAspect="1"/>
          </p:cNvPicPr>
          <p:nvPr/>
        </p:nvPicPr>
        <p:blipFill>
          <a:blip r:embed="rId2"/>
          <a:stretch>
            <a:fillRect/>
          </a:stretch>
        </p:blipFill>
        <p:spPr>
          <a:xfrm>
            <a:off x="6118617" y="1266825"/>
            <a:ext cx="5924550" cy="4324350"/>
          </a:xfrm>
          <a:prstGeom prst="rect">
            <a:avLst/>
          </a:prstGeom>
        </p:spPr>
      </p:pic>
      <p:sp>
        <p:nvSpPr>
          <p:cNvPr id="12" name="Rectangle 11">
            <a:extLst>
              <a:ext uri="{FF2B5EF4-FFF2-40B4-BE49-F238E27FC236}">
                <a16:creationId xmlns:a16="http://schemas.microsoft.com/office/drawing/2014/main" id="{28D84BFD-1BE6-40AA-A88F-E12C7B7932E6}"/>
              </a:ext>
            </a:extLst>
          </p:cNvPr>
          <p:cNvSpPr/>
          <p:nvPr/>
        </p:nvSpPr>
        <p:spPr>
          <a:xfrm>
            <a:off x="198101" y="2653112"/>
            <a:ext cx="5851777" cy="3379771"/>
          </a:xfrm>
          <a:prstGeom prst="rect">
            <a:avLst/>
          </a:prstGeom>
        </p:spPr>
        <p:txBody>
          <a:bodyPr wrap="square">
            <a:spAutoFit/>
          </a:bodyPr>
          <a:lstStyle/>
          <a:p>
            <a:pPr>
              <a:lnSpc>
                <a:spcPct val="107000"/>
              </a:lnSpc>
              <a:spcAft>
                <a:spcPts val="0"/>
              </a:spcAft>
            </a:pPr>
            <a:r>
              <a:rPr lang="en-GB" sz="20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The second Falcon hero is ALL OF YEAR 5! These absolute superstars have had to work in the bird box, the infant hall, all over the place to accommodate their Y6 classmates. They have handled all the changes with grace and maturity and it was so lovely to hear the way they cheered for their classmates once the tests were over! I am very proud of their brilliant attitudes- you are all amazing! </a:t>
            </a:r>
            <a:r>
              <a:rPr lang="en-GB" sz="2000" dirty="0">
                <a:solidFill>
                  <a:srgbClr val="000000"/>
                </a:solidFill>
                <a:latin typeface="Letter-join Air No-lead 40" panose="02000805000000020003" pitchFamily="50" charset="0"/>
                <a:ea typeface="Times New Roman" panose="02020603050405020304" pitchFamily="18" charset="0"/>
                <a:cs typeface="Segoe UI Emoji" panose="020B0502040204020203" pitchFamily="34" charset="0"/>
              </a:rPr>
              <a:t>🤩</a:t>
            </a:r>
            <a:endParaRPr lang="en-GB" sz="20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821319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1200329"/>
          </a:xfrm>
          <a:prstGeom prst="rect">
            <a:avLst/>
          </a:prstGeom>
        </p:spPr>
        <p:txBody>
          <a:bodyPr wrap="square">
            <a:spAutoFit/>
          </a:bodyPr>
          <a:lstStyle/>
          <a:p>
            <a:pPr fontAlgn="base"/>
            <a:br>
              <a:rPr lang="en-GB" dirty="0"/>
            </a:br>
            <a:endParaRPr lang="en-GB" dirty="0"/>
          </a:p>
          <a:p>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2A7A1847-A2A8-4409-B062-51D2D040A36D}"/>
              </a:ext>
            </a:extLst>
          </p:cNvPr>
          <p:cNvSpPr/>
          <p:nvPr/>
        </p:nvSpPr>
        <p:spPr>
          <a:xfrm>
            <a:off x="266840" y="248690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1DA6B71C-D440-4F5D-A4DA-CEC56DF6A7EE}"/>
              </a:ext>
            </a:extLst>
          </p:cNvPr>
          <p:cNvSpPr/>
          <p:nvPr/>
        </p:nvSpPr>
        <p:spPr>
          <a:xfrm>
            <a:off x="124491" y="2576582"/>
            <a:ext cx="5691255"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2" name="Rectangle 11">
            <a:extLst>
              <a:ext uri="{FF2B5EF4-FFF2-40B4-BE49-F238E27FC236}">
                <a16:creationId xmlns:a16="http://schemas.microsoft.com/office/drawing/2014/main" id="{79CDB630-925C-4B40-882E-1E634FCAFCB9}"/>
              </a:ext>
            </a:extLst>
          </p:cNvPr>
          <p:cNvSpPr/>
          <p:nvPr/>
        </p:nvSpPr>
        <p:spPr>
          <a:xfrm>
            <a:off x="364920" y="2322609"/>
            <a:ext cx="5614253" cy="5078313"/>
          </a:xfrm>
          <a:prstGeom prst="rect">
            <a:avLst/>
          </a:prstGeom>
        </p:spPr>
        <p:txBody>
          <a:bodyPr wrap="square">
            <a:spAutoFit/>
          </a:bodyPr>
          <a:lstStyle/>
          <a:p>
            <a:pPr fontAlgn="base"/>
            <a:br>
              <a:rPr lang="en-GB" dirty="0">
                <a:solidFill>
                  <a:srgbClr val="000000"/>
                </a:solidFill>
                <a:latin typeface="UICTFontTextStyleBody"/>
              </a:rPr>
            </a:br>
            <a:r>
              <a:rPr lang="en-GB" sz="2400" dirty="0">
                <a:solidFill>
                  <a:srgbClr val="000000"/>
                </a:solidFill>
                <a:latin typeface="Letter-join Air No-lead 40" panose="02000805000000020003" pitchFamily="50" charset="0"/>
              </a:rPr>
              <a:t>All of Swan class are heroes this week. They have completely astounded all the adults this week during SATs. They were mature, hard-working and so calm throughout the whole week and I couldn’t be any prouder of every single one of them. Well done Y6 - you’ve been superstars 🌟 🌟 🌟🌟</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endParaRPr lang="en-GB" dirty="0"/>
          </a:p>
        </p:txBody>
      </p:sp>
      <p:pic>
        <p:nvPicPr>
          <p:cNvPr id="13" name="Picture 12">
            <a:extLst>
              <a:ext uri="{FF2B5EF4-FFF2-40B4-BE49-F238E27FC236}">
                <a16:creationId xmlns:a16="http://schemas.microsoft.com/office/drawing/2014/main" id="{2E9B8EFD-FD80-4901-AA05-F9F890DB16DD}"/>
              </a:ext>
            </a:extLst>
          </p:cNvPr>
          <p:cNvPicPr>
            <a:picLocks noChangeAspect="1"/>
          </p:cNvPicPr>
          <p:nvPr/>
        </p:nvPicPr>
        <p:blipFill>
          <a:blip r:embed="rId2"/>
          <a:stretch>
            <a:fillRect/>
          </a:stretch>
        </p:blipFill>
        <p:spPr>
          <a:xfrm>
            <a:off x="6094088" y="1444922"/>
            <a:ext cx="5769425" cy="3416844"/>
          </a:xfrm>
          <a:prstGeom prst="rect">
            <a:avLst/>
          </a:prstGeom>
        </p:spPr>
      </p:pic>
    </p:spTree>
    <p:extLst>
      <p:ext uri="{BB962C8B-B14F-4D97-AF65-F5344CB8AC3E}">
        <p14:creationId xmlns:p14="http://schemas.microsoft.com/office/powerpoint/2010/main" val="15662743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3" name="TextBox 2">
            <a:extLst>
              <a:ext uri="{FF2B5EF4-FFF2-40B4-BE49-F238E27FC236}">
                <a16:creationId xmlns:a16="http://schemas.microsoft.com/office/drawing/2014/main" id="{07531749-45D4-46DF-B4EF-10792701781F}"/>
              </a:ext>
            </a:extLst>
          </p:cNvPr>
          <p:cNvSpPr txBox="1"/>
          <p:nvPr/>
        </p:nvSpPr>
        <p:spPr>
          <a:xfrm>
            <a:off x="386000" y="2544417"/>
            <a:ext cx="5935287" cy="3539430"/>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Evie is our wraparound hero today. Evie is an ‘always’ child – she is always so kind, she is always doing the right thing and she always helps to tidy up. It is a pleasure to spend time with Evie in wraparound care – well done Evie!</a:t>
            </a:r>
          </a:p>
        </p:txBody>
      </p:sp>
      <p:pic>
        <p:nvPicPr>
          <p:cNvPr id="11" name="Picture 10">
            <a:extLst>
              <a:ext uri="{FF2B5EF4-FFF2-40B4-BE49-F238E27FC236}">
                <a16:creationId xmlns:a16="http://schemas.microsoft.com/office/drawing/2014/main" id="{71431FB8-4D30-4E6E-9C94-2DFD8FADCCCB}"/>
              </a:ext>
            </a:extLst>
          </p:cNvPr>
          <p:cNvPicPr>
            <a:picLocks noChangeAspect="1"/>
          </p:cNvPicPr>
          <p:nvPr/>
        </p:nvPicPr>
        <p:blipFill>
          <a:blip r:embed="rId2"/>
          <a:stretch>
            <a:fillRect/>
          </a:stretch>
        </p:blipFill>
        <p:spPr>
          <a:xfrm>
            <a:off x="7156512" y="1155599"/>
            <a:ext cx="3109730" cy="4546802"/>
          </a:xfrm>
          <a:prstGeom prst="rect">
            <a:avLst/>
          </a:prstGeom>
        </p:spPr>
      </p:pic>
    </p:spTree>
    <p:extLst>
      <p:ext uri="{BB962C8B-B14F-4D97-AF65-F5344CB8AC3E}">
        <p14:creationId xmlns:p14="http://schemas.microsoft.com/office/powerpoint/2010/main" val="2063789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Tweak of the week</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25727E5F-33F0-496A-81B9-36E82B0E0B16}"/>
              </a:ext>
            </a:extLst>
          </p:cNvPr>
          <p:cNvSpPr txBox="1"/>
          <p:nvPr/>
        </p:nvSpPr>
        <p:spPr>
          <a:xfrm>
            <a:off x="9924665" y="275653"/>
            <a:ext cx="2478156" cy="1200329"/>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Don’t forget that left is still best!</a:t>
            </a:r>
          </a:p>
        </p:txBody>
      </p:sp>
      <p:sp>
        <p:nvSpPr>
          <p:cNvPr id="13" name="TextBox 12">
            <a:extLst>
              <a:ext uri="{FF2B5EF4-FFF2-40B4-BE49-F238E27FC236}">
                <a16:creationId xmlns:a16="http://schemas.microsoft.com/office/drawing/2014/main" id="{2095636D-7BAB-44FB-A2E5-4D77B9ED43E2}"/>
              </a:ext>
            </a:extLst>
          </p:cNvPr>
          <p:cNvSpPr txBox="1"/>
          <p:nvPr/>
        </p:nvSpPr>
        <p:spPr>
          <a:xfrm>
            <a:off x="591256" y="2781306"/>
            <a:ext cx="6889673" cy="3200876"/>
          </a:xfrm>
          <a:prstGeom prst="rect">
            <a:avLst/>
          </a:prstGeom>
          <a:noFill/>
        </p:spPr>
        <p:txBody>
          <a:bodyPr wrap="square" rtlCol="0">
            <a:spAutoFit/>
          </a:bodyPr>
          <a:lstStyle/>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We are working hard to keep our school litter free on the inside and the outside.</a:t>
            </a:r>
          </a:p>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Keep it up everyone! </a:t>
            </a:r>
          </a:p>
          <a:p>
            <a:endParaRPr lang="en-GB" sz="2200" dirty="0">
              <a:solidFill>
                <a:srgbClr val="000000"/>
              </a:solidFill>
              <a:latin typeface="Letter-join Air No-lead 40" panose="02000805000000020003" pitchFamily="50" charset="0"/>
            </a:endParaRPr>
          </a:p>
        </p:txBody>
      </p:sp>
      <p:pic>
        <p:nvPicPr>
          <p:cNvPr id="14" name="Picture 13">
            <a:extLst>
              <a:ext uri="{FF2B5EF4-FFF2-40B4-BE49-F238E27FC236}">
                <a16:creationId xmlns:a16="http://schemas.microsoft.com/office/drawing/2014/main" id="{4980C472-10ED-426A-B266-99B9A040BD9A}"/>
              </a:ext>
            </a:extLst>
          </p:cNvPr>
          <p:cNvPicPr>
            <a:picLocks noChangeAspect="1"/>
          </p:cNvPicPr>
          <p:nvPr/>
        </p:nvPicPr>
        <p:blipFill>
          <a:blip r:embed="rId2"/>
          <a:stretch>
            <a:fillRect/>
          </a:stretch>
        </p:blipFill>
        <p:spPr>
          <a:xfrm>
            <a:off x="7805346" y="1892280"/>
            <a:ext cx="3058623" cy="4530442"/>
          </a:xfrm>
          <a:prstGeom prst="rect">
            <a:avLst/>
          </a:prstGeom>
        </p:spPr>
      </p:pic>
    </p:spTree>
    <p:extLst>
      <p:ext uri="{BB962C8B-B14F-4D97-AF65-F5344CB8AC3E}">
        <p14:creationId xmlns:p14="http://schemas.microsoft.com/office/powerpoint/2010/main" val="1707216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156722560"/>
              </p:ext>
            </p:extLst>
          </p:nvPr>
        </p:nvGraphicFramePr>
        <p:xfrm>
          <a:off x="554879" y="2288863"/>
          <a:ext cx="5758242" cy="444500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solidFill>
                      <a:schemeClr val="bg1"/>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244511">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2307221"/>
            <a:ext cx="4691256" cy="3046988"/>
          </a:xfrm>
          <a:prstGeom prst="rect">
            <a:avLst/>
          </a:prstGeom>
        </p:spPr>
        <p:txBody>
          <a:bodyPr wrap="square">
            <a:spAutoFit/>
          </a:bodyPr>
          <a:lstStyle/>
          <a:p>
            <a:pPr algn="ctr"/>
            <a:r>
              <a:rPr lang="en-GB" sz="3200" dirty="0">
                <a:solidFill>
                  <a:srgbClr val="000000"/>
                </a:solidFill>
                <a:latin typeface="Letter-join Air No-lead 40" panose="02000805000000020003" pitchFamily="50" charset="0"/>
              </a:rPr>
              <a:t>This week’s winners with 98% are Falcon class!</a:t>
            </a:r>
          </a:p>
          <a:p>
            <a:pPr algn="ctr"/>
            <a:endParaRPr lang="en-GB" sz="3200" dirty="0">
              <a:solidFill>
                <a:srgbClr val="000000"/>
              </a:solidFill>
              <a:latin typeface="Letter-join Air No-lead 40" panose="02000805000000020003" pitchFamily="50" charset="0"/>
            </a:endParaRPr>
          </a:p>
          <a:p>
            <a:pPr algn="ctr"/>
            <a:r>
              <a:rPr lang="en-GB" sz="3200" dirty="0">
                <a:solidFill>
                  <a:srgbClr val="000000"/>
                </a:solidFill>
                <a:latin typeface="Letter-join Air No-lead 40" panose="02000805000000020003" pitchFamily="50" charset="0"/>
              </a:rPr>
              <a:t> Well done Falcons – you’ve won your treat! </a:t>
            </a:r>
          </a:p>
        </p:txBody>
      </p:sp>
    </p:spTree>
    <p:extLst>
      <p:ext uri="{BB962C8B-B14F-4D97-AF65-F5344CB8AC3E}">
        <p14:creationId xmlns:p14="http://schemas.microsoft.com/office/powerpoint/2010/main" val="3574328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fabulous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3" name="Picture 2">
            <a:extLst>
              <a:ext uri="{FF2B5EF4-FFF2-40B4-BE49-F238E27FC236}">
                <a16:creationId xmlns:a16="http://schemas.microsoft.com/office/drawing/2014/main" id="{445EF4E6-0314-4515-9C96-1099BAC58474}"/>
              </a:ext>
            </a:extLst>
          </p:cNvPr>
          <p:cNvPicPr>
            <a:picLocks noChangeAspect="1"/>
          </p:cNvPicPr>
          <p:nvPr/>
        </p:nvPicPr>
        <p:blipFill>
          <a:blip r:embed="rId2"/>
          <a:stretch>
            <a:fillRect/>
          </a:stretch>
        </p:blipFill>
        <p:spPr>
          <a:xfrm>
            <a:off x="958983" y="2087528"/>
            <a:ext cx="5091969" cy="3277377"/>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http://purl.org/dc/dcmitype/"/>
    <ds:schemaRef ds:uri="71af3243-3dd4-4a8d-8c0d-dd76da1f02a5"/>
    <ds:schemaRef ds:uri="http://schemas.microsoft.com/office/2006/metadata/properties"/>
    <ds:schemaRef ds:uri="http://schemas.microsoft.com/office/2006/documentManagement/types"/>
    <ds:schemaRef ds:uri="http://www.w3.org/XML/1998/namespace"/>
    <ds:schemaRef ds:uri="http://purl.org/dc/terms/"/>
    <ds:schemaRef ds:uri="http://purl.org/dc/elements/1.1/"/>
    <ds:schemaRef ds:uri="http://schemas.microsoft.com/office/infopath/2007/PartnerControls"/>
    <ds:schemaRef ds:uri="http://schemas.openxmlformats.org/package/2006/metadata/core-properties"/>
    <ds:schemaRef ds:uri="16c05727-aa75-4e4a-9b5f-8a80a1165891"/>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1772</Words>
  <Application>Microsoft Office PowerPoint</Application>
  <PresentationFormat>Widescreen</PresentationFormat>
  <Paragraphs>208</Paragraphs>
  <Slides>24</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Segoe UI Emoji</vt:lpstr>
      <vt:lpstr>Times New Roman</vt:lpstr>
      <vt:lpstr>Twinkl Precursive</vt:lpstr>
      <vt:lpstr>UICTFontTextStyleBody</vt:lpstr>
      <vt:lpstr>Office Theme</vt:lpstr>
      <vt:lpstr>Holly Hill Heroes Assembly </vt:lpstr>
      <vt:lpstr>Our Cygnet Hero</vt:lpstr>
      <vt:lpstr>Our Cygnet Hero</vt:lpstr>
      <vt:lpstr>Our Cygnet Hero</vt:lpstr>
      <vt:lpstr>Our Cygnet Hero</vt:lpstr>
      <vt:lpstr>Our Puffin Hero</vt:lpstr>
      <vt:lpstr>Our Puffin Hero</vt:lpstr>
      <vt:lpstr>Our Wren Hero</vt:lpstr>
      <vt:lpstr>Our Wren Hero</vt:lpstr>
      <vt:lpstr>Our Woodpecker Hero</vt:lpstr>
      <vt:lpstr>Our Woodpecker Hero</vt:lpstr>
      <vt:lpstr>Our Dove Hero</vt:lpstr>
      <vt:lpstr>Our Dove Hero</vt:lpstr>
      <vt:lpstr>Our Swallow Hero</vt:lpstr>
      <vt:lpstr>Our Swallow Hero</vt:lpstr>
      <vt:lpstr>Our Owl Hero</vt:lpstr>
      <vt:lpstr>Our Owl Hero</vt:lpstr>
      <vt:lpstr>Our Falcon Hero</vt:lpstr>
      <vt:lpstr>Our Falcon Hero</vt:lpstr>
      <vt:lpstr>Our Swan Hero</vt:lpstr>
      <vt:lpstr>Our Wraparound Hero</vt:lpstr>
      <vt:lpstr>Tweak of the week</vt:lpstr>
      <vt:lpstr>Our Attendance Heroes</vt:lpstr>
      <vt:lpstr>  Have a fabulous weekend everyone!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2025-05-16T12:32:00Z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