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1" r:id="rId6"/>
    <p:sldId id="266" r:id="rId7"/>
    <p:sldId id="265" r:id="rId8"/>
    <p:sldId id="262" r:id="rId9"/>
    <p:sldId id="264" r:id="rId10"/>
    <p:sldId id="267" r:id="rId11"/>
  </p:sldIdLst>
  <p:sldSz cx="12192000" cy="6858000"/>
  <p:notesSz cx="7053263" cy="101869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62" autoAdjust="0"/>
    <p:restoredTop sz="94660"/>
  </p:normalViewPr>
  <p:slideViewPr>
    <p:cSldViewPr snapToGrid="0">
      <p:cViewPr varScale="1">
        <p:scale>
          <a:sx n="72" d="100"/>
          <a:sy n="72" d="100"/>
        </p:scale>
        <p:origin x="7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11119"/>
          </a:xfrm>
          <a:prstGeom prst="rect">
            <a:avLst/>
          </a:prstGeom>
        </p:spPr>
        <p:txBody>
          <a:bodyPr vert="horz" lIns="98508" tIns="49254" rIns="98508" bIns="49254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511119"/>
          </a:xfrm>
          <a:prstGeom prst="rect">
            <a:avLst/>
          </a:prstGeom>
        </p:spPr>
        <p:txBody>
          <a:bodyPr vert="horz" lIns="98508" tIns="49254" rIns="98508" bIns="49254" rtlCol="0"/>
          <a:lstStyle>
            <a:lvl1pPr algn="r">
              <a:defRPr sz="1300"/>
            </a:lvl1pPr>
          </a:lstStyle>
          <a:p>
            <a:fld id="{C84CAAB6-81B0-4393-AC28-FA893C39B708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75871"/>
            <a:ext cx="3056414" cy="511117"/>
          </a:xfrm>
          <a:prstGeom prst="rect">
            <a:avLst/>
          </a:prstGeom>
        </p:spPr>
        <p:txBody>
          <a:bodyPr vert="horz" lIns="98508" tIns="49254" rIns="98508" bIns="49254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9675871"/>
            <a:ext cx="3056414" cy="511117"/>
          </a:xfrm>
          <a:prstGeom prst="rect">
            <a:avLst/>
          </a:prstGeom>
        </p:spPr>
        <p:txBody>
          <a:bodyPr vert="horz" lIns="98508" tIns="49254" rIns="98508" bIns="49254" rtlCol="0" anchor="b"/>
          <a:lstStyle>
            <a:lvl1pPr algn="r">
              <a:defRPr sz="1300"/>
            </a:lvl1pPr>
          </a:lstStyle>
          <a:p>
            <a:fld id="{D41C0B9A-D0C1-42D3-B7CA-EC4F2C163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92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5248" y="2404531"/>
            <a:ext cx="9182398" cy="1646302"/>
          </a:xfrm>
        </p:spPr>
        <p:txBody>
          <a:bodyPr/>
          <a:lstStyle/>
          <a:p>
            <a:pPr algn="l"/>
            <a:r>
              <a:rPr lang="en-GB" b="1" dirty="0"/>
              <a:t>YEAR 1 and 2 WELCOME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22</a:t>
            </a:r>
            <a:r>
              <a:rPr lang="en-GB" sz="4000" baseline="30000" dirty="0"/>
              <a:t>nd</a:t>
            </a:r>
            <a:r>
              <a:rPr lang="en-GB" sz="4000" dirty="0"/>
              <a:t> July 2019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15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Twinkl Precursive Light" panose="02000000000000000000" pitchFamily="2" charset="0"/>
              </a:rPr>
              <a:t>STAFF</a:t>
            </a:r>
            <a:endParaRPr lang="en-GB" sz="3200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6912"/>
            <a:ext cx="11384037" cy="3880773"/>
          </a:xfrm>
        </p:spPr>
        <p:txBody>
          <a:bodyPr>
            <a:normAutofit fontScale="77500" lnSpcReduction="20000"/>
          </a:bodyPr>
          <a:lstStyle/>
          <a:p>
            <a:r>
              <a:rPr lang="en-GB" sz="4400" dirty="0">
                <a:latin typeface="Twinkl Precursive Light" panose="02000000000000000000" pitchFamily="2" charset="0"/>
              </a:rPr>
              <a:t>Puffin Class- Mrs Cottee</a:t>
            </a:r>
          </a:p>
          <a:p>
            <a:r>
              <a:rPr lang="en-GB" sz="4400" dirty="0">
                <a:latin typeface="Twinkl Precursive Light" panose="02000000000000000000" pitchFamily="2" charset="0"/>
              </a:rPr>
              <a:t>Wren Class- Miss </a:t>
            </a:r>
            <a:r>
              <a:rPr lang="en-GB" sz="4400" dirty="0" err="1">
                <a:latin typeface="Twinkl Precursive Light" panose="02000000000000000000" pitchFamily="2" charset="0"/>
              </a:rPr>
              <a:t>Mee</a:t>
            </a:r>
            <a:endParaRPr lang="en-GB" sz="4400" dirty="0">
              <a:latin typeface="Twinkl Precursive Light" panose="02000000000000000000" pitchFamily="2" charset="0"/>
            </a:endParaRPr>
          </a:p>
          <a:p>
            <a:r>
              <a:rPr lang="en-GB" sz="4400" dirty="0">
                <a:latin typeface="Twinkl Precursive Light" panose="02000000000000000000" pitchFamily="2" charset="0"/>
              </a:rPr>
              <a:t>Woodpecker – Mrs Watson and Mrs Hutchinson</a:t>
            </a:r>
          </a:p>
          <a:p>
            <a:endParaRPr lang="en-GB" sz="4400" dirty="0">
              <a:latin typeface="Twinkl Precursive Light" panose="02000000000000000000" pitchFamily="2" charset="0"/>
            </a:endParaRPr>
          </a:p>
          <a:p>
            <a:pPr marL="0" indent="0">
              <a:buNone/>
            </a:pPr>
            <a:r>
              <a:rPr lang="en-US" sz="4400" dirty="0">
                <a:latin typeface="Twinkl Precursive" panose="02000000000000000000" pitchFamily="2" charset="0"/>
              </a:rPr>
              <a:t>Mrs Rawson, Mrs Cooper, Mrs Beavon, Mrs Sunman, Mrs Hicks, Miss Bis, </a:t>
            </a:r>
            <a:r>
              <a:rPr lang="en-US" sz="4400" dirty="0" err="1">
                <a:latin typeface="Twinkl Precursive" panose="02000000000000000000" pitchFamily="2" charset="0"/>
              </a:rPr>
              <a:t>Mr</a:t>
            </a:r>
            <a:r>
              <a:rPr lang="en-US" sz="4400" dirty="0">
                <a:latin typeface="Twinkl Precursive" panose="02000000000000000000" pitchFamily="2" charset="0"/>
              </a:rPr>
              <a:t> Ellis</a:t>
            </a:r>
            <a:endParaRPr lang="en-GB" sz="4000" dirty="0"/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6141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Twinkl Precursive Light" panose="02000000000000000000" pitchFamily="2" charset="0"/>
              </a:rPr>
              <a:t>DAILY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012" y="1643941"/>
            <a:ext cx="9990666" cy="4832639"/>
          </a:xfrm>
        </p:spPr>
        <p:txBody>
          <a:bodyPr>
            <a:normAutofit fontScale="47500" lnSpcReduction="20000"/>
          </a:bodyPr>
          <a:lstStyle/>
          <a:p>
            <a:r>
              <a:rPr lang="en-US" sz="3400" dirty="0">
                <a:latin typeface="Twinkl Precursive Light" panose="02000000000000000000" pitchFamily="2" charset="0"/>
              </a:rPr>
              <a:t>Children will enter the building through their classroom door at 8.50am</a:t>
            </a:r>
          </a:p>
          <a:p>
            <a:r>
              <a:rPr lang="en-US" sz="3400" dirty="0">
                <a:latin typeface="Twinkl Precursive Light" panose="02000000000000000000" pitchFamily="2" charset="0"/>
              </a:rPr>
              <a:t>They will be collected from their door at 3.30pm</a:t>
            </a:r>
          </a:p>
          <a:p>
            <a:pPr marL="0" indent="0">
              <a:buNone/>
            </a:pPr>
            <a:endParaRPr lang="en-GB" sz="3400" dirty="0">
              <a:latin typeface="Twinkl Precursive Light" panose="02000000000000000000" pitchFamily="2" charset="0"/>
            </a:endParaRPr>
          </a:p>
          <a:p>
            <a:r>
              <a:rPr lang="en-GB" sz="3400" dirty="0">
                <a:latin typeface="Twinkl Precursive Light" panose="02000000000000000000" pitchFamily="2" charset="0"/>
              </a:rPr>
              <a:t>Mornings</a:t>
            </a:r>
          </a:p>
          <a:p>
            <a:pPr lvl="2"/>
            <a:r>
              <a:rPr lang="en-US" sz="3400" dirty="0">
                <a:latin typeface="Twinkl Precursive Light" panose="02000000000000000000" pitchFamily="2" charset="0"/>
              </a:rPr>
              <a:t>Morning activity/ check-in</a:t>
            </a:r>
          </a:p>
          <a:p>
            <a:pPr lvl="2"/>
            <a:r>
              <a:rPr lang="en-US" sz="3400" dirty="0">
                <a:latin typeface="Twinkl Precursive Light" panose="02000000000000000000" pitchFamily="2" charset="0"/>
              </a:rPr>
              <a:t>Register</a:t>
            </a:r>
          </a:p>
          <a:p>
            <a:pPr lvl="2"/>
            <a:r>
              <a:rPr lang="en-US" sz="3400" dirty="0">
                <a:latin typeface="Twinkl Precursive Light" panose="02000000000000000000" pitchFamily="2" charset="0"/>
              </a:rPr>
              <a:t>Little </a:t>
            </a:r>
            <a:r>
              <a:rPr lang="en-US" sz="3400" dirty="0" err="1">
                <a:latin typeface="Twinkl Precursive Light" panose="02000000000000000000" pitchFamily="2" charset="0"/>
              </a:rPr>
              <a:t>Wandle</a:t>
            </a:r>
            <a:endParaRPr lang="en-GB" sz="3400" dirty="0">
              <a:latin typeface="Twinkl Precursive Light" panose="02000000000000000000" pitchFamily="2" charset="0"/>
            </a:endParaRPr>
          </a:p>
          <a:p>
            <a:pPr lvl="2"/>
            <a:r>
              <a:rPr lang="en-GB" sz="3400" dirty="0">
                <a:latin typeface="Twinkl Precursive Light" panose="02000000000000000000" pitchFamily="2" charset="0"/>
              </a:rPr>
              <a:t>Daily English and Maths lessons (power maths)</a:t>
            </a:r>
          </a:p>
          <a:p>
            <a:pPr marL="914400" lvl="2" indent="0">
              <a:buNone/>
            </a:pPr>
            <a:endParaRPr lang="en-GB" sz="3400" dirty="0">
              <a:latin typeface="Twinkl Precursive Light" panose="02000000000000000000" pitchFamily="2" charset="0"/>
            </a:endParaRPr>
          </a:p>
          <a:p>
            <a:r>
              <a:rPr lang="en-GB" sz="3400" dirty="0">
                <a:latin typeface="Twinkl Precursive Light" panose="02000000000000000000" pitchFamily="2" charset="0"/>
              </a:rPr>
              <a:t>Afternoons</a:t>
            </a:r>
          </a:p>
          <a:p>
            <a:pPr lvl="2"/>
            <a:r>
              <a:rPr lang="en-GB" sz="3400" dirty="0">
                <a:latin typeface="Twinkl Precursive Light" panose="02000000000000000000" pitchFamily="2" charset="0"/>
              </a:rPr>
              <a:t>Story time/ Reading Groups</a:t>
            </a:r>
          </a:p>
          <a:p>
            <a:pPr lvl="2"/>
            <a:r>
              <a:rPr lang="en-GB" sz="3400" dirty="0">
                <a:latin typeface="Twinkl Precursive Light" panose="02000000000000000000" pitchFamily="2" charset="0"/>
              </a:rPr>
              <a:t>Foundation subjects- science, history, geography, music, art, design &amp; technology, computing, RE, PE</a:t>
            </a:r>
          </a:p>
          <a:p>
            <a:pPr lvl="2"/>
            <a:r>
              <a:rPr lang="en-US" sz="3400" dirty="0">
                <a:latin typeface="Twinkl Precursive Light" panose="02000000000000000000" pitchFamily="2" charset="0"/>
              </a:rPr>
              <a:t>Jigsaw (PSHE scheme)</a:t>
            </a:r>
          </a:p>
          <a:p>
            <a:pPr marL="914400" lvl="2" indent="0">
              <a:buNone/>
            </a:pPr>
            <a:r>
              <a:rPr lang="en-US" sz="3400" dirty="0">
                <a:latin typeface="Twinkl Precursive Light" panose="02000000000000000000" pitchFamily="2" charset="0"/>
              </a:rPr>
              <a:t> </a:t>
            </a:r>
            <a:endParaRPr lang="en-GB" sz="3400" dirty="0">
              <a:latin typeface="Twinkl Precursive Light" panose="02000000000000000000" pitchFamily="2" charset="0"/>
            </a:endParaRP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73953" y="2799231"/>
            <a:ext cx="58869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Twinkl Precursive" panose="02000000000000000000" pitchFamily="2" charset="0"/>
              </a:rPr>
              <a:t>Loads of fun!!!</a:t>
            </a:r>
            <a:endParaRPr lang="en-GB" sz="4800" dirty="0">
              <a:solidFill>
                <a:srgbClr val="FF000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367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Twinkl Precursive Light" panose="02000000000000000000" pitchFamily="2" charset="0"/>
              </a:rPr>
              <a:t>HOMEWORK</a:t>
            </a:r>
            <a:endParaRPr lang="en-GB" sz="4000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winkl Precursive Light" panose="02000000000000000000" pitchFamily="2" charset="0"/>
              </a:rPr>
              <a:t>Daily reading at home</a:t>
            </a:r>
          </a:p>
          <a:p>
            <a:r>
              <a:rPr lang="en-GB" sz="4000" dirty="0">
                <a:latin typeface="Twinkl Precursive Light" panose="02000000000000000000" pitchFamily="2" charset="0"/>
              </a:rPr>
              <a:t>Weekly spellings (Year 2 to begin)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576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03538"/>
            <a:ext cx="10050766" cy="1320800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Twinkl Precursive Light" panose="02000000000000000000" pitchFamily="2" charset="0"/>
              </a:rPr>
              <a:t>SPELLING, PUNCTUATION &amp; GRAMMAR (SPAG)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328015"/>
            <a:ext cx="9642323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Y1 Children will be working on our SSP Little </a:t>
            </a:r>
            <a:r>
              <a:rPr lang="en-GB" sz="2800" dirty="0" err="1">
                <a:latin typeface="Twinkl Precursive Light" panose="02000000000000000000" pitchFamily="2" charset="0"/>
              </a:rPr>
              <a:t>Wandle</a:t>
            </a:r>
            <a:r>
              <a:rPr lang="en-GB" sz="2800" dirty="0">
                <a:latin typeface="Twinkl Precursive Light" panose="02000000000000000000" pitchFamily="2" charset="0"/>
              </a:rPr>
              <a:t>. This will lead to the statutory  Phonics Screening in Summer Term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D</a:t>
            </a:r>
            <a:r>
              <a:rPr lang="en-GB" sz="2800" dirty="0" err="1">
                <a:latin typeface="Twinkl Precursive Light" panose="02000000000000000000" pitchFamily="2" charset="0"/>
              </a:rPr>
              <a:t>aily</a:t>
            </a:r>
            <a:r>
              <a:rPr lang="en-GB" sz="2800" dirty="0">
                <a:latin typeface="Twinkl Precursive Light" panose="02000000000000000000" pitchFamily="2" charset="0"/>
              </a:rPr>
              <a:t> Grammar blast</a:t>
            </a:r>
          </a:p>
          <a:p>
            <a:r>
              <a:rPr lang="en-GB" sz="2800" dirty="0">
                <a:latin typeface="Twinkl Precursive Light" panose="02000000000000000000" pitchFamily="2" charset="0"/>
              </a:rPr>
              <a:t>In Year 2 there will be a spelling focus.</a:t>
            </a:r>
          </a:p>
          <a:p>
            <a:pPr marL="0" indent="0">
              <a:buNone/>
            </a:pPr>
            <a:r>
              <a:rPr lang="en-GB" sz="2800" dirty="0">
                <a:latin typeface="Twinkl Precursive Light" panose="02000000000000000000" pitchFamily="2" charset="0"/>
              </a:rPr>
              <a:t>   We use Little </a:t>
            </a:r>
            <a:r>
              <a:rPr lang="en-GB" sz="2800" dirty="0" err="1">
                <a:latin typeface="Twinkl Precursive Light" panose="02000000000000000000" pitchFamily="2" charset="0"/>
              </a:rPr>
              <a:t>Wandle</a:t>
            </a:r>
            <a:r>
              <a:rPr lang="en-GB" sz="2800" dirty="0">
                <a:latin typeface="Twinkl Precursive Light" panose="02000000000000000000" pitchFamily="2" charset="0"/>
              </a:rPr>
              <a:t> Spelling scheme.</a:t>
            </a:r>
          </a:p>
          <a:p>
            <a:pPr marL="0" indent="0">
              <a:buNone/>
            </a:pPr>
            <a:r>
              <a:rPr lang="en-GB" sz="2800" dirty="0">
                <a:latin typeface="Twinkl Precursive Light" panose="02000000000000000000" pitchFamily="2" charset="0"/>
              </a:rPr>
              <a:t> </a:t>
            </a:r>
          </a:p>
          <a:p>
            <a:pPr marL="0" indent="0">
              <a:buNone/>
            </a:pPr>
            <a:endParaRPr lang="en-GB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35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C4280-05DC-44EE-B3FF-8CAEC6B86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Little </a:t>
            </a:r>
            <a:r>
              <a:rPr lang="en-US" dirty="0" err="1"/>
              <a:t>Wandle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61AEA-0D4F-4A46-99F6-603404F51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33500"/>
            <a:ext cx="9543298" cy="5141041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This is our Phonics </a:t>
            </a:r>
            <a:r>
              <a:rPr lang="en-US" sz="2400" dirty="0" err="1">
                <a:solidFill>
                  <a:schemeClr val="tx1"/>
                </a:solidFill>
                <a:latin typeface="Twinkl Precursive" panose="02000000000000000000" pitchFamily="2" charset="0"/>
              </a:rPr>
              <a:t>programme</a:t>
            </a:r>
            <a:endParaRPr lang="en-US" sz="2400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Daily discrete phonics sessions</a:t>
            </a:r>
          </a:p>
          <a:p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Group reading three times a week with an adult. </a:t>
            </a:r>
            <a:endParaRPr lang="en-GB" sz="2400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 Session 1 – Decoding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 Session 2 – Prosody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 Session 3 – Comprehension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C</a:t>
            </a:r>
            <a:r>
              <a:rPr lang="en-GB" sz="2400" dirty="0" err="1">
                <a:solidFill>
                  <a:schemeClr val="tx1"/>
                </a:solidFill>
                <a:latin typeface="Twinkl Precursive" panose="02000000000000000000" pitchFamily="2" charset="0"/>
              </a:rPr>
              <a:t>hildren</a:t>
            </a:r>
            <a:r>
              <a:rPr lang="en-GB" sz="2400" dirty="0">
                <a:solidFill>
                  <a:schemeClr val="tx1"/>
                </a:solidFill>
                <a:latin typeface="Twinkl Precursive" panose="02000000000000000000" pitchFamily="2" charset="0"/>
              </a:rPr>
              <a:t> should be reading their phonics books with at least  90% fluency</a:t>
            </a:r>
          </a:p>
        </p:txBody>
      </p:sp>
    </p:spTree>
    <p:extLst>
      <p:ext uri="{BB962C8B-B14F-4D97-AF65-F5344CB8AC3E}">
        <p14:creationId xmlns:p14="http://schemas.microsoft.com/office/powerpoint/2010/main" val="316157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Important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Phonics screening – week commencing 8</a:t>
            </a:r>
            <a:r>
              <a:rPr lang="en-GB" sz="2800" baseline="30000" dirty="0">
                <a:latin typeface="Twinkl Precursive Light" panose="02000000000000000000" pitchFamily="2" charset="0"/>
              </a:rPr>
              <a:t>th</a:t>
            </a:r>
            <a:r>
              <a:rPr lang="en-GB" sz="2800" dirty="0">
                <a:latin typeface="Twinkl Precursive Light" panose="02000000000000000000" pitchFamily="2" charset="0"/>
              </a:rPr>
              <a:t> June 2026</a:t>
            </a:r>
          </a:p>
          <a:p>
            <a:r>
              <a:rPr lang="en-GB" sz="2800" dirty="0">
                <a:latin typeface="Twinkl Precursive Light" panose="02000000000000000000" pitchFamily="2" charset="0"/>
              </a:rPr>
              <a:t>Year 2 non- statutory assessments – May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Year 2 Gulliver’s Residential July 2025</a:t>
            </a:r>
            <a:endParaRPr lang="en-GB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128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Twinkl Precursive Light" panose="02000000000000000000" pitchFamily="2" charset="0"/>
              </a:rPr>
              <a:t>REMINDERS</a:t>
            </a:r>
            <a:endParaRPr lang="en-GB" sz="4000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>
                <a:latin typeface="Twinkl Precursive Light" panose="02000000000000000000" pitchFamily="2" charset="0"/>
              </a:rPr>
              <a:t>Uniform </a:t>
            </a:r>
          </a:p>
          <a:p>
            <a:r>
              <a:rPr lang="en-GB" sz="4000" dirty="0">
                <a:latin typeface="Twinkl Precursive Light" panose="02000000000000000000" pitchFamily="2" charset="0"/>
              </a:rPr>
              <a:t>PE kit- needs to brought in on a Monday and kept at school until Friday</a:t>
            </a:r>
          </a:p>
          <a:p>
            <a:r>
              <a:rPr lang="en-GB" sz="4000" dirty="0">
                <a:latin typeface="Twinkl Precursive Light" panose="02000000000000000000" pitchFamily="2" charset="0"/>
              </a:rPr>
              <a:t>Reading Diaries- at school every 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006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 Light" panose="02000000000000000000" pitchFamily="2" charset="0"/>
              </a:rPr>
              <a:t>Extra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41157"/>
            <a:ext cx="10968566" cy="388077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Twinkl Precursive Light" panose="02000000000000000000" pitchFamily="2" charset="0"/>
              </a:rPr>
              <a:t>All children will have a phonics book and a Reading for Pleasure book</a:t>
            </a:r>
          </a:p>
          <a:p>
            <a:r>
              <a:rPr lang="en-US" sz="3200" dirty="0">
                <a:latin typeface="Twinkl Precursive Light" panose="02000000000000000000" pitchFamily="2" charset="0"/>
              </a:rPr>
              <a:t>Names in all clothing.</a:t>
            </a:r>
            <a:endParaRPr lang="en-GB" sz="3200" dirty="0">
              <a:latin typeface="Twinkl Precursive Light" panose="02000000000000000000" pitchFamily="2" charset="0"/>
            </a:endParaRPr>
          </a:p>
          <a:p>
            <a:r>
              <a:rPr lang="en-GB" sz="3200" dirty="0">
                <a:latin typeface="Twinkl Precursive Light" panose="02000000000000000000" pitchFamily="2" charset="0"/>
              </a:rPr>
              <a:t>P.E. kit – On P.E. day earrings need to be removed and kit needs to be named and put in a bag. Wren and Puffin – Mondays. </a:t>
            </a:r>
          </a:p>
          <a:p>
            <a:r>
              <a:rPr lang="en-US" sz="3200" dirty="0">
                <a:latin typeface="Twinkl Precursive Light" panose="02000000000000000000" pitchFamily="2" charset="0"/>
              </a:rPr>
              <a:t>5 times a week readers get a treat.</a:t>
            </a:r>
            <a:endParaRPr lang="en-GB" sz="32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014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4D4BC-7E1E-498F-974F-5EB9EB46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10306-5619-4239-BD83-4BFB86F8B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winkl Precursive" panose="02000000000000000000" pitchFamily="2" charset="0"/>
              </a:rPr>
              <a:t>Thank you for coming </a:t>
            </a:r>
          </a:p>
          <a:p>
            <a:r>
              <a:rPr lang="en-US" sz="4400" dirty="0">
                <a:latin typeface="Twinkl Precursive" panose="02000000000000000000" pitchFamily="2" charset="0"/>
              </a:rPr>
              <a:t>Any questions </a:t>
            </a:r>
            <a:endParaRPr lang="en-GB" sz="4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199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2041</TotalTime>
  <Words>353</Words>
  <Application>Microsoft Office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Trebuchet MS</vt:lpstr>
      <vt:lpstr>Twinkl Precursive</vt:lpstr>
      <vt:lpstr>Twinkl Precursive Light</vt:lpstr>
      <vt:lpstr>Wingdings 3</vt:lpstr>
      <vt:lpstr>Facet</vt:lpstr>
      <vt:lpstr>YEAR 1 and 2 WELCOME MEETING</vt:lpstr>
      <vt:lpstr>STAFF</vt:lpstr>
      <vt:lpstr>DAILY ROUTINE</vt:lpstr>
      <vt:lpstr>HOMEWORK</vt:lpstr>
      <vt:lpstr>SPELLING, PUNCTUATION &amp; GRAMMAR (SPAG)</vt:lpstr>
      <vt:lpstr>Little Wandle</vt:lpstr>
      <vt:lpstr>Important dates</vt:lpstr>
      <vt:lpstr>REMINDERS</vt:lpstr>
      <vt:lpstr>Extra information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WELCOME MEETING</dc:title>
  <dc:creator>Kelly MITCHELL</dc:creator>
  <cp:lastModifiedBy>Mrs Watson</cp:lastModifiedBy>
  <cp:revision>43</cp:revision>
  <cp:lastPrinted>2015-07-07T15:53:09Z</cp:lastPrinted>
  <dcterms:created xsi:type="dcterms:W3CDTF">2015-07-07T14:59:11Z</dcterms:created>
  <dcterms:modified xsi:type="dcterms:W3CDTF">2025-06-30T11:19:52Z</dcterms:modified>
</cp:coreProperties>
</file>