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8" r:id="rId6"/>
    <p:sldId id="272" r:id="rId7"/>
    <p:sldId id="259" r:id="rId8"/>
    <p:sldId id="292" r:id="rId9"/>
    <p:sldId id="294" r:id="rId10"/>
    <p:sldId id="274" r:id="rId11"/>
    <p:sldId id="260" r:id="rId12"/>
    <p:sldId id="267" r:id="rId13"/>
    <p:sldId id="268" r:id="rId14"/>
    <p:sldId id="261" r:id="rId15"/>
    <p:sldId id="278" r:id="rId16"/>
    <p:sldId id="277" r:id="rId17"/>
    <p:sldId id="280" r:id="rId18"/>
    <p:sldId id="263" r:id="rId19"/>
    <p:sldId id="265" r:id="rId20"/>
    <p:sldId id="284" r:id="rId21"/>
    <p:sldId id="286" r:id="rId22"/>
    <p:sldId id="273" r:id="rId23"/>
    <p:sldId id="287" r:id="rId24"/>
  </p:sldIdLst>
  <p:sldSz cx="12192000" cy="6858000"/>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A2FCBF-49A4-EE18-6E56-CD01F5C21584}" v="21" dt="2024-07-07T20:44:57.2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95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Ward" userId="S::hward@hollyhill.notts.sch.uk::824b639c-1bc9-4d52-915c-d7b04663fc89" providerId="AD" clId="Web-{0FE167F1-C7AE-B80D-1B4D-26E1487CEF60}"/>
    <pc:docChg chg="modSld">
      <pc:chgData name="Mrs Ward" userId="S::hward@hollyhill.notts.sch.uk::824b639c-1bc9-4d52-915c-d7b04663fc89" providerId="AD" clId="Web-{0FE167F1-C7AE-B80D-1B4D-26E1487CEF60}" dt="2024-07-03T10:21:50.859" v="3" actId="20577"/>
      <pc:docMkLst>
        <pc:docMk/>
      </pc:docMkLst>
      <pc:sldChg chg="modSp">
        <pc:chgData name="Mrs Ward" userId="S::hward@hollyhill.notts.sch.uk::824b639c-1bc9-4d52-915c-d7b04663fc89" providerId="AD" clId="Web-{0FE167F1-C7AE-B80D-1B4D-26E1487CEF60}" dt="2024-07-03T10:21:50.859" v="3" actId="20577"/>
        <pc:sldMkLst>
          <pc:docMk/>
          <pc:sldMk cId="1314732232" sldId="258"/>
        </pc:sldMkLst>
        <pc:spChg chg="mod">
          <ac:chgData name="Mrs Ward" userId="S::hward@hollyhill.notts.sch.uk::824b639c-1bc9-4d52-915c-d7b04663fc89" providerId="AD" clId="Web-{0FE167F1-C7AE-B80D-1B4D-26E1487CEF60}" dt="2024-07-03T10:21:50.859" v="3" actId="20577"/>
          <ac:spMkLst>
            <pc:docMk/>
            <pc:sldMk cId="1314732232" sldId="258"/>
            <ac:spMk id="3" creationId="{D5A4802D-9EA7-48D6-8D27-95A377629A13}"/>
          </ac:spMkLst>
        </pc:spChg>
      </pc:sldChg>
    </pc:docChg>
  </pc:docChgLst>
  <pc:docChgLst>
    <pc:chgData name="Mrs Fisher" userId="S::afisher@hollyhill.notts.sch.uk::146f3641-3494-4379-948f-9dbd3d32573b" providerId="AD" clId="Web-{30A2FCBF-49A4-EE18-6E56-CD01F5C21584}"/>
    <pc:docChg chg="modSld">
      <pc:chgData name="Mrs Fisher" userId="S::afisher@hollyhill.notts.sch.uk::146f3641-3494-4379-948f-9dbd3d32573b" providerId="AD" clId="Web-{30A2FCBF-49A4-EE18-6E56-CD01F5C21584}" dt="2024-07-07T20:44:57.235" v="19" actId="1076"/>
      <pc:docMkLst>
        <pc:docMk/>
      </pc:docMkLst>
      <pc:sldChg chg="modSp">
        <pc:chgData name="Mrs Fisher" userId="S::afisher@hollyhill.notts.sch.uk::146f3641-3494-4379-948f-9dbd3d32573b" providerId="AD" clId="Web-{30A2FCBF-49A4-EE18-6E56-CD01F5C21584}" dt="2024-07-07T20:33:18.222" v="5" actId="20577"/>
        <pc:sldMkLst>
          <pc:docMk/>
          <pc:sldMk cId="2264477645" sldId="259"/>
        </pc:sldMkLst>
        <pc:spChg chg="mod">
          <ac:chgData name="Mrs Fisher" userId="S::afisher@hollyhill.notts.sch.uk::146f3641-3494-4379-948f-9dbd3d32573b" providerId="AD" clId="Web-{30A2FCBF-49A4-EE18-6E56-CD01F5C21584}" dt="2024-07-07T20:33:18.222" v="5" actId="20577"/>
          <ac:spMkLst>
            <pc:docMk/>
            <pc:sldMk cId="2264477645" sldId="259"/>
            <ac:spMk id="3" creationId="{87B9634B-B27D-46E2-8FAD-BE466D0F5E49}"/>
          </ac:spMkLst>
        </pc:spChg>
      </pc:sldChg>
      <pc:sldChg chg="modSp">
        <pc:chgData name="Mrs Fisher" userId="S::afisher@hollyhill.notts.sch.uk::146f3641-3494-4379-948f-9dbd3d32573b" providerId="AD" clId="Web-{30A2FCBF-49A4-EE18-6E56-CD01F5C21584}" dt="2024-07-07T20:44:50.109" v="18" actId="20577"/>
        <pc:sldMkLst>
          <pc:docMk/>
          <pc:sldMk cId="3768887986" sldId="265"/>
        </pc:sldMkLst>
        <pc:spChg chg="mod">
          <ac:chgData name="Mrs Fisher" userId="S::afisher@hollyhill.notts.sch.uk::146f3641-3494-4379-948f-9dbd3d32573b" providerId="AD" clId="Web-{30A2FCBF-49A4-EE18-6E56-CD01F5C21584}" dt="2024-07-07T20:44:50.109" v="18" actId="20577"/>
          <ac:spMkLst>
            <pc:docMk/>
            <pc:sldMk cId="3768887986" sldId="265"/>
            <ac:spMk id="3" creationId="{F33E7143-2997-40F9-A613-78FE93AA2EBC}"/>
          </ac:spMkLst>
        </pc:spChg>
      </pc:sldChg>
      <pc:sldChg chg="modSp">
        <pc:chgData name="Mrs Fisher" userId="S::afisher@hollyhill.notts.sch.uk::146f3641-3494-4379-948f-9dbd3d32573b" providerId="AD" clId="Web-{30A2FCBF-49A4-EE18-6E56-CD01F5C21584}" dt="2024-07-07T20:31:51.684" v="0" actId="1076"/>
        <pc:sldMkLst>
          <pc:docMk/>
          <pc:sldMk cId="651910563" sldId="272"/>
        </pc:sldMkLst>
        <pc:spChg chg="mod">
          <ac:chgData name="Mrs Fisher" userId="S::afisher@hollyhill.notts.sch.uk::146f3641-3494-4379-948f-9dbd3d32573b" providerId="AD" clId="Web-{30A2FCBF-49A4-EE18-6E56-CD01F5C21584}" dt="2024-07-07T20:31:51.684" v="0" actId="1076"/>
          <ac:spMkLst>
            <pc:docMk/>
            <pc:sldMk cId="651910563" sldId="272"/>
            <ac:spMk id="3" creationId="{D5A4802D-9EA7-48D6-8D27-95A377629A13}"/>
          </ac:spMkLst>
        </pc:spChg>
      </pc:sldChg>
      <pc:sldChg chg="addSp delSp modSp">
        <pc:chgData name="Mrs Fisher" userId="S::afisher@hollyhill.notts.sch.uk::146f3641-3494-4379-948f-9dbd3d32573b" providerId="AD" clId="Web-{30A2FCBF-49A4-EE18-6E56-CD01F5C21584}" dt="2024-07-07T20:41:23.608" v="15" actId="20577"/>
        <pc:sldMkLst>
          <pc:docMk/>
          <pc:sldMk cId="2936411875" sldId="277"/>
        </pc:sldMkLst>
        <pc:spChg chg="mod">
          <ac:chgData name="Mrs Fisher" userId="S::afisher@hollyhill.notts.sch.uk::146f3641-3494-4379-948f-9dbd3d32573b" providerId="AD" clId="Web-{30A2FCBF-49A4-EE18-6E56-CD01F5C21584}" dt="2024-07-07T20:41:23.608" v="15" actId="20577"/>
          <ac:spMkLst>
            <pc:docMk/>
            <pc:sldMk cId="2936411875" sldId="277"/>
            <ac:spMk id="3" creationId="{E2E8751C-A62A-4133-9292-33ABE9F10C7D}"/>
          </ac:spMkLst>
        </pc:spChg>
        <pc:picChg chg="add mod">
          <ac:chgData name="Mrs Fisher" userId="S::afisher@hollyhill.notts.sch.uk::146f3641-3494-4379-948f-9dbd3d32573b" providerId="AD" clId="Web-{30A2FCBF-49A4-EE18-6E56-CD01F5C21584}" dt="2024-07-07T20:37:34.756" v="9" actId="14100"/>
          <ac:picMkLst>
            <pc:docMk/>
            <pc:sldMk cId="2936411875" sldId="277"/>
            <ac:picMk id="4" creationId="{26D4CFB8-835C-8283-218D-BA6FD93EF5E9}"/>
          </ac:picMkLst>
        </pc:picChg>
        <pc:picChg chg="del">
          <ac:chgData name="Mrs Fisher" userId="S::afisher@hollyhill.notts.sch.uk::146f3641-3494-4379-948f-9dbd3d32573b" providerId="AD" clId="Web-{30A2FCBF-49A4-EE18-6E56-CD01F5C21584}" dt="2024-07-07T20:37:22.192" v="6"/>
          <ac:picMkLst>
            <pc:docMk/>
            <pc:sldMk cId="2936411875" sldId="277"/>
            <ac:picMk id="3074" creationId="{AE21CB60-A370-3ADE-1EA7-9013D690410C}"/>
          </ac:picMkLst>
        </pc:picChg>
      </pc:sldChg>
      <pc:sldChg chg="modSp">
        <pc:chgData name="Mrs Fisher" userId="S::afisher@hollyhill.notts.sch.uk::146f3641-3494-4379-948f-9dbd3d32573b" providerId="AD" clId="Web-{30A2FCBF-49A4-EE18-6E56-CD01F5C21584}" dt="2024-07-07T20:44:57.235" v="19" actId="1076"/>
        <pc:sldMkLst>
          <pc:docMk/>
          <pc:sldMk cId="3482950352" sldId="284"/>
        </pc:sldMkLst>
        <pc:spChg chg="mod">
          <ac:chgData name="Mrs Fisher" userId="S::afisher@hollyhill.notts.sch.uk::146f3641-3494-4379-948f-9dbd3d32573b" providerId="AD" clId="Web-{30A2FCBF-49A4-EE18-6E56-CD01F5C21584}" dt="2024-07-07T20:44:57.235" v="19" actId="1076"/>
          <ac:spMkLst>
            <pc:docMk/>
            <pc:sldMk cId="3482950352" sldId="284"/>
            <ac:spMk id="3" creationId="{F33E7143-2997-40F9-A613-78FE93AA2EB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7/7/2024</a:t>
            </a:fld>
            <a:endParaRPr lang="en-US"/>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34D819-9F07-4261-B09B-9E467E5D9002}" type="datetimeFigureOut">
              <a:rPr lang="en-US" dirty="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7/7/2024</a:t>
            </a:fld>
            <a:endParaRPr lang="en-US"/>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57300"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47796"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334D819-9F07-4261-B09B-9E467E5D9002}" type="datetimeFigureOut">
              <a:rPr lang="en-US" dirty="0"/>
              <a:t>7/7/2024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334D819-9F07-4261-B09B-9E467E5D9002}" type="datetimeFigureOut">
              <a:rPr lang="en-US" dirty="0"/>
              <a:t>7/7/2024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334D819-9F07-4261-B09B-9E467E5D9002}" type="datetimeFigureOut">
              <a:rPr lang="en-US" dirty="0"/>
              <a:t>7/7/2024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7/7/2024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7/7/2024</a:t>
            </a:fld>
            <a:endParaRPr lang="en-US"/>
          </a:p>
        </p:txBody>
      </p:sp>
      <p:sp>
        <p:nvSpPr>
          <p:cNvPr id="6" name="Footer Placeholder 5"/>
          <p:cNvSpPr>
            <a:spLocks noGrp="1"/>
          </p:cNvSpPr>
          <p:nvPr>
            <p:ph type="ftr" sz="quarter" idx="11"/>
          </p:nvPr>
        </p:nvSpPr>
        <p:spPr>
          <a:xfrm>
            <a:off x="2103620" y="6375679"/>
            <a:ext cx="3482179" cy="345796"/>
          </a:xfrm>
        </p:spPr>
        <p:txBody>
          <a:bodyPr/>
          <a:lstStyle/>
          <a:p>
            <a:endParaRPr lang="en-US"/>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7/7/2024</a:t>
            </a:fld>
            <a:endParaRPr lang="en-US"/>
          </a:p>
        </p:txBody>
      </p:sp>
      <p:sp>
        <p:nvSpPr>
          <p:cNvPr id="6" name="Footer Placeholder 5"/>
          <p:cNvSpPr>
            <a:spLocks noGrp="1"/>
          </p:cNvSpPr>
          <p:nvPr>
            <p:ph type="ftr" sz="quarter" idx="11"/>
          </p:nvPr>
        </p:nvSpPr>
        <p:spPr>
          <a:xfrm>
            <a:off x="2103621" y="6375679"/>
            <a:ext cx="3482178" cy="345796"/>
          </a:xfrm>
        </p:spPr>
        <p:txBody>
          <a:bodyPr/>
          <a:lstStyle/>
          <a:p>
            <a:endParaRPr lang="en-US"/>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34D819-9F07-4261-B09B-9E467E5D9002}" type="datetimeFigureOut">
              <a:rPr lang="en-US" dirty="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334D819-9F07-4261-B09B-9E467E5D9002}" type="datetimeFigureOut">
              <a:rPr lang="en-US" dirty="0"/>
              <a:t>7/7/2024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7/7/2024</a:t>
            </a:fld>
            <a:endParaRPr lang="en-US"/>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32" name="Rectangle 1031">
            <a:extLst>
              <a:ext uri="{FF2B5EF4-FFF2-40B4-BE49-F238E27FC236}">
                <a16:creationId xmlns:a16="http://schemas.microsoft.com/office/drawing/2014/main" id="{FA12C1C4-26F6-4081-94EB-94DEAD9517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Diagram&#10;&#10;Description automatically generated">
            <a:extLst>
              <a:ext uri="{FF2B5EF4-FFF2-40B4-BE49-F238E27FC236}">
                <a16:creationId xmlns:a16="http://schemas.microsoft.com/office/drawing/2014/main" id="{BCC254FD-8461-4FFF-A95F-C0517242C824}"/>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l="7152" r="13998"/>
          <a:stretch/>
        </p:blipFill>
        <p:spPr bwMode="auto">
          <a:xfrm>
            <a:off x="3048011" y="0"/>
            <a:ext cx="6095975" cy="685799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
        <p:nvSpPr>
          <p:cNvPr id="2" name="Title 1">
            <a:extLst>
              <a:ext uri="{FF2B5EF4-FFF2-40B4-BE49-F238E27FC236}">
                <a16:creationId xmlns:a16="http://schemas.microsoft.com/office/drawing/2014/main" id="{34EAE575-29E9-4CA9-9E09-C1714C26F926}"/>
              </a:ext>
            </a:extLst>
          </p:cNvPr>
          <p:cNvSpPr>
            <a:spLocks noGrp="1"/>
          </p:cNvSpPr>
          <p:nvPr>
            <p:ph type="ctrTitle"/>
          </p:nvPr>
        </p:nvSpPr>
        <p:spPr>
          <a:xfrm>
            <a:off x="936791" y="1098388"/>
            <a:ext cx="10318418" cy="4394988"/>
          </a:xfrm>
        </p:spPr>
        <p:txBody>
          <a:bodyPr>
            <a:normAutofit/>
          </a:bodyPr>
          <a:lstStyle/>
          <a:p>
            <a:r>
              <a:rPr lang="en-GB" dirty="0">
                <a:solidFill>
                  <a:srgbClr val="FFFFFF"/>
                </a:solidFill>
              </a:rPr>
              <a:t>Welcome to year 3 and 4</a:t>
            </a:r>
          </a:p>
        </p:txBody>
      </p:sp>
    </p:spTree>
    <p:extLst>
      <p:ext uri="{BB962C8B-B14F-4D97-AF65-F5344CB8AC3E}">
        <p14:creationId xmlns:p14="http://schemas.microsoft.com/office/powerpoint/2010/main" val="775887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374BD3A9-25D1-4691-BE05-149182EC4C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081" name="Freeform 10">
            <a:extLst>
              <a:ext uri="{FF2B5EF4-FFF2-40B4-BE49-F238E27FC236}">
                <a16:creationId xmlns:a16="http://schemas.microsoft.com/office/drawing/2014/main" id="{8D49CF1A-01DD-4115-A6BB-CFA8F70453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BFB2743B-2F9F-422C-8A6E-9F3A91E3E203}"/>
              </a:ext>
            </a:extLst>
          </p:cNvPr>
          <p:cNvSpPr>
            <a:spLocks noGrp="1"/>
          </p:cNvSpPr>
          <p:nvPr>
            <p:ph type="title"/>
          </p:nvPr>
        </p:nvSpPr>
        <p:spPr>
          <a:xfrm>
            <a:off x="754144" y="484631"/>
            <a:ext cx="6340519" cy="1638469"/>
          </a:xfrm>
        </p:spPr>
        <p:txBody>
          <a:bodyPr>
            <a:normAutofit/>
          </a:bodyPr>
          <a:lstStyle/>
          <a:p>
            <a:r>
              <a:rPr lang="en-GB" sz="3600" dirty="0"/>
              <a:t>  </a:t>
            </a:r>
            <a:r>
              <a:rPr lang="en-GB" sz="3600" dirty="0">
                <a:latin typeface="Twinkl Cursive Looped" panose="02000000000000000000" pitchFamily="2" charset="0"/>
              </a:rPr>
              <a:t>Meet the adults…</a:t>
            </a:r>
            <a:br>
              <a:rPr lang="en-GB" sz="3600" dirty="0"/>
            </a:br>
            <a:endParaRPr lang="en-GB" sz="3600" dirty="0"/>
          </a:p>
        </p:txBody>
      </p:sp>
      <p:sp>
        <p:nvSpPr>
          <p:cNvPr id="3083" name="Rectangle 3082">
            <a:extLst>
              <a:ext uri="{FF2B5EF4-FFF2-40B4-BE49-F238E27FC236}">
                <a16:creationId xmlns:a16="http://schemas.microsoft.com/office/drawing/2014/main" id="{5FDAFA16-9D2D-4BEC-89D0-B4EABEE911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D5A4802D-9EA7-48D6-8D27-95A377629A13}"/>
              </a:ext>
            </a:extLst>
          </p:cNvPr>
          <p:cNvSpPr>
            <a:spLocks noGrp="1"/>
          </p:cNvSpPr>
          <p:nvPr>
            <p:ph idx="1"/>
          </p:nvPr>
        </p:nvSpPr>
        <p:spPr>
          <a:xfrm>
            <a:off x="572691" y="1807212"/>
            <a:ext cx="7030631" cy="4566156"/>
          </a:xfrm>
        </p:spPr>
        <p:txBody>
          <a:bodyPr vert="horz" lIns="91440" tIns="45720" rIns="91440" bIns="45720" rtlCol="0" anchor="t">
            <a:normAutofit/>
          </a:bodyPr>
          <a:lstStyle/>
          <a:p>
            <a:pPr marL="0" indent="0">
              <a:lnSpc>
                <a:spcPct val="100000"/>
              </a:lnSpc>
              <a:buNone/>
            </a:pPr>
            <a:r>
              <a:rPr lang="en-GB" dirty="0">
                <a:latin typeface="Twinkl Cursive Unlooped"/>
              </a:rPr>
              <a:t>Teachers:</a:t>
            </a:r>
            <a:endParaRPr lang="en-US" dirty="0">
              <a:latin typeface="Twinkl Cursive Unlooped"/>
            </a:endParaRPr>
          </a:p>
          <a:p>
            <a:pPr>
              <a:lnSpc>
                <a:spcPct val="100000"/>
              </a:lnSpc>
            </a:pPr>
            <a:r>
              <a:rPr lang="en-GB" dirty="0">
                <a:latin typeface="Twinkl Cursive Unlooped"/>
                <a:ea typeface="+mn-lt"/>
                <a:cs typeface="+mn-lt"/>
              </a:rPr>
              <a:t>Kingfisher </a:t>
            </a:r>
            <a:r>
              <a:rPr lang="en-GB" dirty="0">
                <a:latin typeface="Twinkl Cursive Unlooped"/>
              </a:rPr>
              <a:t>(Year 3) Mrs Ward</a:t>
            </a:r>
          </a:p>
          <a:p>
            <a:pPr>
              <a:lnSpc>
                <a:spcPct val="100000"/>
              </a:lnSpc>
            </a:pPr>
            <a:r>
              <a:rPr lang="en-GB" dirty="0">
                <a:latin typeface="Twinkl Cursive Unlooped"/>
              </a:rPr>
              <a:t>Dove (Year 3 and 4) Miss Quarmby/Miss Morrison</a:t>
            </a:r>
          </a:p>
          <a:p>
            <a:pPr>
              <a:lnSpc>
                <a:spcPct val="100000"/>
              </a:lnSpc>
            </a:pPr>
            <a:r>
              <a:rPr lang="en-GB" dirty="0">
                <a:latin typeface="Twinkl Cursive Unlooped"/>
              </a:rPr>
              <a:t>Swallow (Year 4) Mrs Fisher &amp; Mr Beckett</a:t>
            </a:r>
            <a:endParaRPr lang="en-GB">
              <a:latin typeface="Twinkl Cursive Unlooped"/>
            </a:endParaRPr>
          </a:p>
          <a:p>
            <a:pPr marL="0" indent="0">
              <a:lnSpc>
                <a:spcPct val="100000"/>
              </a:lnSpc>
              <a:buNone/>
            </a:pPr>
            <a:r>
              <a:rPr lang="en-GB" dirty="0">
                <a:latin typeface="Twinkl Cursive Unlooped"/>
              </a:rPr>
              <a:t>Teaching Assistants:</a:t>
            </a:r>
          </a:p>
          <a:p>
            <a:pPr>
              <a:lnSpc>
                <a:spcPct val="100000"/>
              </a:lnSpc>
            </a:pPr>
            <a:r>
              <a:rPr lang="en-GB" dirty="0">
                <a:latin typeface="Twinkl Cursive Unlooped"/>
              </a:rPr>
              <a:t>Mrs Brooks</a:t>
            </a:r>
            <a:endParaRPr lang="en-GB">
              <a:latin typeface="Twinkl Cursive Unlooped"/>
            </a:endParaRPr>
          </a:p>
          <a:p>
            <a:pPr>
              <a:lnSpc>
                <a:spcPct val="100000"/>
              </a:lnSpc>
            </a:pPr>
            <a:r>
              <a:rPr lang="en-GB" dirty="0">
                <a:latin typeface="Twinkl Cursive Unlooped"/>
              </a:rPr>
              <a:t>Mr Close</a:t>
            </a:r>
          </a:p>
          <a:p>
            <a:pPr>
              <a:lnSpc>
                <a:spcPct val="100000"/>
              </a:lnSpc>
            </a:pPr>
            <a:r>
              <a:rPr lang="en-US" dirty="0">
                <a:latin typeface="Twinkl Cursive Unlooped"/>
              </a:rPr>
              <a:t>M</a:t>
            </a:r>
            <a:r>
              <a:rPr lang="en-GB" dirty="0" err="1">
                <a:latin typeface="Twinkl Cursive Unlooped"/>
              </a:rPr>
              <a:t>rs</a:t>
            </a:r>
            <a:r>
              <a:rPr lang="en-GB" dirty="0">
                <a:latin typeface="Twinkl Cursive Unlooped"/>
              </a:rPr>
              <a:t> Smedley</a:t>
            </a:r>
            <a:endParaRPr lang="en-GB">
              <a:latin typeface="Twinkl Cursive Unlooped"/>
            </a:endParaRPr>
          </a:p>
          <a:p>
            <a:pPr>
              <a:lnSpc>
                <a:spcPct val="100000"/>
              </a:lnSpc>
            </a:pPr>
            <a:endParaRPr lang="en-GB" sz="1900" dirty="0">
              <a:solidFill>
                <a:schemeClr val="tx1"/>
              </a:solidFill>
            </a:endParaRPr>
          </a:p>
        </p:txBody>
      </p:sp>
      <p:pic>
        <p:nvPicPr>
          <p:cNvPr id="3074" name="Picture 2">
            <a:extLst>
              <a:ext uri="{FF2B5EF4-FFF2-40B4-BE49-F238E27FC236}">
                <a16:creationId xmlns:a16="http://schemas.microsoft.com/office/drawing/2014/main" id="{4B35C816-5703-4DF8-8C69-3779420A874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50787" y="1807211"/>
            <a:ext cx="3656581" cy="32435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1314732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374BD3A9-25D1-4691-BE05-149182EC4C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081" name="Freeform 10">
            <a:extLst>
              <a:ext uri="{FF2B5EF4-FFF2-40B4-BE49-F238E27FC236}">
                <a16:creationId xmlns:a16="http://schemas.microsoft.com/office/drawing/2014/main" id="{8D49CF1A-01DD-4115-A6BB-CFA8F70453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BFB2743B-2F9F-422C-8A6E-9F3A91E3E203}"/>
              </a:ext>
            </a:extLst>
          </p:cNvPr>
          <p:cNvSpPr>
            <a:spLocks noGrp="1"/>
          </p:cNvSpPr>
          <p:nvPr>
            <p:ph type="title"/>
          </p:nvPr>
        </p:nvSpPr>
        <p:spPr>
          <a:xfrm>
            <a:off x="394476" y="426610"/>
            <a:ext cx="7016225" cy="1638469"/>
          </a:xfrm>
        </p:spPr>
        <p:txBody>
          <a:bodyPr>
            <a:normAutofit/>
          </a:bodyPr>
          <a:lstStyle/>
          <a:p>
            <a:r>
              <a:rPr lang="en-GB" sz="3600" dirty="0"/>
              <a:t>  </a:t>
            </a:r>
            <a:r>
              <a:rPr lang="en-GB" sz="3600" u="sng" dirty="0">
                <a:latin typeface="Twinkl Cursive Looped" panose="02000000000000000000" pitchFamily="2" charset="0"/>
              </a:rPr>
              <a:t>year 3 and 4 Organisation</a:t>
            </a:r>
            <a:br>
              <a:rPr lang="en-GB" sz="3600" dirty="0"/>
            </a:br>
            <a:endParaRPr lang="en-GB" sz="3600" dirty="0"/>
          </a:p>
        </p:txBody>
      </p:sp>
      <p:sp>
        <p:nvSpPr>
          <p:cNvPr id="3083" name="Rectangle 3082">
            <a:extLst>
              <a:ext uri="{FF2B5EF4-FFF2-40B4-BE49-F238E27FC236}">
                <a16:creationId xmlns:a16="http://schemas.microsoft.com/office/drawing/2014/main" id="{5FDAFA16-9D2D-4BEC-89D0-B4EABEE911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D5A4802D-9EA7-48D6-8D27-95A377629A13}"/>
              </a:ext>
            </a:extLst>
          </p:cNvPr>
          <p:cNvSpPr>
            <a:spLocks noGrp="1"/>
          </p:cNvSpPr>
          <p:nvPr>
            <p:ph idx="1"/>
          </p:nvPr>
        </p:nvSpPr>
        <p:spPr>
          <a:xfrm>
            <a:off x="545613" y="1712754"/>
            <a:ext cx="7016224" cy="5425959"/>
          </a:xfrm>
        </p:spPr>
        <p:txBody>
          <a:bodyPr vert="horz" lIns="91440" tIns="45720" rIns="91440" bIns="45720" rtlCol="0" anchor="t">
            <a:normAutofit fontScale="62500" lnSpcReduction="20000"/>
          </a:bodyPr>
          <a:lstStyle/>
          <a:p>
            <a:pPr>
              <a:lnSpc>
                <a:spcPct val="100000"/>
              </a:lnSpc>
            </a:pPr>
            <a:r>
              <a:rPr lang="en-GB" sz="3600" dirty="0">
                <a:solidFill>
                  <a:schemeClr val="tx1"/>
                </a:solidFill>
                <a:latin typeface="Twinkl Cursive Unlooped" panose="02000000000000000000" pitchFamily="2" charset="0"/>
                <a:ea typeface="+mn-lt"/>
                <a:cs typeface="+mn-lt"/>
              </a:rPr>
              <a:t>Kingfisher </a:t>
            </a:r>
            <a:r>
              <a:rPr lang="en-GB" sz="3600" dirty="0">
                <a:solidFill>
                  <a:schemeClr val="tx1"/>
                </a:solidFill>
                <a:latin typeface="Twinkl Cursive Unlooped" panose="02000000000000000000" pitchFamily="2" charset="0"/>
              </a:rPr>
              <a:t>is a straight Year 3 class, made up of the youngest year 3 children.</a:t>
            </a:r>
          </a:p>
          <a:p>
            <a:pPr marL="0" indent="0">
              <a:lnSpc>
                <a:spcPct val="100000"/>
              </a:lnSpc>
              <a:buNone/>
            </a:pPr>
            <a:endParaRPr lang="en-GB" sz="3600" dirty="0">
              <a:solidFill>
                <a:schemeClr val="tx1"/>
              </a:solidFill>
              <a:latin typeface="Twinkl Cursive Unlooped" panose="02000000000000000000" pitchFamily="2" charset="0"/>
            </a:endParaRPr>
          </a:p>
          <a:p>
            <a:pPr>
              <a:lnSpc>
                <a:spcPct val="100000"/>
              </a:lnSpc>
            </a:pPr>
            <a:r>
              <a:rPr lang="en-GB" sz="3600" dirty="0">
                <a:solidFill>
                  <a:schemeClr val="tx1"/>
                </a:solidFill>
                <a:latin typeface="Twinkl Cursive Unlooped" panose="02000000000000000000" pitchFamily="2" charset="0"/>
              </a:rPr>
              <a:t>Dove is a mixed class, made up of the oldest year 3 children and the youngest year 4 children.</a:t>
            </a:r>
          </a:p>
          <a:p>
            <a:pPr>
              <a:lnSpc>
                <a:spcPct val="100000"/>
              </a:lnSpc>
            </a:pPr>
            <a:endParaRPr lang="en-GB" sz="3600" dirty="0">
              <a:solidFill>
                <a:schemeClr val="tx1"/>
              </a:solidFill>
              <a:latin typeface="Twinkl Cursive Unlooped" panose="02000000000000000000" pitchFamily="2" charset="0"/>
            </a:endParaRPr>
          </a:p>
          <a:p>
            <a:pPr>
              <a:lnSpc>
                <a:spcPct val="100000"/>
              </a:lnSpc>
            </a:pPr>
            <a:r>
              <a:rPr lang="en-GB" sz="3600" dirty="0">
                <a:solidFill>
                  <a:schemeClr val="tx1"/>
                </a:solidFill>
                <a:latin typeface="Twinkl Cursive Unlooped" panose="02000000000000000000" pitchFamily="2" charset="0"/>
              </a:rPr>
              <a:t>Swallow is a straight year 4 class made up the oldest year 4 children. </a:t>
            </a:r>
          </a:p>
          <a:p>
            <a:pPr>
              <a:lnSpc>
                <a:spcPct val="100000"/>
              </a:lnSpc>
            </a:pPr>
            <a:endParaRPr lang="en-GB" sz="3600" dirty="0">
              <a:solidFill>
                <a:schemeClr val="tx1"/>
              </a:solidFill>
              <a:latin typeface="Twinkl Cursive Unlooped" panose="02000000000000000000" pitchFamily="2" charset="0"/>
            </a:endParaRPr>
          </a:p>
          <a:p>
            <a:pPr>
              <a:lnSpc>
                <a:spcPct val="100000"/>
              </a:lnSpc>
            </a:pPr>
            <a:r>
              <a:rPr lang="en-GB" sz="3600" dirty="0">
                <a:solidFill>
                  <a:schemeClr val="tx1"/>
                </a:solidFill>
                <a:latin typeface="Twinkl Cursive Unlooped" panose="02000000000000000000" pitchFamily="2" charset="0"/>
              </a:rPr>
              <a:t>All classes are a mixture of ability, therefore there will be no fixed groupings in class.</a:t>
            </a:r>
          </a:p>
          <a:p>
            <a:pPr>
              <a:lnSpc>
                <a:spcPct val="100000"/>
              </a:lnSpc>
            </a:pPr>
            <a:endParaRPr lang="en-GB" sz="3600" dirty="0">
              <a:solidFill>
                <a:schemeClr val="tx1"/>
              </a:solidFill>
              <a:latin typeface="Twinkl Cursive Unlooped" panose="02000000000000000000" pitchFamily="2" charset="0"/>
            </a:endParaRPr>
          </a:p>
          <a:p>
            <a:pPr>
              <a:lnSpc>
                <a:spcPct val="100000"/>
              </a:lnSpc>
            </a:pPr>
            <a:r>
              <a:rPr lang="en-GB" sz="3600" dirty="0">
                <a:solidFill>
                  <a:schemeClr val="tx1"/>
                </a:solidFill>
                <a:latin typeface="Twinkl Cursive Unlooped" panose="02000000000000000000" pitchFamily="2" charset="0"/>
              </a:rPr>
              <a:t>All classes across the phase will share the lesson planning, so every class with cover the same content.</a:t>
            </a:r>
          </a:p>
          <a:p>
            <a:pPr>
              <a:lnSpc>
                <a:spcPct val="100000"/>
              </a:lnSpc>
            </a:pPr>
            <a:endParaRPr lang="en-GB" sz="3600" dirty="0">
              <a:solidFill>
                <a:schemeClr val="tx1"/>
              </a:solidFill>
              <a:latin typeface="Twinkl Cursive Looped" panose="02000000000000000000" pitchFamily="2" charset="0"/>
            </a:endParaRPr>
          </a:p>
          <a:p>
            <a:pPr>
              <a:lnSpc>
                <a:spcPct val="100000"/>
              </a:lnSpc>
            </a:pPr>
            <a:endParaRPr lang="en-GB" sz="1900" dirty="0">
              <a:solidFill>
                <a:schemeClr val="tx1"/>
              </a:solidFill>
              <a:latin typeface="Twinkl Cursive Looped" panose="02000000000000000000" pitchFamily="2" charset="0"/>
            </a:endParaRPr>
          </a:p>
          <a:p>
            <a:pPr>
              <a:lnSpc>
                <a:spcPct val="100000"/>
              </a:lnSpc>
            </a:pPr>
            <a:endParaRPr lang="en-GB" sz="1900" dirty="0">
              <a:solidFill>
                <a:schemeClr val="tx1"/>
              </a:solidFill>
            </a:endParaRPr>
          </a:p>
        </p:txBody>
      </p:sp>
      <p:pic>
        <p:nvPicPr>
          <p:cNvPr id="3074" name="Picture 2">
            <a:extLst>
              <a:ext uri="{FF2B5EF4-FFF2-40B4-BE49-F238E27FC236}">
                <a16:creationId xmlns:a16="http://schemas.microsoft.com/office/drawing/2014/main" id="{4B35C816-5703-4DF8-8C69-3779420A874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50787" y="1807211"/>
            <a:ext cx="3656581" cy="32435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651910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105"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FBAA97E9-1C43-436D-ABF6-38B0C4AC5007}"/>
              </a:ext>
            </a:extLst>
          </p:cNvPr>
          <p:cNvSpPr>
            <a:spLocks noGrp="1"/>
          </p:cNvSpPr>
          <p:nvPr>
            <p:ph type="title"/>
          </p:nvPr>
        </p:nvSpPr>
        <p:spPr>
          <a:xfrm>
            <a:off x="0" y="236828"/>
            <a:ext cx="8642202" cy="1638469"/>
          </a:xfrm>
        </p:spPr>
        <p:txBody>
          <a:bodyPr>
            <a:normAutofit/>
          </a:bodyPr>
          <a:lstStyle/>
          <a:p>
            <a:pPr algn="ctr"/>
            <a:r>
              <a:rPr lang="en-GB" sz="3600" u="sng" dirty="0">
                <a:latin typeface="Twinkl Cursive Looped" panose="02000000000000000000" pitchFamily="2" charset="0"/>
              </a:rPr>
              <a:t>Organisation and timetables</a:t>
            </a:r>
            <a:br>
              <a:rPr lang="en-GB" sz="3600" u="sng" dirty="0"/>
            </a:br>
            <a:endParaRPr lang="en-GB" sz="3600" dirty="0"/>
          </a:p>
        </p:txBody>
      </p:sp>
      <p:sp>
        <p:nvSpPr>
          <p:cNvPr id="4107" name="Rectangle 4106">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87B9634B-B27D-46E2-8FAD-BE466D0F5E49}"/>
              </a:ext>
            </a:extLst>
          </p:cNvPr>
          <p:cNvSpPr>
            <a:spLocks noGrp="1"/>
          </p:cNvSpPr>
          <p:nvPr>
            <p:ph idx="1"/>
          </p:nvPr>
        </p:nvSpPr>
        <p:spPr>
          <a:xfrm>
            <a:off x="389936" y="1294228"/>
            <a:ext cx="7312545" cy="4825921"/>
          </a:xfrm>
        </p:spPr>
        <p:txBody>
          <a:bodyPr vert="horz" lIns="91440" tIns="45720" rIns="91440" bIns="45720" rtlCol="0" anchor="t">
            <a:noAutofit/>
          </a:bodyPr>
          <a:lstStyle/>
          <a:p>
            <a:r>
              <a:rPr lang="en-GB" sz="2800" dirty="0">
                <a:solidFill>
                  <a:srgbClr val="000000"/>
                </a:solidFill>
                <a:latin typeface="Twinkl Cursive Looped"/>
              </a:rPr>
              <a:t>8.50am: Doors open and children come up themselves. </a:t>
            </a:r>
            <a:endParaRPr lang="en-GB" sz="2800" dirty="0">
              <a:solidFill>
                <a:srgbClr val="000000"/>
              </a:solidFill>
              <a:latin typeface="Twinkl Cursive Looped" panose="02000000000000000000" pitchFamily="2" charset="0"/>
            </a:endParaRPr>
          </a:p>
          <a:p>
            <a:pPr marL="0" indent="0">
              <a:buNone/>
            </a:pPr>
            <a:r>
              <a:rPr lang="en-GB" sz="2800" dirty="0">
                <a:solidFill>
                  <a:srgbClr val="000000"/>
                </a:solidFill>
                <a:latin typeface="Twinkl Cursive Looped"/>
              </a:rPr>
              <a:t>Dove classroom door for Dove, </a:t>
            </a:r>
          </a:p>
          <a:p>
            <a:pPr marL="0" indent="0">
              <a:buNone/>
            </a:pPr>
            <a:r>
              <a:rPr lang="en-GB" sz="2800" dirty="0">
                <a:solidFill>
                  <a:srgbClr val="000000"/>
                </a:solidFill>
                <a:latin typeface="Twinkl Cursive Looped"/>
              </a:rPr>
              <a:t>Main door for Kingfisher and Swallow classes.</a:t>
            </a:r>
            <a:endParaRPr lang="en-GB" dirty="0"/>
          </a:p>
          <a:p>
            <a:r>
              <a:rPr lang="en-GB" sz="2800" dirty="0">
                <a:solidFill>
                  <a:srgbClr val="000000"/>
                </a:solidFill>
                <a:latin typeface="Twinkl Cursive Looped"/>
              </a:rPr>
              <a:t>10.25am: Breaktime for 15 minutes.</a:t>
            </a:r>
          </a:p>
          <a:p>
            <a:r>
              <a:rPr lang="en-GB" sz="2800" dirty="0">
                <a:solidFill>
                  <a:srgbClr val="000000"/>
                </a:solidFill>
                <a:latin typeface="Twinkl Cursive Looped"/>
              </a:rPr>
              <a:t>11:45 – 12.45 pm Playtime and lunch.</a:t>
            </a:r>
          </a:p>
          <a:p>
            <a:r>
              <a:rPr lang="en-GB" sz="2800" dirty="0">
                <a:solidFill>
                  <a:srgbClr val="000000"/>
                </a:solidFill>
                <a:latin typeface="Twinkl Cursive Looped"/>
              </a:rPr>
              <a:t>Active 15 in the afternoon</a:t>
            </a:r>
          </a:p>
          <a:p>
            <a:r>
              <a:rPr lang="en-GB" sz="2800" dirty="0">
                <a:solidFill>
                  <a:srgbClr val="000000"/>
                </a:solidFill>
                <a:latin typeface="Twinkl Cursive Looped"/>
              </a:rPr>
              <a:t>3.30pm collection from the KS2 playground.</a:t>
            </a:r>
            <a:endParaRPr lang="en-GB" sz="2800" dirty="0">
              <a:solidFill>
                <a:srgbClr val="000000"/>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AD7CE6ED-DBE8-4571-996A-184126CEB7C9}"/>
              </a:ext>
            </a:extLst>
          </p:cNvPr>
          <p:cNvPicPr>
            <a:picLocks noChangeAspect="1"/>
          </p:cNvPicPr>
          <p:nvPr/>
        </p:nvPicPr>
        <p:blipFill rotWithShape="1">
          <a:blip r:embed="rId2"/>
          <a:srcRect l="6071" t="10274" r="7740" b="6886"/>
          <a:stretch/>
        </p:blipFill>
        <p:spPr>
          <a:xfrm>
            <a:off x="8233881" y="482321"/>
            <a:ext cx="3279484" cy="2785952"/>
          </a:xfrm>
          <a:prstGeom prst="rect">
            <a:avLst/>
          </a:prstGeom>
        </p:spPr>
      </p:pic>
      <p:pic>
        <p:nvPicPr>
          <p:cNvPr id="4098" name="Picture 2">
            <a:extLst>
              <a:ext uri="{FF2B5EF4-FFF2-40B4-BE49-F238E27FC236}">
                <a16:creationId xmlns:a16="http://schemas.microsoft.com/office/drawing/2014/main" id="{FF581A4A-161B-4CB1-86EC-68180905331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13988" y="3429000"/>
            <a:ext cx="3319271" cy="29443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22644776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105"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FBAA97E9-1C43-436D-ABF6-38B0C4AC5007}"/>
              </a:ext>
            </a:extLst>
          </p:cNvPr>
          <p:cNvSpPr>
            <a:spLocks noGrp="1"/>
          </p:cNvSpPr>
          <p:nvPr>
            <p:ph type="title"/>
          </p:nvPr>
        </p:nvSpPr>
        <p:spPr>
          <a:xfrm>
            <a:off x="0" y="236828"/>
            <a:ext cx="8642202" cy="1638469"/>
          </a:xfrm>
        </p:spPr>
        <p:txBody>
          <a:bodyPr>
            <a:normAutofit/>
          </a:bodyPr>
          <a:lstStyle/>
          <a:p>
            <a:pPr algn="ctr"/>
            <a:r>
              <a:rPr lang="en-GB" sz="3600" u="sng" dirty="0">
                <a:latin typeface="Twinkl Cursive Looped" panose="02000000000000000000" pitchFamily="2" charset="0"/>
              </a:rPr>
              <a:t>Entrances</a:t>
            </a:r>
            <a:endParaRPr lang="en-GB" sz="3600" dirty="0"/>
          </a:p>
        </p:txBody>
      </p:sp>
      <p:sp>
        <p:nvSpPr>
          <p:cNvPr id="4107" name="Rectangle 4106">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6" name="Content Placeholder 5">
            <a:extLst>
              <a:ext uri="{FF2B5EF4-FFF2-40B4-BE49-F238E27FC236}">
                <a16:creationId xmlns:a16="http://schemas.microsoft.com/office/drawing/2014/main" id="{808544C8-C3AC-43FE-868A-4B4C541432BD}"/>
              </a:ext>
            </a:extLst>
          </p:cNvPr>
          <p:cNvPicPr>
            <a:picLocks noGrp="1" noChangeAspect="1"/>
          </p:cNvPicPr>
          <p:nvPr>
            <p:ph idx="1"/>
          </p:nvPr>
        </p:nvPicPr>
        <p:blipFill>
          <a:blip r:embed="rId2"/>
          <a:stretch>
            <a:fillRect/>
          </a:stretch>
        </p:blipFill>
        <p:spPr>
          <a:xfrm>
            <a:off x="614643" y="1130256"/>
            <a:ext cx="1587462" cy="2676626"/>
          </a:xfrm>
        </p:spPr>
      </p:pic>
      <p:pic>
        <p:nvPicPr>
          <p:cNvPr id="4098" name="Picture 2">
            <a:extLst>
              <a:ext uri="{FF2B5EF4-FFF2-40B4-BE49-F238E27FC236}">
                <a16:creationId xmlns:a16="http://schemas.microsoft.com/office/drawing/2014/main" id="{FF581A4A-161B-4CB1-86EC-68180905331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20964" y="484633"/>
            <a:ext cx="3319271" cy="29443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8" name="Picture 7">
            <a:extLst>
              <a:ext uri="{FF2B5EF4-FFF2-40B4-BE49-F238E27FC236}">
                <a16:creationId xmlns:a16="http://schemas.microsoft.com/office/drawing/2014/main" id="{94584CD3-B6D0-4FC7-80A8-D515DCFCC971}"/>
              </a:ext>
            </a:extLst>
          </p:cNvPr>
          <p:cNvPicPr>
            <a:picLocks noChangeAspect="1"/>
          </p:cNvPicPr>
          <p:nvPr/>
        </p:nvPicPr>
        <p:blipFill>
          <a:blip r:embed="rId4"/>
          <a:stretch>
            <a:fillRect/>
          </a:stretch>
        </p:blipFill>
        <p:spPr>
          <a:xfrm>
            <a:off x="614643" y="4107180"/>
            <a:ext cx="4502847" cy="2750820"/>
          </a:xfrm>
          <a:prstGeom prst="rect">
            <a:avLst/>
          </a:prstGeom>
        </p:spPr>
      </p:pic>
      <p:sp>
        <p:nvSpPr>
          <p:cNvPr id="9" name="TextBox 8">
            <a:extLst>
              <a:ext uri="{FF2B5EF4-FFF2-40B4-BE49-F238E27FC236}">
                <a16:creationId xmlns:a16="http://schemas.microsoft.com/office/drawing/2014/main" id="{1F078338-8D36-41FE-B513-6D1CF2145221}"/>
              </a:ext>
            </a:extLst>
          </p:cNvPr>
          <p:cNvSpPr txBox="1"/>
          <p:nvPr/>
        </p:nvSpPr>
        <p:spPr>
          <a:xfrm>
            <a:off x="2533284" y="777240"/>
            <a:ext cx="4703133" cy="954107"/>
          </a:xfrm>
          <a:prstGeom prst="rect">
            <a:avLst/>
          </a:prstGeom>
          <a:noFill/>
        </p:spPr>
        <p:txBody>
          <a:bodyPr wrap="square" rtlCol="0">
            <a:spAutoFit/>
          </a:bodyPr>
          <a:lstStyle/>
          <a:p>
            <a:r>
              <a:rPr lang="en-GB" sz="2800" dirty="0">
                <a:latin typeface="Twinkl Cursive Looped" panose="02000000000000000000" pitchFamily="2" charset="0"/>
              </a:rPr>
              <a:t>These are the two entrances your child will go through.</a:t>
            </a:r>
          </a:p>
        </p:txBody>
      </p:sp>
      <p:sp>
        <p:nvSpPr>
          <p:cNvPr id="10" name="TextBox 9">
            <a:extLst>
              <a:ext uri="{FF2B5EF4-FFF2-40B4-BE49-F238E27FC236}">
                <a16:creationId xmlns:a16="http://schemas.microsoft.com/office/drawing/2014/main" id="{DA6CE6B9-5C28-4838-B3D8-A52FCFC92A69}"/>
              </a:ext>
            </a:extLst>
          </p:cNvPr>
          <p:cNvSpPr txBox="1"/>
          <p:nvPr/>
        </p:nvSpPr>
        <p:spPr>
          <a:xfrm>
            <a:off x="2392680" y="2460949"/>
            <a:ext cx="3398520" cy="523220"/>
          </a:xfrm>
          <a:prstGeom prst="rect">
            <a:avLst/>
          </a:prstGeom>
          <a:noFill/>
        </p:spPr>
        <p:txBody>
          <a:bodyPr wrap="square" rtlCol="0">
            <a:spAutoFit/>
          </a:bodyPr>
          <a:lstStyle/>
          <a:p>
            <a:r>
              <a:rPr lang="en-GB" sz="2800" dirty="0">
                <a:latin typeface="Twinkl Cursive Looped" panose="02000000000000000000" pitchFamily="2" charset="0"/>
              </a:rPr>
              <a:t>Dove Class door</a:t>
            </a:r>
            <a:r>
              <a:rPr lang="en-GB" sz="2800" dirty="0"/>
              <a:t>.</a:t>
            </a:r>
          </a:p>
        </p:txBody>
      </p:sp>
      <p:sp>
        <p:nvSpPr>
          <p:cNvPr id="11" name="TextBox 10">
            <a:extLst>
              <a:ext uri="{FF2B5EF4-FFF2-40B4-BE49-F238E27FC236}">
                <a16:creationId xmlns:a16="http://schemas.microsoft.com/office/drawing/2014/main" id="{35945B08-4622-4B91-AFA7-C77CE7993932}"/>
              </a:ext>
            </a:extLst>
          </p:cNvPr>
          <p:cNvSpPr txBox="1"/>
          <p:nvPr/>
        </p:nvSpPr>
        <p:spPr>
          <a:xfrm>
            <a:off x="5284165" y="5126653"/>
            <a:ext cx="3096020" cy="954107"/>
          </a:xfrm>
          <a:prstGeom prst="rect">
            <a:avLst/>
          </a:prstGeom>
          <a:noFill/>
        </p:spPr>
        <p:txBody>
          <a:bodyPr wrap="square" lIns="91440" tIns="45720" rIns="91440" bIns="45720" rtlCol="0" anchor="t">
            <a:spAutoFit/>
          </a:bodyPr>
          <a:lstStyle/>
          <a:p>
            <a:r>
              <a:rPr lang="en-GB" sz="2800" dirty="0">
                <a:latin typeface="Twinkl Cursive Looped"/>
              </a:rPr>
              <a:t>Kingfisher and Swallow</a:t>
            </a:r>
            <a:endParaRPr lang="en-GB" sz="2800" dirty="0">
              <a:latin typeface="Twinkl Cursive Looped" panose="02000000000000000000" pitchFamily="2" charset="0"/>
            </a:endParaRPr>
          </a:p>
        </p:txBody>
      </p:sp>
    </p:spTree>
    <p:extLst>
      <p:ext uri="{BB962C8B-B14F-4D97-AF65-F5344CB8AC3E}">
        <p14:creationId xmlns:p14="http://schemas.microsoft.com/office/powerpoint/2010/main" val="12612894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D0F85D7-F751-904A-7644-9A90A9CF94CB}"/>
              </a:ext>
            </a:extLst>
          </p:cNvPr>
          <p:cNvPicPr>
            <a:picLocks noChangeAspect="1"/>
          </p:cNvPicPr>
          <p:nvPr/>
        </p:nvPicPr>
        <p:blipFill>
          <a:blip r:embed="rId2"/>
          <a:stretch>
            <a:fillRect/>
          </a:stretch>
        </p:blipFill>
        <p:spPr>
          <a:xfrm>
            <a:off x="2649133" y="510167"/>
            <a:ext cx="9378365" cy="5106861"/>
          </a:xfrm>
          <a:prstGeom prst="rect">
            <a:avLst/>
          </a:prstGeom>
        </p:spPr>
      </p:pic>
      <p:sp>
        <p:nvSpPr>
          <p:cNvPr id="9" name="TextBox 8">
            <a:extLst>
              <a:ext uri="{FF2B5EF4-FFF2-40B4-BE49-F238E27FC236}">
                <a16:creationId xmlns:a16="http://schemas.microsoft.com/office/drawing/2014/main" id="{755F2CCC-F6ED-B3C1-AA3E-D7ABCC6F6DC4}"/>
              </a:ext>
            </a:extLst>
          </p:cNvPr>
          <p:cNvSpPr txBox="1"/>
          <p:nvPr/>
        </p:nvSpPr>
        <p:spPr>
          <a:xfrm>
            <a:off x="164502" y="510167"/>
            <a:ext cx="2393641" cy="5940088"/>
          </a:xfrm>
          <a:prstGeom prst="rect">
            <a:avLst/>
          </a:prstGeom>
          <a:noFill/>
        </p:spPr>
        <p:txBody>
          <a:bodyPr wrap="square">
            <a:spAutoFit/>
          </a:bodyPr>
          <a:lstStyle/>
          <a:p>
            <a:pPr algn="l" rtl="0" fontAlgn="base"/>
            <a:r>
              <a:rPr lang="en-US" sz="2000" b="0" i="0" u="none" strike="noStrike" dirty="0">
                <a:solidFill>
                  <a:srgbClr val="000000"/>
                </a:solidFill>
                <a:effectLst/>
                <a:latin typeface="Trebuchet MS" panose="020B0603020202020204" pitchFamily="34" charset="0"/>
              </a:rPr>
              <a:t>There will be some variation in the weekly timetable between the different classes. </a:t>
            </a:r>
            <a:r>
              <a:rPr lang="en-US" sz="2000" b="0" i="0" dirty="0">
                <a:solidFill>
                  <a:srgbClr val="000000"/>
                </a:solidFill>
                <a:effectLst/>
                <a:latin typeface="Trebuchet MS" panose="020B0603020202020204" pitchFamily="34" charset="0"/>
              </a:rPr>
              <a:t>​</a:t>
            </a:r>
            <a:endParaRPr lang="en-US" sz="2000" b="0" i="0" dirty="0">
              <a:solidFill>
                <a:srgbClr val="000000"/>
              </a:solidFill>
              <a:effectLst/>
              <a:latin typeface="Segoe UI" panose="020B0502040204020203" pitchFamily="34" charset="0"/>
            </a:endParaRPr>
          </a:p>
          <a:p>
            <a:pPr algn="l" rtl="0" fontAlgn="base"/>
            <a:r>
              <a:rPr lang="en-US" sz="2000" b="0" i="0" dirty="0">
                <a:solidFill>
                  <a:srgbClr val="000000"/>
                </a:solidFill>
                <a:effectLst/>
                <a:latin typeface="Trebuchet MS" panose="020B0603020202020204" pitchFamily="34" charset="0"/>
              </a:rPr>
              <a:t>​</a:t>
            </a:r>
            <a:endParaRPr lang="en-US" sz="2000" b="0" i="0" dirty="0">
              <a:solidFill>
                <a:srgbClr val="000000"/>
              </a:solidFill>
              <a:effectLst/>
              <a:latin typeface="Segoe UI" panose="020B0502040204020203" pitchFamily="34" charset="0"/>
            </a:endParaRPr>
          </a:p>
          <a:p>
            <a:pPr algn="l" rtl="0" fontAlgn="base"/>
            <a:r>
              <a:rPr lang="en-US" sz="2000" b="0" i="0" u="none" strike="noStrike" dirty="0">
                <a:solidFill>
                  <a:srgbClr val="000000"/>
                </a:solidFill>
                <a:effectLst/>
                <a:latin typeface="Trebuchet MS" panose="020B0603020202020204" pitchFamily="34" charset="0"/>
              </a:rPr>
              <a:t>Each morning at school, the class teacher will display a timetable for the day. </a:t>
            </a:r>
            <a:r>
              <a:rPr lang="en-US" sz="2000" b="0" i="0" dirty="0">
                <a:solidFill>
                  <a:srgbClr val="000000"/>
                </a:solidFill>
                <a:effectLst/>
                <a:latin typeface="Trebuchet MS" panose="020B0603020202020204" pitchFamily="34" charset="0"/>
              </a:rPr>
              <a:t>​</a:t>
            </a:r>
            <a:endParaRPr lang="en-US" sz="2000" b="0" i="0" dirty="0">
              <a:solidFill>
                <a:srgbClr val="000000"/>
              </a:solidFill>
              <a:effectLst/>
              <a:latin typeface="Segoe UI" panose="020B0502040204020203" pitchFamily="34" charset="0"/>
            </a:endParaRPr>
          </a:p>
          <a:p>
            <a:pPr algn="l" rtl="0" fontAlgn="base"/>
            <a:r>
              <a:rPr lang="en-US" sz="2000" b="0" i="0" dirty="0">
                <a:solidFill>
                  <a:srgbClr val="000000"/>
                </a:solidFill>
                <a:effectLst/>
                <a:latin typeface="Trebuchet MS" panose="020B0603020202020204" pitchFamily="34" charset="0"/>
              </a:rPr>
              <a:t>​</a:t>
            </a:r>
            <a:endParaRPr lang="en-US" sz="2000" b="0" i="0" dirty="0">
              <a:solidFill>
                <a:srgbClr val="000000"/>
              </a:solidFill>
              <a:effectLst/>
              <a:latin typeface="Segoe UI" panose="020B0502040204020203" pitchFamily="34" charset="0"/>
            </a:endParaRPr>
          </a:p>
          <a:p>
            <a:pPr algn="l" rtl="0" fontAlgn="base"/>
            <a:r>
              <a:rPr lang="en-US" sz="2000" b="0" i="0" u="none" strike="noStrike" dirty="0">
                <a:solidFill>
                  <a:srgbClr val="000000"/>
                </a:solidFill>
                <a:effectLst/>
                <a:latin typeface="Trebuchet MS" panose="020B0603020202020204" pitchFamily="34" charset="0"/>
              </a:rPr>
              <a:t>P.E. kits should be brought to school on Mondays, kept in lockers and taken home on Fridays.</a:t>
            </a:r>
            <a:endParaRPr lang="en-US" sz="2000" b="0" i="0" dirty="0">
              <a:solidFill>
                <a:srgbClr val="000000"/>
              </a:solidFill>
              <a:effectLst/>
              <a:latin typeface="Segoe UI" panose="020B0502040204020203" pitchFamily="34" charset="0"/>
            </a:endParaRPr>
          </a:p>
        </p:txBody>
      </p:sp>
      <p:sp>
        <p:nvSpPr>
          <p:cNvPr id="10" name="TextBox 9">
            <a:extLst>
              <a:ext uri="{FF2B5EF4-FFF2-40B4-BE49-F238E27FC236}">
                <a16:creationId xmlns:a16="http://schemas.microsoft.com/office/drawing/2014/main" id="{ACCE15FB-0289-2E21-AA96-C5AB6805CB03}"/>
              </a:ext>
            </a:extLst>
          </p:cNvPr>
          <p:cNvSpPr txBox="1"/>
          <p:nvPr/>
        </p:nvSpPr>
        <p:spPr>
          <a:xfrm>
            <a:off x="2732314" y="5736771"/>
            <a:ext cx="9154886" cy="523220"/>
          </a:xfrm>
          <a:prstGeom prst="rect">
            <a:avLst/>
          </a:prstGeom>
          <a:noFill/>
        </p:spPr>
        <p:txBody>
          <a:bodyPr wrap="square" rtlCol="0">
            <a:spAutoFit/>
          </a:bodyPr>
          <a:lstStyle/>
          <a:p>
            <a:r>
              <a:rPr lang="en-GB" sz="2800" dirty="0"/>
              <a:t>Kingfisher will have PPA on Monday afternoons</a:t>
            </a:r>
          </a:p>
        </p:txBody>
      </p:sp>
    </p:spTree>
    <p:extLst>
      <p:ext uri="{BB962C8B-B14F-4D97-AF65-F5344CB8AC3E}">
        <p14:creationId xmlns:p14="http://schemas.microsoft.com/office/powerpoint/2010/main" val="291164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105"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FBAA97E9-1C43-436D-ABF6-38B0C4AC5007}"/>
              </a:ext>
            </a:extLst>
          </p:cNvPr>
          <p:cNvSpPr>
            <a:spLocks noGrp="1"/>
          </p:cNvSpPr>
          <p:nvPr>
            <p:ph type="title"/>
          </p:nvPr>
        </p:nvSpPr>
        <p:spPr>
          <a:xfrm>
            <a:off x="614340" y="236828"/>
            <a:ext cx="6340519" cy="1638469"/>
          </a:xfrm>
        </p:spPr>
        <p:txBody>
          <a:bodyPr>
            <a:normAutofit fontScale="90000"/>
          </a:bodyPr>
          <a:lstStyle/>
          <a:p>
            <a:pPr algn="ctr"/>
            <a:r>
              <a:rPr lang="en-GB" sz="3600" u="sng" dirty="0">
                <a:latin typeface="Twinkl Cursive Looped" panose="02000000000000000000" pitchFamily="2" charset="0"/>
              </a:rPr>
              <a:t>Our values</a:t>
            </a:r>
            <a:br>
              <a:rPr lang="en-GB" sz="3600" u="sng" dirty="0">
                <a:latin typeface="Twinkl Cursive Looped" panose="02000000000000000000" pitchFamily="2" charset="0"/>
              </a:rPr>
            </a:br>
            <a:br>
              <a:rPr lang="en-GB" sz="3600" u="sng" dirty="0">
                <a:latin typeface="Twinkl Cursive Looped" panose="02000000000000000000" pitchFamily="2" charset="0"/>
              </a:rPr>
            </a:br>
            <a:r>
              <a:rPr lang="en-GB" sz="3600" dirty="0">
                <a:latin typeface="Twinkl Cursive Looped" panose="02000000000000000000" pitchFamily="2" charset="0"/>
              </a:rPr>
              <a:t>“Choose to be the best.”</a:t>
            </a:r>
            <a:br>
              <a:rPr lang="en-GB" sz="3600" u="sng" dirty="0"/>
            </a:br>
            <a:endParaRPr lang="en-GB" sz="3600" dirty="0"/>
          </a:p>
        </p:txBody>
      </p:sp>
      <p:sp>
        <p:nvSpPr>
          <p:cNvPr id="4107" name="Rectangle 4106">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098" name="Picture 2">
            <a:extLst>
              <a:ext uri="{FF2B5EF4-FFF2-40B4-BE49-F238E27FC236}">
                <a16:creationId xmlns:a16="http://schemas.microsoft.com/office/drawing/2014/main" id="{FF581A4A-161B-4CB1-86EC-68180905331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220964" y="1754944"/>
            <a:ext cx="3319271" cy="29443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6" name="Picture 5">
            <a:extLst>
              <a:ext uri="{FF2B5EF4-FFF2-40B4-BE49-F238E27FC236}">
                <a16:creationId xmlns:a16="http://schemas.microsoft.com/office/drawing/2014/main" id="{6D3CC658-A5AC-4554-8862-FD647C32366C}"/>
              </a:ext>
            </a:extLst>
          </p:cNvPr>
          <p:cNvPicPr>
            <a:picLocks noChangeAspect="1"/>
          </p:cNvPicPr>
          <p:nvPr/>
        </p:nvPicPr>
        <p:blipFill rotWithShape="1">
          <a:blip r:embed="rId3"/>
          <a:srcRect l="40282" t="34401" r="26815" b="27333"/>
          <a:stretch/>
        </p:blipFill>
        <p:spPr>
          <a:xfrm>
            <a:off x="614340" y="1754944"/>
            <a:ext cx="6518744" cy="4262284"/>
          </a:xfrm>
          <a:prstGeom prst="rect">
            <a:avLst/>
          </a:prstGeom>
        </p:spPr>
      </p:pic>
    </p:spTree>
    <p:extLst>
      <p:ext uri="{BB962C8B-B14F-4D97-AF65-F5344CB8AC3E}">
        <p14:creationId xmlns:p14="http://schemas.microsoft.com/office/powerpoint/2010/main" val="2181996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129"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A604CE1C-F701-487B-81E5-46FD631DC6CA}"/>
              </a:ext>
            </a:extLst>
          </p:cNvPr>
          <p:cNvSpPr>
            <a:spLocks noGrp="1"/>
          </p:cNvSpPr>
          <p:nvPr>
            <p:ph type="title"/>
          </p:nvPr>
        </p:nvSpPr>
        <p:spPr>
          <a:xfrm>
            <a:off x="581616" y="125197"/>
            <a:ext cx="7419185" cy="1638469"/>
          </a:xfrm>
        </p:spPr>
        <p:txBody>
          <a:bodyPr>
            <a:normAutofit/>
          </a:bodyPr>
          <a:lstStyle/>
          <a:p>
            <a:pPr algn="ctr"/>
            <a:r>
              <a:rPr lang="en-GB" sz="3600" u="sng" dirty="0">
                <a:latin typeface="Twinkl Cursive Looped" panose="02000000000000000000" pitchFamily="2" charset="0"/>
              </a:rPr>
              <a:t>Behaviour Expectations...</a:t>
            </a:r>
            <a:br>
              <a:rPr lang="en-GB" sz="3600" u="sng" dirty="0"/>
            </a:br>
            <a:endParaRPr lang="en-GB" sz="3600" dirty="0"/>
          </a:p>
        </p:txBody>
      </p:sp>
      <p:sp>
        <p:nvSpPr>
          <p:cNvPr id="5131" name="Rectangle 5130">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9C034ADB-3C1D-4A90-BFA8-E226682D6190}"/>
              </a:ext>
            </a:extLst>
          </p:cNvPr>
          <p:cNvSpPr>
            <a:spLocks noGrp="1"/>
          </p:cNvSpPr>
          <p:nvPr>
            <p:ph idx="1"/>
          </p:nvPr>
        </p:nvSpPr>
        <p:spPr>
          <a:xfrm>
            <a:off x="319245" y="1059504"/>
            <a:ext cx="7289593" cy="5563772"/>
          </a:xfrm>
        </p:spPr>
        <p:txBody>
          <a:bodyPr vert="horz" lIns="91440" tIns="45720" rIns="91440" bIns="45720" rtlCol="0" anchor="t">
            <a:normAutofit/>
          </a:bodyPr>
          <a:lstStyle/>
          <a:p>
            <a:pPr marL="0" indent="0">
              <a:lnSpc>
                <a:spcPct val="100000"/>
              </a:lnSpc>
              <a:buNone/>
            </a:pPr>
            <a:r>
              <a:rPr lang="en-GB" b="1" i="0" u="none" strike="noStrike" dirty="0">
                <a:solidFill>
                  <a:srgbClr val="404040"/>
                </a:solidFill>
                <a:effectLst/>
                <a:latin typeface="Trebuchet MS" panose="020B0603020202020204" pitchFamily="34" charset="0"/>
              </a:rPr>
              <a:t>We love spotting the positive behaviour of our pupils!</a:t>
            </a:r>
            <a:br>
              <a:rPr lang="en-GB" b="1" i="0" u="none" strike="noStrike" dirty="0">
                <a:solidFill>
                  <a:srgbClr val="404040"/>
                </a:solidFill>
                <a:effectLst/>
                <a:latin typeface="Trebuchet MS" panose="020B0603020202020204" pitchFamily="34" charset="0"/>
              </a:rPr>
            </a:br>
            <a:r>
              <a:rPr lang="en-GB" sz="2400" b="0" i="0" u="none" strike="noStrike" dirty="0">
                <a:solidFill>
                  <a:srgbClr val="404040"/>
                </a:solidFill>
                <a:effectLst/>
                <a:latin typeface="Trebuchet MS" panose="020B0603020202020204" pitchFamily="34" charset="0"/>
              </a:rPr>
              <a:t>When we see children following the Holly Hill Way we will do some of the following...</a:t>
            </a:r>
            <a:r>
              <a:rPr lang="en-GB" sz="2400" b="0" i="0" dirty="0">
                <a:solidFill>
                  <a:srgbClr val="404040"/>
                </a:solidFill>
                <a:effectLst/>
                <a:latin typeface="Trebuchet MS" panose="020B0603020202020204" pitchFamily="34" charset="0"/>
              </a:rPr>
              <a:t>​</a:t>
            </a:r>
            <a:br>
              <a:rPr lang="en-GB" sz="2400" b="0" i="0" dirty="0">
                <a:solidFill>
                  <a:srgbClr val="404040"/>
                </a:solidFill>
                <a:effectLst/>
                <a:latin typeface="Trebuchet MS" panose="020B0603020202020204" pitchFamily="34" charset="0"/>
              </a:rPr>
            </a:br>
            <a:r>
              <a:rPr lang="en-GB" sz="2400" b="0" i="0" u="none" strike="noStrike" dirty="0">
                <a:solidFill>
                  <a:srgbClr val="404040"/>
                </a:solidFill>
                <a:effectLst/>
                <a:latin typeface="Trebuchet MS" panose="020B0603020202020204" pitchFamily="34" charset="0"/>
              </a:rPr>
              <a:t>- Tell you we're pleased</a:t>
            </a:r>
            <a:r>
              <a:rPr lang="en-GB" sz="2400" b="0" i="0" dirty="0">
                <a:solidFill>
                  <a:srgbClr val="404040"/>
                </a:solidFill>
                <a:effectLst/>
                <a:latin typeface="Trebuchet MS" panose="020B0603020202020204" pitchFamily="34" charset="0"/>
              </a:rPr>
              <a:t>​</a:t>
            </a:r>
            <a:br>
              <a:rPr lang="en-GB" sz="2400" b="0" i="0" dirty="0">
                <a:solidFill>
                  <a:srgbClr val="404040"/>
                </a:solidFill>
                <a:effectLst/>
                <a:latin typeface="Trebuchet MS" panose="020B0603020202020204" pitchFamily="34" charset="0"/>
              </a:rPr>
            </a:br>
            <a:r>
              <a:rPr lang="en-GB" sz="2400" b="0" i="0" u="none" strike="noStrike" dirty="0">
                <a:solidFill>
                  <a:srgbClr val="404040"/>
                </a:solidFill>
                <a:effectLst/>
                <a:latin typeface="Trebuchet MS" panose="020B0603020202020204" pitchFamily="34" charset="0"/>
              </a:rPr>
              <a:t>- Send a text to tell your parents</a:t>
            </a:r>
            <a:r>
              <a:rPr lang="en-GB" sz="2400" b="0" i="0" dirty="0">
                <a:solidFill>
                  <a:srgbClr val="404040"/>
                </a:solidFill>
                <a:effectLst/>
                <a:latin typeface="Trebuchet MS" panose="020B0603020202020204" pitchFamily="34" charset="0"/>
              </a:rPr>
              <a:t>​</a:t>
            </a:r>
            <a:br>
              <a:rPr lang="en-GB" sz="2400" b="0" i="0" dirty="0">
                <a:solidFill>
                  <a:srgbClr val="404040"/>
                </a:solidFill>
                <a:effectLst/>
                <a:latin typeface="Trebuchet MS" panose="020B0603020202020204" pitchFamily="34" charset="0"/>
              </a:rPr>
            </a:br>
            <a:r>
              <a:rPr lang="en-GB" sz="2400" b="0" i="0" u="none" strike="noStrike" dirty="0">
                <a:solidFill>
                  <a:srgbClr val="404040"/>
                </a:solidFill>
                <a:effectLst/>
                <a:latin typeface="Trebuchet MS" panose="020B0603020202020204" pitchFamily="34" charset="0"/>
              </a:rPr>
              <a:t>- Send a note or postcard home to show off</a:t>
            </a:r>
            <a:r>
              <a:rPr lang="en-GB" sz="2400" b="0" i="0" dirty="0">
                <a:solidFill>
                  <a:srgbClr val="404040"/>
                </a:solidFill>
                <a:effectLst/>
                <a:latin typeface="Trebuchet MS" panose="020B0603020202020204" pitchFamily="34" charset="0"/>
              </a:rPr>
              <a:t>​</a:t>
            </a:r>
            <a:br>
              <a:rPr lang="en-GB" sz="2400" b="0" i="0" dirty="0">
                <a:solidFill>
                  <a:srgbClr val="404040"/>
                </a:solidFill>
                <a:effectLst/>
                <a:latin typeface="Trebuchet MS" panose="020B0603020202020204" pitchFamily="34" charset="0"/>
              </a:rPr>
            </a:br>
            <a:r>
              <a:rPr lang="en-GB" sz="2400" b="0" i="0" u="none" strike="noStrike" dirty="0">
                <a:solidFill>
                  <a:srgbClr val="404040"/>
                </a:solidFill>
                <a:effectLst/>
                <a:latin typeface="Trebuchet MS" panose="020B0603020202020204" pitchFamily="34" charset="0"/>
              </a:rPr>
              <a:t>- Make you a Holly Hill Hero in assembly</a:t>
            </a:r>
            <a:r>
              <a:rPr lang="en-GB" sz="2400" b="0" i="0" dirty="0">
                <a:solidFill>
                  <a:srgbClr val="404040"/>
                </a:solidFill>
                <a:effectLst/>
                <a:latin typeface="Trebuchet MS" panose="020B0603020202020204" pitchFamily="34" charset="0"/>
              </a:rPr>
              <a:t>​</a:t>
            </a:r>
          </a:p>
          <a:p>
            <a:pPr marL="0" indent="0">
              <a:lnSpc>
                <a:spcPct val="100000"/>
              </a:lnSpc>
              <a:buNone/>
            </a:pPr>
            <a:r>
              <a:rPr lang="en-GB" b="0" i="0" u="none" strike="noStrike" dirty="0">
                <a:solidFill>
                  <a:srgbClr val="000000"/>
                </a:solidFill>
                <a:effectLst/>
                <a:latin typeface="Trebuchet MS" panose="020B0603020202020204" pitchFamily="34" charset="0"/>
              </a:rPr>
              <a:t>When we notice pupils not following the Holly Hill Way, we will always give you a reminder and some time to make a better choice- we don't want anyone to get in trouble!</a:t>
            </a:r>
            <a:r>
              <a:rPr lang="en-GB" b="0" i="0" dirty="0">
                <a:solidFill>
                  <a:srgbClr val="000000"/>
                </a:solidFill>
                <a:effectLst/>
                <a:latin typeface="Trebuchet MS" panose="020B0603020202020204" pitchFamily="34" charset="0"/>
              </a:rPr>
              <a:t>​</a:t>
            </a:r>
            <a:endParaRPr lang="en-GB" dirty="0">
              <a:solidFill>
                <a:srgbClr val="404040"/>
              </a:solidFill>
              <a:latin typeface="Trebuchet MS" panose="020B0603020202020204" pitchFamily="34" charset="0"/>
            </a:endParaRPr>
          </a:p>
          <a:p>
            <a:pPr marL="0" indent="0">
              <a:lnSpc>
                <a:spcPct val="100000"/>
              </a:lnSpc>
              <a:buNone/>
            </a:pPr>
            <a:r>
              <a:rPr lang="en-US" b="0" i="0" u="none" strike="noStrike" dirty="0">
                <a:solidFill>
                  <a:srgbClr val="000000"/>
                </a:solidFill>
                <a:effectLst/>
                <a:latin typeface="Trebuchet MS" panose="020B0603020202020204" pitchFamily="34" charset="0"/>
              </a:rPr>
              <a:t>For pupils that continue to make bad choices, they may need to miss some, or all of their breaktime in order to think about what needs to happen to 'make it right' and talk it through with their teacher. A full </a:t>
            </a:r>
            <a:r>
              <a:rPr lang="en-US" b="0" i="0" u="none" strike="noStrike" dirty="0" err="1">
                <a:solidFill>
                  <a:srgbClr val="000000"/>
                </a:solidFill>
                <a:effectLst/>
                <a:latin typeface="Trebuchet MS" panose="020B0603020202020204" pitchFamily="34" charset="0"/>
              </a:rPr>
              <a:t>behaviour</a:t>
            </a:r>
            <a:r>
              <a:rPr lang="en-US" b="0" i="0" u="none" strike="noStrike" dirty="0">
                <a:solidFill>
                  <a:srgbClr val="000000"/>
                </a:solidFill>
                <a:effectLst/>
                <a:latin typeface="Trebuchet MS" panose="020B0603020202020204" pitchFamily="34" charset="0"/>
              </a:rPr>
              <a:t> policy is on the school website. </a:t>
            </a:r>
            <a:endParaRPr lang="en-GB" dirty="0">
              <a:solidFill>
                <a:srgbClr val="000000"/>
              </a:solidFill>
            </a:endParaRPr>
          </a:p>
        </p:txBody>
      </p:sp>
      <p:pic>
        <p:nvPicPr>
          <p:cNvPr id="5122" name="Picture 2">
            <a:extLst>
              <a:ext uri="{FF2B5EF4-FFF2-40B4-BE49-F238E27FC236}">
                <a16:creationId xmlns:a16="http://schemas.microsoft.com/office/drawing/2014/main" id="{6675760A-75A1-49F4-8F93-593F87A47B1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03281" y="482321"/>
            <a:ext cx="3140685" cy="278595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4" name="Picture 2">
            <a:extLst>
              <a:ext uri="{FF2B5EF4-FFF2-40B4-BE49-F238E27FC236}">
                <a16:creationId xmlns:a16="http://schemas.microsoft.com/office/drawing/2014/main" id="{3CF0060F-9717-B8FD-0873-69C347F12C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03281" y="3429000"/>
            <a:ext cx="3194276" cy="3194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2624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F292E-98E1-AB2C-FDE6-5E9CF2ECBCF0}"/>
              </a:ext>
            </a:extLst>
          </p:cNvPr>
          <p:cNvSpPr>
            <a:spLocks noGrp="1"/>
          </p:cNvSpPr>
          <p:nvPr>
            <p:ph type="title"/>
          </p:nvPr>
        </p:nvSpPr>
        <p:spPr>
          <a:xfrm>
            <a:off x="3330850" y="185676"/>
            <a:ext cx="7119435" cy="1640894"/>
          </a:xfrm>
        </p:spPr>
        <p:txBody>
          <a:bodyPr anchor="t">
            <a:normAutofit/>
          </a:bodyPr>
          <a:lstStyle/>
          <a:p>
            <a:r>
              <a:rPr lang="en-GB" sz="4000" b="1" u="sng" dirty="0">
                <a:latin typeface="Letter-join Air Plus 40" panose="02000805000000020003" pitchFamily="50" charset="0"/>
              </a:rPr>
              <a:t>Curriculum Part 1 </a:t>
            </a:r>
          </a:p>
        </p:txBody>
      </p:sp>
      <p:sp>
        <p:nvSpPr>
          <p:cNvPr id="3" name="Content Placeholder 2">
            <a:extLst>
              <a:ext uri="{FF2B5EF4-FFF2-40B4-BE49-F238E27FC236}">
                <a16:creationId xmlns:a16="http://schemas.microsoft.com/office/drawing/2014/main" id="{87C03C56-AAC6-52A1-1CC8-0BC8A272529B}"/>
              </a:ext>
            </a:extLst>
          </p:cNvPr>
          <p:cNvSpPr>
            <a:spLocks noGrp="1"/>
          </p:cNvSpPr>
          <p:nvPr>
            <p:ph idx="1"/>
          </p:nvPr>
        </p:nvSpPr>
        <p:spPr>
          <a:xfrm>
            <a:off x="32479" y="0"/>
            <a:ext cx="3244121" cy="5268685"/>
          </a:xfrm>
        </p:spPr>
        <p:txBody>
          <a:bodyPr>
            <a:noAutofit/>
          </a:bodyPr>
          <a:lstStyle/>
          <a:p>
            <a:pPr marL="0" indent="0">
              <a:lnSpc>
                <a:spcPct val="100000"/>
              </a:lnSpc>
              <a:buNone/>
            </a:pPr>
            <a:r>
              <a:rPr lang="en-GB" sz="2400" dirty="0">
                <a:solidFill>
                  <a:schemeClr val="tx1"/>
                </a:solidFill>
                <a:latin typeface="Twinkl Cursive Unlooped" panose="02000000000000000000" pitchFamily="2" charset="0"/>
              </a:rPr>
              <a:t>This plan shows the subjects we plan to study in the next academic year.</a:t>
            </a:r>
          </a:p>
          <a:p>
            <a:pPr marL="0" indent="0">
              <a:lnSpc>
                <a:spcPct val="100000"/>
              </a:lnSpc>
              <a:buNone/>
            </a:pPr>
            <a:r>
              <a:rPr lang="en-GB" sz="2400" dirty="0">
                <a:solidFill>
                  <a:schemeClr val="tx1"/>
                </a:solidFill>
                <a:latin typeface="Twinkl Cursive Unlooped" panose="02000000000000000000" pitchFamily="2" charset="0"/>
              </a:rPr>
              <a:t>Though there may be odd changes to individual areas, this plan is the first in a 2-year rolling plan to ensure that by the time children leave Y4, they have covered all aspects of the National Curriculum. </a:t>
            </a:r>
          </a:p>
          <a:p>
            <a:pPr marL="0" indent="0">
              <a:lnSpc>
                <a:spcPct val="100000"/>
              </a:lnSpc>
              <a:buNone/>
            </a:pPr>
            <a:r>
              <a:rPr lang="en-GB" sz="2400" dirty="0">
                <a:solidFill>
                  <a:schemeClr val="tx1"/>
                </a:solidFill>
                <a:latin typeface="Twinkl Cursive Unlooped" panose="02000000000000000000" pitchFamily="2" charset="0"/>
              </a:rPr>
              <a:t>Focused subjects will be taught in more detail over a series of lessons.</a:t>
            </a:r>
          </a:p>
        </p:txBody>
      </p:sp>
      <p:pic>
        <p:nvPicPr>
          <p:cNvPr id="4" name="Picture 3">
            <a:extLst>
              <a:ext uri="{FF2B5EF4-FFF2-40B4-BE49-F238E27FC236}">
                <a16:creationId xmlns:a16="http://schemas.microsoft.com/office/drawing/2014/main" id="{AB2B9D45-FDAB-4F90-A179-7636F541C798}"/>
              </a:ext>
            </a:extLst>
          </p:cNvPr>
          <p:cNvPicPr>
            <a:picLocks noChangeAspect="1"/>
          </p:cNvPicPr>
          <p:nvPr/>
        </p:nvPicPr>
        <p:blipFill>
          <a:blip r:embed="rId2"/>
          <a:stretch>
            <a:fillRect/>
          </a:stretch>
        </p:blipFill>
        <p:spPr>
          <a:xfrm>
            <a:off x="3567112" y="957404"/>
            <a:ext cx="8279323" cy="5488365"/>
          </a:xfrm>
          <a:prstGeom prst="rect">
            <a:avLst/>
          </a:prstGeom>
        </p:spPr>
      </p:pic>
    </p:spTree>
    <p:extLst>
      <p:ext uri="{BB962C8B-B14F-4D97-AF65-F5344CB8AC3E}">
        <p14:creationId xmlns:p14="http://schemas.microsoft.com/office/powerpoint/2010/main" val="34878947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F292E-98E1-AB2C-FDE6-5E9CF2ECBCF0}"/>
              </a:ext>
            </a:extLst>
          </p:cNvPr>
          <p:cNvSpPr>
            <a:spLocks noGrp="1"/>
          </p:cNvSpPr>
          <p:nvPr>
            <p:ph type="title"/>
          </p:nvPr>
        </p:nvSpPr>
        <p:spPr>
          <a:xfrm>
            <a:off x="3330850" y="185676"/>
            <a:ext cx="7119435" cy="1640894"/>
          </a:xfrm>
        </p:spPr>
        <p:txBody>
          <a:bodyPr anchor="t">
            <a:normAutofit/>
          </a:bodyPr>
          <a:lstStyle/>
          <a:p>
            <a:r>
              <a:rPr lang="en-GB" sz="4000" b="1" u="sng" dirty="0">
                <a:latin typeface="Letter-join Air Plus 40" panose="02000805000000020003" pitchFamily="50" charset="0"/>
              </a:rPr>
              <a:t>Curriculum Part 2 </a:t>
            </a:r>
          </a:p>
        </p:txBody>
      </p:sp>
      <p:sp>
        <p:nvSpPr>
          <p:cNvPr id="3" name="Content Placeholder 2">
            <a:extLst>
              <a:ext uri="{FF2B5EF4-FFF2-40B4-BE49-F238E27FC236}">
                <a16:creationId xmlns:a16="http://schemas.microsoft.com/office/drawing/2014/main" id="{87C03C56-AAC6-52A1-1CC8-0BC8A272529B}"/>
              </a:ext>
            </a:extLst>
          </p:cNvPr>
          <p:cNvSpPr>
            <a:spLocks noGrp="1"/>
          </p:cNvSpPr>
          <p:nvPr>
            <p:ph idx="1"/>
          </p:nvPr>
        </p:nvSpPr>
        <p:spPr>
          <a:xfrm>
            <a:off x="86729" y="1006123"/>
            <a:ext cx="3244121" cy="5268685"/>
          </a:xfrm>
        </p:spPr>
        <p:txBody>
          <a:bodyPr>
            <a:noAutofit/>
          </a:bodyPr>
          <a:lstStyle/>
          <a:p>
            <a:pPr marL="0" indent="0">
              <a:lnSpc>
                <a:spcPct val="100000"/>
              </a:lnSpc>
              <a:buNone/>
            </a:pPr>
            <a:r>
              <a:rPr lang="en-GB" dirty="0">
                <a:latin typeface="Letter-join Air Plus 40" panose="02000805000000020003" pitchFamily="50" charset="0"/>
              </a:rPr>
              <a:t>. </a:t>
            </a:r>
          </a:p>
        </p:txBody>
      </p:sp>
      <p:sp>
        <p:nvSpPr>
          <p:cNvPr id="4" name="TextBox 1">
            <a:extLst>
              <a:ext uri="{FF2B5EF4-FFF2-40B4-BE49-F238E27FC236}">
                <a16:creationId xmlns:a16="http://schemas.microsoft.com/office/drawing/2014/main" id="{422CB61D-74E6-B370-17E2-732D86AEF188}"/>
              </a:ext>
            </a:extLst>
          </p:cNvPr>
          <p:cNvSpPr txBox="1"/>
          <p:nvPr/>
        </p:nvSpPr>
        <p:spPr>
          <a:xfrm>
            <a:off x="154303" y="5138710"/>
            <a:ext cx="4384763"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2400" dirty="0"/>
              <a:t>Enhancement subjects are one-off lessons that help to deepen understanding of a topic or theme.</a:t>
            </a:r>
          </a:p>
        </p:txBody>
      </p:sp>
      <p:sp>
        <p:nvSpPr>
          <p:cNvPr id="5" name="TextBox 2">
            <a:extLst>
              <a:ext uri="{FF2B5EF4-FFF2-40B4-BE49-F238E27FC236}">
                <a16:creationId xmlns:a16="http://schemas.microsoft.com/office/drawing/2014/main" id="{348F37A7-AC5E-78D7-8B96-3DA1FE28B640}"/>
              </a:ext>
            </a:extLst>
          </p:cNvPr>
          <p:cNvSpPr txBox="1"/>
          <p:nvPr/>
        </p:nvSpPr>
        <p:spPr>
          <a:xfrm>
            <a:off x="8390196" y="4897166"/>
            <a:ext cx="3647501" cy="156966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2400" dirty="0"/>
          </a:p>
          <a:p>
            <a:r>
              <a:rPr lang="en-US" sz="2400" dirty="0"/>
              <a:t>MFL will be taught using the Language Angels scheme for French</a:t>
            </a:r>
            <a:r>
              <a:rPr lang="en-US" dirty="0"/>
              <a:t>.</a:t>
            </a:r>
          </a:p>
        </p:txBody>
      </p:sp>
      <p:sp>
        <p:nvSpPr>
          <p:cNvPr id="7" name="Rectangle 6">
            <a:extLst>
              <a:ext uri="{FF2B5EF4-FFF2-40B4-BE49-F238E27FC236}">
                <a16:creationId xmlns:a16="http://schemas.microsoft.com/office/drawing/2014/main" id="{DBC22EF9-198C-A695-C3D6-33091A857B4C}"/>
              </a:ext>
            </a:extLst>
          </p:cNvPr>
          <p:cNvSpPr/>
          <p:nvPr/>
        </p:nvSpPr>
        <p:spPr>
          <a:xfrm>
            <a:off x="4539066" y="5335651"/>
            <a:ext cx="3647501" cy="1384995"/>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2800" dirty="0"/>
              <a:t>SMSC continues to be taught using the Jigsaw scheme. </a:t>
            </a:r>
          </a:p>
        </p:txBody>
      </p:sp>
      <p:pic>
        <p:nvPicPr>
          <p:cNvPr id="6" name="Picture 5">
            <a:extLst>
              <a:ext uri="{FF2B5EF4-FFF2-40B4-BE49-F238E27FC236}">
                <a16:creationId xmlns:a16="http://schemas.microsoft.com/office/drawing/2014/main" id="{152D0B6E-355B-4A4D-934D-D6C8C5EBA7AB}"/>
              </a:ext>
            </a:extLst>
          </p:cNvPr>
          <p:cNvPicPr>
            <a:picLocks noChangeAspect="1"/>
          </p:cNvPicPr>
          <p:nvPr/>
        </p:nvPicPr>
        <p:blipFill>
          <a:blip r:embed="rId2"/>
          <a:stretch>
            <a:fillRect/>
          </a:stretch>
        </p:blipFill>
        <p:spPr>
          <a:xfrm>
            <a:off x="2300806" y="679933"/>
            <a:ext cx="7119434" cy="4449646"/>
          </a:xfrm>
          <a:prstGeom prst="rect">
            <a:avLst/>
          </a:prstGeom>
        </p:spPr>
      </p:pic>
    </p:spTree>
    <p:extLst>
      <p:ext uri="{BB962C8B-B14F-4D97-AF65-F5344CB8AC3E}">
        <p14:creationId xmlns:p14="http://schemas.microsoft.com/office/powerpoint/2010/main" val="909304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33"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719CA8C3-B7B1-4D77-951E-AFB4B0EB8629}"/>
              </a:ext>
            </a:extLst>
          </p:cNvPr>
          <p:cNvSpPr>
            <a:spLocks noGrp="1"/>
          </p:cNvSpPr>
          <p:nvPr>
            <p:ph type="title"/>
          </p:nvPr>
        </p:nvSpPr>
        <p:spPr>
          <a:xfrm>
            <a:off x="141732" y="0"/>
            <a:ext cx="7306644" cy="1638469"/>
          </a:xfrm>
        </p:spPr>
        <p:txBody>
          <a:bodyPr>
            <a:normAutofit/>
          </a:bodyPr>
          <a:lstStyle/>
          <a:p>
            <a:pPr algn="ctr"/>
            <a:r>
              <a:rPr lang="en-GB" u="sng" dirty="0">
                <a:latin typeface="Twinkl Cursive Looped" panose="02000000000000000000" pitchFamily="2" charset="0"/>
              </a:rPr>
              <a:t>Maths</a:t>
            </a:r>
            <a:br>
              <a:rPr lang="en-GB" u="sng" dirty="0"/>
            </a:br>
            <a:endParaRPr lang="en-GB" dirty="0"/>
          </a:p>
        </p:txBody>
      </p:sp>
      <p:sp>
        <p:nvSpPr>
          <p:cNvPr id="1035" name="Rectangle 1034">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E2E8751C-A62A-4133-9292-33ABE9F10C7D}"/>
              </a:ext>
            </a:extLst>
          </p:cNvPr>
          <p:cNvSpPr>
            <a:spLocks noGrp="1"/>
          </p:cNvSpPr>
          <p:nvPr>
            <p:ph idx="1"/>
          </p:nvPr>
        </p:nvSpPr>
        <p:spPr>
          <a:xfrm>
            <a:off x="631445" y="637200"/>
            <a:ext cx="6306309" cy="5887044"/>
          </a:xfrm>
        </p:spPr>
        <p:txBody>
          <a:bodyPr>
            <a:normAutofit fontScale="70000" lnSpcReduction="20000"/>
          </a:bodyPr>
          <a:lstStyle/>
          <a:p>
            <a:pPr marL="0" indent="0">
              <a:buNone/>
            </a:pPr>
            <a:r>
              <a:rPr lang="en-GB" sz="3600" dirty="0">
                <a:solidFill>
                  <a:srgbClr val="000000"/>
                </a:solidFill>
                <a:latin typeface="Twinkl Cursive Unlooped" panose="02000000000000000000" pitchFamily="2" charset="0"/>
              </a:rPr>
              <a:t>Maths:</a:t>
            </a:r>
          </a:p>
          <a:p>
            <a:r>
              <a:rPr lang="en-US" sz="3600" b="0" i="0" u="none" strike="noStrike" dirty="0">
                <a:solidFill>
                  <a:srgbClr val="404040"/>
                </a:solidFill>
                <a:effectLst/>
                <a:latin typeface="Twinkl Cursive Unlooped" panose="02000000000000000000" pitchFamily="2" charset="0"/>
              </a:rPr>
              <a:t>This year, we will be continuing our Power </a:t>
            </a:r>
            <a:r>
              <a:rPr lang="en-US" sz="3600" b="0" i="0" u="none" strike="noStrike" dirty="0" err="1">
                <a:solidFill>
                  <a:srgbClr val="404040"/>
                </a:solidFill>
                <a:effectLst/>
                <a:latin typeface="Twinkl Cursive Unlooped" panose="02000000000000000000" pitchFamily="2" charset="0"/>
              </a:rPr>
              <a:t>Maths</a:t>
            </a:r>
            <a:r>
              <a:rPr lang="en-US" sz="3600" b="0" i="0" u="none" strike="noStrike" dirty="0">
                <a:solidFill>
                  <a:srgbClr val="404040"/>
                </a:solidFill>
                <a:effectLst/>
                <a:latin typeface="Twinkl Cursive Unlooped" panose="02000000000000000000" pitchFamily="2" charset="0"/>
              </a:rPr>
              <a:t> journey! The children will be familiar with this style of </a:t>
            </a:r>
            <a:r>
              <a:rPr lang="en-US" sz="3600" b="0" i="0" u="none" strike="noStrike" dirty="0" err="1">
                <a:solidFill>
                  <a:srgbClr val="404040"/>
                </a:solidFill>
                <a:effectLst/>
                <a:latin typeface="Twinkl Cursive Unlooped" panose="02000000000000000000" pitchFamily="2" charset="0"/>
              </a:rPr>
              <a:t>Maths</a:t>
            </a:r>
            <a:r>
              <a:rPr lang="en-US" sz="3600" b="0" i="0" u="none" strike="noStrike" dirty="0">
                <a:solidFill>
                  <a:srgbClr val="404040"/>
                </a:solidFill>
                <a:effectLst/>
                <a:latin typeface="Twinkl Cursive Unlooped" panose="02000000000000000000" pitchFamily="2" charset="0"/>
              </a:rPr>
              <a:t> lesson, as it is the same across the whole school.</a:t>
            </a:r>
          </a:p>
          <a:p>
            <a:r>
              <a:rPr lang="en-US" sz="3600" b="0" i="0" u="none" strike="noStrike" dirty="0">
                <a:solidFill>
                  <a:srgbClr val="404040"/>
                </a:solidFill>
                <a:effectLst/>
                <a:latin typeface="Twinkl Cursive Unlooped" panose="02000000000000000000" pitchFamily="2" charset="0"/>
              </a:rPr>
              <a:t>Power </a:t>
            </a:r>
            <a:r>
              <a:rPr lang="en-US" sz="3600" b="0" i="0" u="none" strike="noStrike" dirty="0" err="1">
                <a:solidFill>
                  <a:srgbClr val="404040"/>
                </a:solidFill>
                <a:effectLst/>
                <a:latin typeface="Twinkl Cursive Unlooped" panose="02000000000000000000" pitchFamily="2" charset="0"/>
              </a:rPr>
              <a:t>Maths</a:t>
            </a:r>
            <a:r>
              <a:rPr lang="en-US" sz="3600" b="0" i="0" u="none" strike="noStrike" dirty="0">
                <a:solidFill>
                  <a:srgbClr val="404040"/>
                </a:solidFill>
                <a:effectLst/>
                <a:latin typeface="Twinkl Cursive Unlooped" panose="02000000000000000000" pitchFamily="2" charset="0"/>
              </a:rPr>
              <a:t> encourages practical </a:t>
            </a:r>
            <a:r>
              <a:rPr lang="en-US" sz="3600" b="0" i="0" u="none" strike="noStrike" dirty="0" err="1">
                <a:solidFill>
                  <a:srgbClr val="404040"/>
                </a:solidFill>
                <a:effectLst/>
                <a:latin typeface="Twinkl Cursive Unlooped" panose="02000000000000000000" pitchFamily="2" charset="0"/>
              </a:rPr>
              <a:t>Maths</a:t>
            </a:r>
            <a:r>
              <a:rPr lang="en-US" sz="3600" b="0" i="0" u="none" strike="noStrike" dirty="0">
                <a:solidFill>
                  <a:srgbClr val="404040"/>
                </a:solidFill>
                <a:effectLst/>
                <a:latin typeface="Twinkl Cursive Unlooped" panose="02000000000000000000" pitchFamily="2" charset="0"/>
              </a:rPr>
              <a:t> work with lots of problem solving </a:t>
            </a:r>
            <a:r>
              <a:rPr lang="en-US" sz="3600" b="0" i="0" u="none" strike="noStrike" dirty="0" err="1">
                <a:solidFill>
                  <a:srgbClr val="404040"/>
                </a:solidFill>
                <a:effectLst/>
                <a:latin typeface="Twinkl Cursive Unlooped" panose="02000000000000000000" pitchFamily="2" charset="0"/>
              </a:rPr>
              <a:t>practise</a:t>
            </a:r>
            <a:r>
              <a:rPr lang="en-US" sz="3600" b="0" i="0" u="none" strike="noStrike" dirty="0">
                <a:solidFill>
                  <a:srgbClr val="404040"/>
                </a:solidFill>
                <a:effectLst/>
                <a:latin typeface="Twinkl Cursive Unlooped" panose="02000000000000000000" pitchFamily="2" charset="0"/>
              </a:rPr>
              <a:t>.</a:t>
            </a:r>
          </a:p>
          <a:p>
            <a:r>
              <a:rPr lang="en-GB" sz="3600" dirty="0">
                <a:solidFill>
                  <a:srgbClr val="000000"/>
                </a:solidFill>
                <a:latin typeface="Twinkl Cursive Unlooped" panose="02000000000000000000" pitchFamily="2" charset="0"/>
              </a:rPr>
              <a:t>Dove class will follow the Power Maths for their own year groups. </a:t>
            </a:r>
          </a:p>
          <a:p>
            <a:r>
              <a:rPr lang="en-GB" sz="3600" dirty="0">
                <a:solidFill>
                  <a:srgbClr val="000000"/>
                </a:solidFill>
                <a:latin typeface="Twinkl Cursive Unlooped" panose="02000000000000000000" pitchFamily="2" charset="0"/>
              </a:rPr>
              <a:t>Times Table Rockstars and Mathletics will be used to enhance pupil’s learning and can be accessed at home!</a:t>
            </a:r>
          </a:p>
          <a:p>
            <a:endParaRPr lang="en-GB" dirty="0">
              <a:solidFill>
                <a:srgbClr val="000000"/>
              </a:solidFill>
            </a:endParaRPr>
          </a:p>
          <a:p>
            <a:pPr marL="0" indent="0">
              <a:buNone/>
            </a:pPr>
            <a:endParaRPr lang="en-GB" dirty="0">
              <a:solidFill>
                <a:srgbClr val="000000"/>
              </a:solidFill>
            </a:endParaRPr>
          </a:p>
        </p:txBody>
      </p:sp>
      <p:pic>
        <p:nvPicPr>
          <p:cNvPr id="2050" name="Picture 2">
            <a:extLst>
              <a:ext uri="{FF2B5EF4-FFF2-40B4-BE49-F238E27FC236}">
                <a16:creationId xmlns:a16="http://schemas.microsoft.com/office/drawing/2014/main" id="{1F7FA1F1-862B-FD7E-79FB-F34DDB7932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0451" y="2741240"/>
            <a:ext cx="2133600" cy="18192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032BDBEA-7899-8A09-7674-1C056515EE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7251" y="4721379"/>
            <a:ext cx="2798989" cy="197575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92FEF0D-F6E4-06CC-81AE-320993F766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7032" y="122913"/>
            <a:ext cx="4743450" cy="1571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3576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33"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719CA8C3-B7B1-4D77-951E-AFB4B0EB8629}"/>
              </a:ext>
            </a:extLst>
          </p:cNvPr>
          <p:cNvSpPr>
            <a:spLocks noGrp="1"/>
          </p:cNvSpPr>
          <p:nvPr>
            <p:ph type="title"/>
          </p:nvPr>
        </p:nvSpPr>
        <p:spPr>
          <a:xfrm>
            <a:off x="283464" y="188407"/>
            <a:ext cx="7067493" cy="1638469"/>
          </a:xfrm>
        </p:spPr>
        <p:txBody>
          <a:bodyPr>
            <a:normAutofit/>
          </a:bodyPr>
          <a:lstStyle/>
          <a:p>
            <a:pPr algn="ctr"/>
            <a:r>
              <a:rPr lang="en-GB" u="sng" dirty="0">
                <a:latin typeface="Twinkl Cursive Looped" panose="02000000000000000000" pitchFamily="2" charset="0"/>
              </a:rPr>
              <a:t>Times tables</a:t>
            </a:r>
            <a:br>
              <a:rPr lang="en-GB" u="sng" dirty="0"/>
            </a:br>
            <a:endParaRPr lang="en-GB" dirty="0"/>
          </a:p>
        </p:txBody>
      </p:sp>
      <p:sp>
        <p:nvSpPr>
          <p:cNvPr id="1035" name="Rectangle 1034">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E2E8751C-A62A-4133-9292-33ABE9F10C7D}"/>
              </a:ext>
            </a:extLst>
          </p:cNvPr>
          <p:cNvSpPr>
            <a:spLocks noGrp="1"/>
          </p:cNvSpPr>
          <p:nvPr>
            <p:ph idx="1"/>
          </p:nvPr>
        </p:nvSpPr>
        <p:spPr>
          <a:xfrm>
            <a:off x="631445" y="1169511"/>
            <a:ext cx="6306309" cy="5068003"/>
          </a:xfrm>
        </p:spPr>
        <p:txBody>
          <a:bodyPr>
            <a:normAutofit fontScale="92500" lnSpcReduction="10000"/>
          </a:bodyPr>
          <a:lstStyle/>
          <a:p>
            <a:pPr marL="0" indent="0">
              <a:buNone/>
            </a:pPr>
            <a:r>
              <a:rPr lang="en-GB" sz="2800" dirty="0">
                <a:solidFill>
                  <a:srgbClr val="000000"/>
                </a:solidFill>
                <a:latin typeface="Twinkl Cursive Looped" panose="02000000000000000000" pitchFamily="2" charset="0"/>
              </a:rPr>
              <a:t>Multiplication Check:</a:t>
            </a:r>
          </a:p>
          <a:p>
            <a:r>
              <a:rPr lang="en-GB" sz="2800" dirty="0">
                <a:solidFill>
                  <a:srgbClr val="000000"/>
                </a:solidFill>
                <a:latin typeface="Twinkl Cursive Looped" panose="02000000000000000000" pitchFamily="2" charset="0"/>
              </a:rPr>
              <a:t>The Year 4s are expected to carry out the National Multiplication Check at the end of Year 4.</a:t>
            </a:r>
          </a:p>
          <a:p>
            <a:r>
              <a:rPr lang="en-GB" sz="2800" dirty="0">
                <a:solidFill>
                  <a:srgbClr val="000000"/>
                </a:solidFill>
                <a:latin typeface="Twinkl Cursive Looped" panose="02000000000000000000" pitchFamily="2" charset="0"/>
              </a:rPr>
              <a:t>25 questions- 6 seconds each – up to 12X12</a:t>
            </a:r>
          </a:p>
          <a:p>
            <a:r>
              <a:rPr lang="en-GB" sz="2800" dirty="0">
                <a:solidFill>
                  <a:srgbClr val="000000"/>
                </a:solidFill>
                <a:latin typeface="Twinkl Cursive Looped" panose="02000000000000000000" pitchFamily="2" charset="0"/>
              </a:rPr>
              <a:t>We will practise the timetables from Year 3 upwards, daily. </a:t>
            </a:r>
          </a:p>
          <a:p>
            <a:r>
              <a:rPr lang="en-GB" sz="2800" dirty="0">
                <a:solidFill>
                  <a:srgbClr val="000000"/>
                </a:solidFill>
                <a:latin typeface="Twinkl Cursive Looped" panose="02000000000000000000" pitchFamily="2" charset="0"/>
              </a:rPr>
              <a:t>2 weeks in June</a:t>
            </a:r>
          </a:p>
          <a:p>
            <a:r>
              <a:rPr lang="en-GB" sz="2800" dirty="0">
                <a:solidFill>
                  <a:srgbClr val="000000"/>
                </a:solidFill>
                <a:latin typeface="Twinkl Cursive Looped" panose="02000000000000000000" pitchFamily="2" charset="0"/>
              </a:rPr>
              <a:t>A parents’ information meeting will be held next year.</a:t>
            </a:r>
          </a:p>
          <a:p>
            <a:endParaRPr lang="en-GB" dirty="0">
              <a:solidFill>
                <a:srgbClr val="000000"/>
              </a:solidFill>
            </a:endParaRPr>
          </a:p>
          <a:p>
            <a:pPr marL="0" indent="0">
              <a:buNone/>
            </a:pPr>
            <a:endParaRPr lang="en-GB" dirty="0">
              <a:solidFill>
                <a:srgbClr val="000000"/>
              </a:solidFill>
            </a:endParaRPr>
          </a:p>
        </p:txBody>
      </p:sp>
      <p:pic>
        <p:nvPicPr>
          <p:cNvPr id="1026" name="Picture 2" descr="Upton St Leonards C of E Primary School">
            <a:extLst>
              <a:ext uri="{FF2B5EF4-FFF2-40B4-BE49-F238E27FC236}">
                <a16:creationId xmlns:a16="http://schemas.microsoft.com/office/drawing/2014/main" id="{9DBA68E5-8018-4C46-8575-DA9E2F86D98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902" r="24405"/>
          <a:stretch/>
        </p:blipFill>
        <p:spPr bwMode="auto">
          <a:xfrm>
            <a:off x="8463881" y="482321"/>
            <a:ext cx="2819485" cy="27859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FC1DA644-525C-4FB6-B628-55631D5C6B9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13988" y="3429000"/>
            <a:ext cx="3319271" cy="29443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1791865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33"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719CA8C3-B7B1-4D77-951E-AFB4B0EB8629}"/>
              </a:ext>
            </a:extLst>
          </p:cNvPr>
          <p:cNvSpPr>
            <a:spLocks noGrp="1"/>
          </p:cNvSpPr>
          <p:nvPr>
            <p:ph type="title"/>
          </p:nvPr>
        </p:nvSpPr>
        <p:spPr>
          <a:xfrm>
            <a:off x="448284" y="103631"/>
            <a:ext cx="6672632" cy="1638469"/>
          </a:xfrm>
        </p:spPr>
        <p:txBody>
          <a:bodyPr>
            <a:normAutofit/>
          </a:bodyPr>
          <a:lstStyle/>
          <a:p>
            <a:pPr algn="ctr"/>
            <a:r>
              <a:rPr lang="en-GB" u="sng" dirty="0">
                <a:latin typeface="Twinkl Cursive Looped" panose="02000000000000000000" pitchFamily="2" charset="0"/>
              </a:rPr>
              <a:t>English</a:t>
            </a:r>
            <a:br>
              <a:rPr lang="en-GB" u="sng" dirty="0"/>
            </a:br>
            <a:endParaRPr lang="en-GB" dirty="0"/>
          </a:p>
        </p:txBody>
      </p:sp>
      <p:sp>
        <p:nvSpPr>
          <p:cNvPr id="1035" name="Rectangle 1034">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E2E8751C-A62A-4133-9292-33ABE9F10C7D}"/>
              </a:ext>
            </a:extLst>
          </p:cNvPr>
          <p:cNvSpPr>
            <a:spLocks noGrp="1"/>
          </p:cNvSpPr>
          <p:nvPr>
            <p:ph idx="1"/>
          </p:nvPr>
        </p:nvSpPr>
        <p:spPr>
          <a:xfrm>
            <a:off x="422032" y="1387225"/>
            <a:ext cx="6672632" cy="5155089"/>
          </a:xfrm>
        </p:spPr>
        <p:txBody>
          <a:bodyPr vert="horz" lIns="91440" tIns="45720" rIns="91440" bIns="45720" rtlCol="0" anchor="t">
            <a:normAutofit fontScale="92500"/>
          </a:bodyPr>
          <a:lstStyle/>
          <a:p>
            <a:pPr algn="l" rtl="0" fontAlgn="base"/>
            <a:r>
              <a:rPr lang="en-GB" sz="2400" b="0" i="0" u="none" strike="noStrike" dirty="0">
                <a:solidFill>
                  <a:srgbClr val="404040"/>
                </a:solidFill>
                <a:effectLst/>
                <a:latin typeface="Trebuchet MS"/>
              </a:rPr>
              <a:t>You will see on our long term plan that we have detailed the books that we will be studying in class. These are carefully chosen to develop reading for enjoyment and understanding, as well as being the focus of our written work in English.</a:t>
            </a:r>
            <a:r>
              <a:rPr lang="en-US" sz="2400" b="0" i="0" dirty="0">
                <a:solidFill>
                  <a:srgbClr val="404040"/>
                </a:solidFill>
                <a:effectLst/>
                <a:latin typeface="Trebuchet MS"/>
              </a:rPr>
              <a:t>​</a:t>
            </a:r>
            <a:endParaRPr lang="en-US" sz="2400" b="0" i="0" dirty="0">
              <a:solidFill>
                <a:srgbClr val="000000"/>
              </a:solidFill>
              <a:effectLst/>
              <a:latin typeface="Trebuchet MS"/>
            </a:endParaRPr>
          </a:p>
          <a:p>
            <a:pPr fontAlgn="base"/>
            <a:r>
              <a:rPr lang="en-GB" sz="2400" b="0" i="0" u="none" strike="noStrike" dirty="0">
                <a:solidFill>
                  <a:srgbClr val="404040"/>
                </a:solidFill>
                <a:effectLst/>
                <a:latin typeface="Trebuchet MS"/>
              </a:rPr>
              <a:t>The first text that we will be using in our English lessons will be </a:t>
            </a:r>
            <a:r>
              <a:rPr lang="en-GB" sz="2400" b="1" dirty="0">
                <a:solidFill>
                  <a:srgbClr val="404040"/>
                </a:solidFill>
                <a:latin typeface="Trebuchet MS"/>
              </a:rPr>
              <a:t>Earth Heroes</a:t>
            </a:r>
            <a:r>
              <a:rPr lang="en-GB" sz="2400" b="0" i="0" u="none" strike="noStrike" dirty="0">
                <a:solidFill>
                  <a:srgbClr val="404040"/>
                </a:solidFill>
                <a:effectLst/>
                <a:latin typeface="Trebuchet MS"/>
              </a:rPr>
              <a:t>.</a:t>
            </a:r>
            <a:r>
              <a:rPr lang="en-US" sz="2400" b="0" i="0" dirty="0">
                <a:solidFill>
                  <a:srgbClr val="404040"/>
                </a:solidFill>
                <a:effectLst/>
                <a:latin typeface="Trebuchet MS"/>
              </a:rPr>
              <a:t>​</a:t>
            </a:r>
            <a:endParaRPr lang="en-US" sz="2400" b="0" i="0" dirty="0">
              <a:solidFill>
                <a:srgbClr val="000000"/>
              </a:solidFill>
              <a:effectLst/>
              <a:latin typeface="Trebuchet MS"/>
            </a:endParaRPr>
          </a:p>
          <a:p>
            <a:pPr algn="l" rtl="0" fontAlgn="base"/>
            <a:r>
              <a:rPr lang="en-GB" sz="2400" b="0" i="0" u="none" strike="noStrike" dirty="0">
                <a:solidFill>
                  <a:srgbClr val="404040"/>
                </a:solidFill>
                <a:effectLst/>
                <a:latin typeface="Trebuchet MS"/>
              </a:rPr>
              <a:t>If your child does have their own copy, </a:t>
            </a:r>
            <a:r>
              <a:rPr lang="en-GB" sz="2400" b="1" i="0" u="none" strike="noStrike" dirty="0">
                <a:solidFill>
                  <a:srgbClr val="404040"/>
                </a:solidFill>
                <a:effectLst/>
                <a:latin typeface="Trebuchet MS"/>
              </a:rPr>
              <a:t>please do not read them before school starts</a:t>
            </a:r>
            <a:r>
              <a:rPr lang="en-GB" sz="2400" b="0" i="0" u="none" strike="noStrike" dirty="0">
                <a:solidFill>
                  <a:srgbClr val="404040"/>
                </a:solidFill>
                <a:effectLst/>
                <a:latin typeface="Trebuchet MS"/>
              </a:rPr>
              <a:t>! This won't give much of a head start, but it will definitely spoil some of the suspense and excitement as we find out what happens!</a:t>
            </a:r>
            <a:r>
              <a:rPr lang="en-US" sz="2400" b="0" i="0" dirty="0">
                <a:solidFill>
                  <a:srgbClr val="404040"/>
                </a:solidFill>
                <a:effectLst/>
                <a:latin typeface="Trebuchet MS"/>
              </a:rPr>
              <a:t>​</a:t>
            </a:r>
            <a:endParaRPr lang="en-US" sz="2400" b="0" i="0" dirty="0">
              <a:solidFill>
                <a:srgbClr val="000000"/>
              </a:solidFill>
              <a:effectLst/>
              <a:latin typeface="Trebuchet MS"/>
            </a:endParaRPr>
          </a:p>
          <a:p>
            <a:endParaRPr lang="en-GB" dirty="0">
              <a:solidFill>
                <a:srgbClr val="000000"/>
              </a:solidFill>
            </a:endParaRPr>
          </a:p>
        </p:txBody>
      </p:sp>
      <p:pic>
        <p:nvPicPr>
          <p:cNvPr id="4" name="Picture 3" descr="Earth Heroes: 20 Inspiring Stories of ...">
            <a:extLst>
              <a:ext uri="{FF2B5EF4-FFF2-40B4-BE49-F238E27FC236}">
                <a16:creationId xmlns:a16="http://schemas.microsoft.com/office/drawing/2014/main" id="{26D4CFB8-835C-8283-218D-BA6FD93EF5E9}"/>
              </a:ext>
            </a:extLst>
          </p:cNvPr>
          <p:cNvPicPr>
            <a:picLocks noChangeAspect="1"/>
          </p:cNvPicPr>
          <p:nvPr/>
        </p:nvPicPr>
        <p:blipFill>
          <a:blip r:embed="rId2"/>
          <a:stretch>
            <a:fillRect/>
          </a:stretch>
        </p:blipFill>
        <p:spPr>
          <a:xfrm>
            <a:off x="7836918" y="920421"/>
            <a:ext cx="3893748" cy="4758366"/>
          </a:xfrm>
          <a:prstGeom prst="rect">
            <a:avLst/>
          </a:prstGeom>
        </p:spPr>
      </p:pic>
    </p:spTree>
    <p:extLst>
      <p:ext uri="{BB962C8B-B14F-4D97-AF65-F5344CB8AC3E}">
        <p14:creationId xmlns:p14="http://schemas.microsoft.com/office/powerpoint/2010/main" val="29364118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1040" name="Rectangle 1039">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42"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719CA8C3-B7B1-4D77-951E-AFB4B0EB8629}"/>
              </a:ext>
            </a:extLst>
          </p:cNvPr>
          <p:cNvSpPr>
            <a:spLocks noGrp="1"/>
          </p:cNvSpPr>
          <p:nvPr>
            <p:ph type="title"/>
          </p:nvPr>
        </p:nvSpPr>
        <p:spPr>
          <a:xfrm>
            <a:off x="738967" y="229292"/>
            <a:ext cx="6340519" cy="1638469"/>
          </a:xfrm>
        </p:spPr>
        <p:txBody>
          <a:bodyPr>
            <a:normAutofit/>
          </a:bodyPr>
          <a:lstStyle/>
          <a:p>
            <a:pPr algn="ctr"/>
            <a:r>
              <a:rPr lang="en-GB" u="sng" dirty="0">
                <a:latin typeface="Twinkl Cursive Looped" panose="02000000000000000000" pitchFamily="2" charset="0"/>
              </a:rPr>
              <a:t>Reading</a:t>
            </a:r>
            <a:br>
              <a:rPr lang="en-GB" u="sng" dirty="0"/>
            </a:br>
            <a:endParaRPr lang="en-GB" dirty="0"/>
          </a:p>
        </p:txBody>
      </p:sp>
      <p:sp>
        <p:nvSpPr>
          <p:cNvPr id="1044" name="Rectangle 1043">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E2E8751C-A62A-4133-9292-33ABE9F10C7D}"/>
              </a:ext>
            </a:extLst>
          </p:cNvPr>
          <p:cNvSpPr>
            <a:spLocks noGrp="1"/>
          </p:cNvSpPr>
          <p:nvPr>
            <p:ph idx="1"/>
          </p:nvPr>
        </p:nvSpPr>
        <p:spPr>
          <a:xfrm>
            <a:off x="738967" y="1060013"/>
            <a:ext cx="6306309" cy="5568695"/>
          </a:xfrm>
        </p:spPr>
        <p:txBody>
          <a:bodyPr>
            <a:normAutofit fontScale="85000" lnSpcReduction="20000"/>
          </a:bodyPr>
          <a:lstStyle/>
          <a:p>
            <a:r>
              <a:rPr lang="en-GB" sz="3300" dirty="0">
                <a:solidFill>
                  <a:srgbClr val="000000"/>
                </a:solidFill>
                <a:latin typeface="Twinkl Cursive Looped" panose="02000000000000000000" pitchFamily="2" charset="0"/>
              </a:rPr>
              <a:t>In Year 3/4 we love of reading!</a:t>
            </a:r>
          </a:p>
          <a:p>
            <a:r>
              <a:rPr lang="en-GB" sz="3300" dirty="0">
                <a:solidFill>
                  <a:srgbClr val="000000"/>
                </a:solidFill>
                <a:latin typeface="Twinkl Cursive Looped" panose="02000000000000000000" pitchFamily="2" charset="0"/>
              </a:rPr>
              <a:t>Book Bands accessible in classrooms and can be taken home</a:t>
            </a:r>
          </a:p>
          <a:p>
            <a:r>
              <a:rPr lang="en-GB" sz="3300" dirty="0">
                <a:solidFill>
                  <a:srgbClr val="000000"/>
                </a:solidFill>
                <a:latin typeface="Twinkl Cursive Looped" panose="02000000000000000000" pitchFamily="2" charset="0"/>
              </a:rPr>
              <a:t>To support our developing readers, we have invested in some  phonics books for older pupils- leave in school</a:t>
            </a:r>
          </a:p>
          <a:p>
            <a:r>
              <a:rPr lang="en-GB" sz="3300" dirty="0">
                <a:solidFill>
                  <a:srgbClr val="000000"/>
                </a:solidFill>
                <a:latin typeface="Twinkl Cursive Looped" panose="02000000000000000000" pitchFamily="2" charset="0"/>
              </a:rPr>
              <a:t>Access to the library</a:t>
            </a:r>
          </a:p>
          <a:p>
            <a:r>
              <a:rPr lang="en-GB" sz="3300" dirty="0">
                <a:solidFill>
                  <a:srgbClr val="000000"/>
                </a:solidFill>
                <a:latin typeface="Twinkl Cursive Looped" panose="02000000000000000000" pitchFamily="2" charset="0"/>
              </a:rPr>
              <a:t>Book corners in each classroom</a:t>
            </a:r>
          </a:p>
          <a:p>
            <a:r>
              <a:rPr lang="en-GB" sz="3300" dirty="0">
                <a:solidFill>
                  <a:srgbClr val="000000"/>
                </a:solidFill>
                <a:latin typeface="Twinkl Cursive Looped" panose="02000000000000000000" pitchFamily="2" charset="0"/>
              </a:rPr>
              <a:t>High-quality class texts for daily story time.</a:t>
            </a:r>
          </a:p>
          <a:p>
            <a:r>
              <a:rPr lang="en-GB" sz="3300" dirty="0">
                <a:solidFill>
                  <a:srgbClr val="000000"/>
                </a:solidFill>
                <a:latin typeface="Twinkl Cursive Looped" panose="02000000000000000000" pitchFamily="2" charset="0"/>
              </a:rPr>
              <a:t>See our recommended read lists!</a:t>
            </a:r>
          </a:p>
          <a:p>
            <a:endParaRPr lang="en-GB" dirty="0">
              <a:solidFill>
                <a:srgbClr val="000000"/>
              </a:solidFill>
            </a:endParaRPr>
          </a:p>
        </p:txBody>
      </p:sp>
      <p:pic>
        <p:nvPicPr>
          <p:cNvPr id="5" name="Picture 2">
            <a:extLst>
              <a:ext uri="{FF2B5EF4-FFF2-40B4-BE49-F238E27FC236}">
                <a16:creationId xmlns:a16="http://schemas.microsoft.com/office/drawing/2014/main" id="{FC1DA644-525C-4FB6-B628-55631D5C6B9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03281" y="482321"/>
            <a:ext cx="3140685" cy="278595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4" name="Picture 3">
            <a:extLst>
              <a:ext uri="{FF2B5EF4-FFF2-40B4-BE49-F238E27FC236}">
                <a16:creationId xmlns:a16="http://schemas.microsoft.com/office/drawing/2014/main" id="{02EBB146-1D8C-4BB5-927B-47BCD2F731D7}"/>
              </a:ext>
            </a:extLst>
          </p:cNvPr>
          <p:cNvPicPr>
            <a:picLocks noChangeAspect="1"/>
          </p:cNvPicPr>
          <p:nvPr/>
        </p:nvPicPr>
        <p:blipFill>
          <a:blip r:embed="rId3"/>
          <a:stretch>
            <a:fillRect/>
          </a:stretch>
        </p:blipFill>
        <p:spPr>
          <a:xfrm>
            <a:off x="8611226" y="3429000"/>
            <a:ext cx="2524794" cy="2944367"/>
          </a:xfrm>
          <a:prstGeom prst="rect">
            <a:avLst/>
          </a:prstGeom>
        </p:spPr>
      </p:pic>
    </p:spTree>
    <p:extLst>
      <p:ext uri="{BB962C8B-B14F-4D97-AF65-F5344CB8AC3E}">
        <p14:creationId xmlns:p14="http://schemas.microsoft.com/office/powerpoint/2010/main" val="6338544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081"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2F35B5E5-5BC3-4CB7-9DE4-B2875559F522}"/>
              </a:ext>
            </a:extLst>
          </p:cNvPr>
          <p:cNvSpPr>
            <a:spLocks noGrp="1"/>
          </p:cNvSpPr>
          <p:nvPr>
            <p:ph type="title"/>
          </p:nvPr>
        </p:nvSpPr>
        <p:spPr>
          <a:xfrm>
            <a:off x="754144" y="484631"/>
            <a:ext cx="6340519" cy="1638469"/>
          </a:xfrm>
        </p:spPr>
        <p:txBody>
          <a:bodyPr>
            <a:normAutofit/>
          </a:bodyPr>
          <a:lstStyle/>
          <a:p>
            <a:pPr algn="ctr"/>
            <a:r>
              <a:rPr lang="en-GB" u="sng" dirty="0">
                <a:latin typeface="Twinkl Cursive Looped" panose="02000000000000000000" pitchFamily="2" charset="0"/>
              </a:rPr>
              <a:t>Homework</a:t>
            </a:r>
            <a:br>
              <a:rPr lang="en-GB" u="sng" dirty="0"/>
            </a:br>
            <a:endParaRPr lang="en-GB" dirty="0"/>
          </a:p>
        </p:txBody>
      </p:sp>
      <p:sp>
        <p:nvSpPr>
          <p:cNvPr id="3083" name="Rectangle 3082">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436EDA49-A411-4CE2-9B61-30FD62992CEC}"/>
              </a:ext>
            </a:extLst>
          </p:cNvPr>
          <p:cNvSpPr>
            <a:spLocks noGrp="1"/>
          </p:cNvSpPr>
          <p:nvPr>
            <p:ph idx="1"/>
          </p:nvPr>
        </p:nvSpPr>
        <p:spPr>
          <a:xfrm>
            <a:off x="283464" y="1722590"/>
            <a:ext cx="7126924" cy="5135410"/>
          </a:xfrm>
        </p:spPr>
        <p:txBody>
          <a:bodyPr>
            <a:noAutofit/>
          </a:bodyPr>
          <a:lstStyle/>
          <a:p>
            <a:pPr>
              <a:lnSpc>
                <a:spcPct val="100000"/>
              </a:lnSpc>
            </a:pPr>
            <a:r>
              <a:rPr lang="en-GB" sz="2800" dirty="0">
                <a:solidFill>
                  <a:srgbClr val="000000"/>
                </a:solidFill>
                <a:latin typeface="Twinkl Cursive Looped" panose="02000000000000000000" pitchFamily="2" charset="0"/>
              </a:rPr>
              <a:t>10 spellings (National Curriculum/ topic vocabulary) tested weekly - to be practised at home.</a:t>
            </a:r>
          </a:p>
          <a:p>
            <a:pPr>
              <a:lnSpc>
                <a:spcPct val="100000"/>
              </a:lnSpc>
            </a:pPr>
            <a:r>
              <a:rPr lang="en-GB" sz="2800" dirty="0">
                <a:solidFill>
                  <a:srgbClr val="000000"/>
                </a:solidFill>
                <a:latin typeface="Twinkl Cursive Looped" panose="02000000000000000000" pitchFamily="2" charset="0"/>
              </a:rPr>
              <a:t>Times tables tested weekly - to be practised at home.</a:t>
            </a:r>
          </a:p>
          <a:p>
            <a:pPr>
              <a:lnSpc>
                <a:spcPct val="100000"/>
              </a:lnSpc>
            </a:pPr>
            <a:r>
              <a:rPr lang="en-GB" sz="2800" dirty="0">
                <a:solidFill>
                  <a:srgbClr val="000000"/>
                </a:solidFill>
                <a:latin typeface="Twinkl Cursive Looped" panose="02000000000000000000" pitchFamily="2" charset="0"/>
              </a:rPr>
              <a:t>Read as much as you can!</a:t>
            </a:r>
          </a:p>
          <a:p>
            <a:pPr>
              <a:lnSpc>
                <a:spcPct val="100000"/>
              </a:lnSpc>
            </a:pPr>
            <a:r>
              <a:rPr lang="en-GB" sz="2800" dirty="0">
                <a:solidFill>
                  <a:srgbClr val="000000"/>
                </a:solidFill>
                <a:latin typeface="Twinkl Cursive Looped" panose="02000000000000000000" pitchFamily="2" charset="0"/>
              </a:rPr>
              <a:t>Mathletics and TT Rockstars logins will be given out / stuck into diaries in September.</a:t>
            </a:r>
          </a:p>
        </p:txBody>
      </p:sp>
      <p:pic>
        <p:nvPicPr>
          <p:cNvPr id="3074" name="Picture 2" descr="Class 2 Spellings | St Mary's C.E. Primary School">
            <a:extLst>
              <a:ext uri="{FF2B5EF4-FFF2-40B4-BE49-F238E27FC236}">
                <a16:creationId xmlns:a16="http://schemas.microsoft.com/office/drawing/2014/main" id="{1FAB0715-5D8B-49F1-A129-CE6EEADCA13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185168" y="482321"/>
            <a:ext cx="3376911" cy="27859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FB49285F-9C97-4BD9-801C-29057F789AE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13988" y="3429000"/>
            <a:ext cx="3319271" cy="29443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4155242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74BD3A9-25D1-4691-BE05-149182EC4C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Freeform 10">
            <a:extLst>
              <a:ext uri="{FF2B5EF4-FFF2-40B4-BE49-F238E27FC236}">
                <a16:creationId xmlns:a16="http://schemas.microsoft.com/office/drawing/2014/main" id="{8D49CF1A-01DD-4115-A6BB-CFA8F70453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23F2AF1C-13E5-48FB-AEAE-0A6FF8FCA0C1}"/>
              </a:ext>
            </a:extLst>
          </p:cNvPr>
          <p:cNvSpPr>
            <a:spLocks noGrp="1"/>
          </p:cNvSpPr>
          <p:nvPr>
            <p:ph type="title"/>
          </p:nvPr>
        </p:nvSpPr>
        <p:spPr>
          <a:xfrm>
            <a:off x="-134756" y="436803"/>
            <a:ext cx="7838712" cy="1638469"/>
          </a:xfrm>
        </p:spPr>
        <p:txBody>
          <a:bodyPr>
            <a:normAutofit/>
          </a:bodyPr>
          <a:lstStyle/>
          <a:p>
            <a:pPr algn="ctr"/>
            <a:r>
              <a:rPr lang="en-GB" sz="3600" b="1" u="sng" dirty="0">
                <a:latin typeface="Twinkl Cursive Looped" panose="02000000000000000000" pitchFamily="2" charset="0"/>
              </a:rPr>
              <a:t>Special things that may happen:</a:t>
            </a:r>
            <a:br>
              <a:rPr lang="en-GB" sz="3600" b="1" u="sng" dirty="0">
                <a:latin typeface="Twinkl Cursive Looped" panose="02000000000000000000" pitchFamily="2" charset="0"/>
              </a:rPr>
            </a:br>
            <a:endParaRPr lang="en-GB" sz="3600" dirty="0">
              <a:latin typeface="Twinkl Cursive Looped" panose="02000000000000000000" pitchFamily="2" charset="0"/>
            </a:endParaRPr>
          </a:p>
        </p:txBody>
      </p:sp>
      <p:sp>
        <p:nvSpPr>
          <p:cNvPr id="13" name="Rectangle 12">
            <a:extLst>
              <a:ext uri="{FF2B5EF4-FFF2-40B4-BE49-F238E27FC236}">
                <a16:creationId xmlns:a16="http://schemas.microsoft.com/office/drawing/2014/main" id="{5FDAFA16-9D2D-4BEC-89D0-B4EABEE911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F33E7143-2997-40F9-A613-78FE93AA2EBC}"/>
              </a:ext>
            </a:extLst>
          </p:cNvPr>
          <p:cNvSpPr>
            <a:spLocks noGrp="1"/>
          </p:cNvSpPr>
          <p:nvPr>
            <p:ph idx="1"/>
          </p:nvPr>
        </p:nvSpPr>
        <p:spPr>
          <a:xfrm>
            <a:off x="765051" y="1585011"/>
            <a:ext cx="6620487" cy="4836186"/>
          </a:xfrm>
        </p:spPr>
        <p:txBody>
          <a:bodyPr vert="horz" lIns="91440" tIns="45720" rIns="91440" bIns="45720" rtlCol="0" anchor="t">
            <a:normAutofit lnSpcReduction="10000"/>
          </a:bodyPr>
          <a:lstStyle/>
          <a:p>
            <a:pPr>
              <a:lnSpc>
                <a:spcPct val="100000"/>
              </a:lnSpc>
            </a:pPr>
            <a:endParaRPr lang="en-GB" sz="1300" dirty="0">
              <a:solidFill>
                <a:schemeClr val="tx1"/>
              </a:solidFill>
            </a:endParaRPr>
          </a:p>
          <a:p>
            <a:pPr>
              <a:lnSpc>
                <a:spcPct val="100000"/>
              </a:lnSpc>
            </a:pPr>
            <a:r>
              <a:rPr lang="en-GB" sz="2800" dirty="0">
                <a:solidFill>
                  <a:schemeClr val="tx1"/>
                </a:solidFill>
                <a:latin typeface="Twinkl Cursive Looped"/>
              </a:rPr>
              <a:t>Swimming for Year 3 and 4!</a:t>
            </a:r>
          </a:p>
          <a:p>
            <a:pPr>
              <a:lnSpc>
                <a:spcPct val="100000"/>
              </a:lnSpc>
            </a:pPr>
            <a:r>
              <a:rPr lang="en-GB" sz="2800" dirty="0">
                <a:solidFill>
                  <a:schemeClr val="tx1"/>
                </a:solidFill>
                <a:latin typeface="Twinkl Cursive Looped"/>
              </a:rPr>
              <a:t>The year 4 children will be invited to attend a residential in Hathersage, Peak District, in December. </a:t>
            </a:r>
            <a:endParaRPr lang="en-GB" sz="2800" dirty="0">
              <a:solidFill>
                <a:schemeClr val="tx1"/>
              </a:solidFill>
              <a:latin typeface="Twinkl Cursive Looped" panose="02000000000000000000" pitchFamily="2" charset="0"/>
            </a:endParaRPr>
          </a:p>
          <a:p>
            <a:pPr>
              <a:lnSpc>
                <a:spcPct val="100000"/>
              </a:lnSpc>
            </a:pPr>
            <a:r>
              <a:rPr lang="en-GB" sz="2800" dirty="0">
                <a:solidFill>
                  <a:schemeClr val="tx1"/>
                </a:solidFill>
                <a:latin typeface="Twinkl Cursive Looped"/>
              </a:rPr>
              <a:t>At Christmas, we hope to run a performance and we celebrate with week dedicated to Christmas treats and surprises.</a:t>
            </a:r>
          </a:p>
          <a:p>
            <a:pPr>
              <a:lnSpc>
                <a:spcPct val="100000"/>
              </a:lnSpc>
            </a:pPr>
            <a:r>
              <a:rPr lang="en-GB" sz="2800" dirty="0">
                <a:solidFill>
                  <a:schemeClr val="tx1"/>
                </a:solidFill>
                <a:latin typeface="Twinkl Cursive Looped" panose="02000000000000000000" pitchFamily="2" charset="0"/>
              </a:rPr>
              <a:t>An experience or trip each term, linked to the topic.</a:t>
            </a:r>
          </a:p>
          <a:p>
            <a:pPr>
              <a:lnSpc>
                <a:spcPct val="100000"/>
              </a:lnSpc>
            </a:pPr>
            <a:endParaRPr lang="en-GB" sz="1300" dirty="0">
              <a:solidFill>
                <a:schemeClr val="tx1"/>
              </a:solidFill>
            </a:endParaRPr>
          </a:p>
          <a:p>
            <a:pPr marL="0" indent="0">
              <a:lnSpc>
                <a:spcPct val="100000"/>
              </a:lnSpc>
              <a:buNone/>
            </a:pPr>
            <a:endParaRPr lang="en-GB" sz="1300" dirty="0">
              <a:solidFill>
                <a:schemeClr val="tx1"/>
              </a:solidFill>
            </a:endParaRPr>
          </a:p>
          <a:p>
            <a:pPr marL="0" indent="0">
              <a:lnSpc>
                <a:spcPct val="100000"/>
              </a:lnSpc>
              <a:buNone/>
            </a:pPr>
            <a:endParaRPr lang="en-GB" sz="1300" dirty="0">
              <a:solidFill>
                <a:schemeClr val="tx1"/>
              </a:solidFill>
            </a:endParaRPr>
          </a:p>
          <a:p>
            <a:pPr>
              <a:lnSpc>
                <a:spcPct val="100000"/>
              </a:lnSpc>
            </a:pPr>
            <a:endParaRPr lang="en-GB" sz="1300" dirty="0">
              <a:solidFill>
                <a:schemeClr val="tx1"/>
              </a:solidFill>
            </a:endParaRPr>
          </a:p>
        </p:txBody>
      </p:sp>
      <p:pic>
        <p:nvPicPr>
          <p:cNvPr id="4" name="Picture 2" descr="Diagram&#10;&#10;Description automatically generated">
            <a:extLst>
              <a:ext uri="{FF2B5EF4-FFF2-40B4-BE49-F238E27FC236}">
                <a16:creationId xmlns:a16="http://schemas.microsoft.com/office/drawing/2014/main" id="{F6276461-4776-4F7A-A06E-2AB4090E802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50787" y="1807211"/>
            <a:ext cx="3656581" cy="32435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37688879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9"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23F2AF1C-13E5-48FB-AEAE-0A6FF8FCA0C1}"/>
              </a:ext>
            </a:extLst>
          </p:cNvPr>
          <p:cNvSpPr>
            <a:spLocks noGrp="1"/>
          </p:cNvSpPr>
          <p:nvPr>
            <p:ph type="title"/>
          </p:nvPr>
        </p:nvSpPr>
        <p:spPr>
          <a:xfrm>
            <a:off x="1803691" y="82065"/>
            <a:ext cx="6340519" cy="1638469"/>
          </a:xfrm>
        </p:spPr>
        <p:txBody>
          <a:bodyPr>
            <a:normAutofit fontScale="90000"/>
          </a:bodyPr>
          <a:lstStyle/>
          <a:p>
            <a:r>
              <a:rPr lang="en-GB" sz="4700" b="1" u="sng">
                <a:latin typeface="Twinkl Cursive Looped" panose="02000000000000000000" pitchFamily="2" charset="0"/>
              </a:rPr>
              <a:t>OTHER INFORMATION</a:t>
            </a:r>
            <a:br>
              <a:rPr lang="en-GB" sz="4700" b="1" u="sng">
                <a:latin typeface="Twinkl Cursive Looped" panose="02000000000000000000" pitchFamily="2" charset="0"/>
              </a:rPr>
            </a:br>
            <a:endParaRPr lang="en-GB" sz="4700">
              <a:latin typeface="Twinkl Cursive Looped" panose="02000000000000000000" pitchFamily="2" charset="0"/>
            </a:endParaRPr>
          </a:p>
        </p:txBody>
      </p:sp>
      <p:sp>
        <p:nvSpPr>
          <p:cNvPr id="31" name="Rectangle 30">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F33E7143-2997-40F9-A613-78FE93AA2EBC}"/>
              </a:ext>
            </a:extLst>
          </p:cNvPr>
          <p:cNvSpPr>
            <a:spLocks noGrp="1"/>
          </p:cNvSpPr>
          <p:nvPr>
            <p:ph idx="1"/>
          </p:nvPr>
        </p:nvSpPr>
        <p:spPr>
          <a:xfrm>
            <a:off x="329370" y="1505148"/>
            <a:ext cx="6910459" cy="5182047"/>
          </a:xfrm>
        </p:spPr>
        <p:txBody>
          <a:bodyPr>
            <a:normAutofit/>
          </a:bodyPr>
          <a:lstStyle/>
          <a:p>
            <a:r>
              <a:rPr lang="en-GB" sz="2800" dirty="0">
                <a:solidFill>
                  <a:srgbClr val="000000"/>
                </a:solidFill>
                <a:latin typeface="Twinkl Cursive Looped" panose="02000000000000000000" pitchFamily="2" charset="0"/>
              </a:rPr>
              <a:t>We do take photographs and videos to put on the school website. This is to celebrate the children’s achievements. Please make sure you have signed the consent forms.</a:t>
            </a:r>
          </a:p>
          <a:p>
            <a:r>
              <a:rPr lang="en-GB" sz="2800" dirty="0">
                <a:solidFill>
                  <a:srgbClr val="000000"/>
                </a:solidFill>
                <a:latin typeface="Twinkl Cursive Looped" panose="02000000000000000000" pitchFamily="2" charset="0"/>
              </a:rPr>
              <a:t>A text message service is used to keep you updated.</a:t>
            </a:r>
          </a:p>
          <a:p>
            <a:r>
              <a:rPr lang="en-GB" sz="2800" dirty="0">
                <a:solidFill>
                  <a:srgbClr val="000000"/>
                </a:solidFill>
                <a:latin typeface="Twinkl Cursive Looped" panose="02000000000000000000" pitchFamily="2" charset="0"/>
              </a:rPr>
              <a:t>Attendance - please remember to notify school if your child is poorly or absent for the day.</a:t>
            </a:r>
          </a:p>
          <a:p>
            <a:pPr marL="0" indent="0">
              <a:buNone/>
            </a:pPr>
            <a:endParaRPr lang="en-GB" dirty="0">
              <a:solidFill>
                <a:srgbClr val="000000"/>
              </a:solidFill>
            </a:endParaRPr>
          </a:p>
        </p:txBody>
      </p:sp>
      <p:pic>
        <p:nvPicPr>
          <p:cNvPr id="8" name="Picture 7">
            <a:extLst>
              <a:ext uri="{FF2B5EF4-FFF2-40B4-BE49-F238E27FC236}">
                <a16:creationId xmlns:a16="http://schemas.microsoft.com/office/drawing/2014/main" id="{13AF1E98-B91C-487F-A03E-5CC5BBB37657}"/>
              </a:ext>
            </a:extLst>
          </p:cNvPr>
          <p:cNvPicPr>
            <a:picLocks noChangeAspect="1"/>
          </p:cNvPicPr>
          <p:nvPr/>
        </p:nvPicPr>
        <p:blipFill>
          <a:blip r:embed="rId2"/>
          <a:stretch>
            <a:fillRect/>
          </a:stretch>
        </p:blipFill>
        <p:spPr>
          <a:xfrm>
            <a:off x="8039879" y="696109"/>
            <a:ext cx="3667489" cy="2572164"/>
          </a:xfrm>
          <a:prstGeom prst="rect">
            <a:avLst/>
          </a:prstGeom>
        </p:spPr>
      </p:pic>
      <p:pic>
        <p:nvPicPr>
          <p:cNvPr id="4" name="Picture 2" descr="Diagram&#10;&#10;Description automatically generated">
            <a:extLst>
              <a:ext uri="{FF2B5EF4-FFF2-40B4-BE49-F238E27FC236}">
                <a16:creationId xmlns:a16="http://schemas.microsoft.com/office/drawing/2014/main" id="{F6276461-4776-4F7A-A06E-2AB4090E802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13988" y="3429000"/>
            <a:ext cx="3319271" cy="29443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34829503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9"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23F2AF1C-13E5-48FB-AEAE-0A6FF8FCA0C1}"/>
              </a:ext>
            </a:extLst>
          </p:cNvPr>
          <p:cNvSpPr>
            <a:spLocks noGrp="1"/>
          </p:cNvSpPr>
          <p:nvPr>
            <p:ph type="title"/>
          </p:nvPr>
        </p:nvSpPr>
        <p:spPr>
          <a:xfrm>
            <a:off x="1286106" y="139574"/>
            <a:ext cx="6340519" cy="1638469"/>
          </a:xfrm>
        </p:spPr>
        <p:txBody>
          <a:bodyPr>
            <a:normAutofit fontScale="90000"/>
          </a:bodyPr>
          <a:lstStyle/>
          <a:p>
            <a:r>
              <a:rPr lang="en-GB" sz="4700" b="1" u="sng">
                <a:latin typeface="Twinkl Cursive Looped" panose="02000000000000000000" pitchFamily="2" charset="0"/>
              </a:rPr>
              <a:t>OTHER INFORMATION</a:t>
            </a:r>
            <a:br>
              <a:rPr lang="en-GB" sz="4700" b="1" u="sng">
                <a:latin typeface="Twinkl Cursive Looped" panose="02000000000000000000" pitchFamily="2" charset="0"/>
              </a:rPr>
            </a:br>
            <a:endParaRPr lang="en-GB" sz="4700">
              <a:latin typeface="Twinkl Cursive Looped" panose="02000000000000000000" pitchFamily="2" charset="0"/>
            </a:endParaRPr>
          </a:p>
        </p:txBody>
      </p:sp>
      <p:sp>
        <p:nvSpPr>
          <p:cNvPr id="31" name="Rectangle 30">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F33E7143-2997-40F9-A613-78FE93AA2EBC}"/>
              </a:ext>
            </a:extLst>
          </p:cNvPr>
          <p:cNvSpPr>
            <a:spLocks noGrp="1"/>
          </p:cNvSpPr>
          <p:nvPr>
            <p:ph idx="1"/>
          </p:nvPr>
        </p:nvSpPr>
        <p:spPr>
          <a:xfrm>
            <a:off x="528526" y="1472677"/>
            <a:ext cx="7040674" cy="5385323"/>
          </a:xfrm>
        </p:spPr>
        <p:txBody>
          <a:bodyPr vert="horz" lIns="91440" tIns="45720" rIns="91440" bIns="45720" rtlCol="0" anchor="t">
            <a:normAutofit fontScale="70000" lnSpcReduction="20000"/>
          </a:bodyPr>
          <a:lstStyle/>
          <a:p>
            <a:r>
              <a:rPr lang="en-GB" sz="3600" dirty="0">
                <a:solidFill>
                  <a:schemeClr val="tx1"/>
                </a:solidFill>
                <a:latin typeface="Twinkl Cursive Looped"/>
              </a:rPr>
              <a:t>School uniform is to be worn every day – a uniform list can be found on the website.</a:t>
            </a:r>
          </a:p>
          <a:p>
            <a:r>
              <a:rPr lang="en-GB" sz="3600" dirty="0">
                <a:solidFill>
                  <a:schemeClr val="tx1"/>
                </a:solidFill>
                <a:latin typeface="Twinkl Cursive Looped" panose="02000000000000000000" pitchFamily="2" charset="0"/>
              </a:rPr>
              <a:t>School P.E kit must be kept in school from Monday to Friday - no jewellery for PE lessons. This is very important. Please ensure your child has a PE kit for inside and outside. </a:t>
            </a:r>
          </a:p>
          <a:p>
            <a:r>
              <a:rPr lang="en-GB" sz="3600" dirty="0">
                <a:solidFill>
                  <a:schemeClr val="tx1"/>
                </a:solidFill>
                <a:latin typeface="Twinkl Cursive Looped" panose="02000000000000000000" pitchFamily="2" charset="0"/>
              </a:rPr>
              <a:t>Jewellery in school must be kept small – studs etc.</a:t>
            </a:r>
          </a:p>
          <a:p>
            <a:r>
              <a:rPr lang="en-GB" sz="3600" dirty="0">
                <a:solidFill>
                  <a:schemeClr val="tx1"/>
                </a:solidFill>
                <a:latin typeface="Twinkl Cursive Looped"/>
              </a:rPr>
              <a:t>We ask that the children don’t have painted nails etc.</a:t>
            </a:r>
          </a:p>
          <a:p>
            <a:r>
              <a:rPr lang="en-GB" sz="3600" dirty="0">
                <a:solidFill>
                  <a:schemeClr val="tx1"/>
                </a:solidFill>
                <a:latin typeface="Twinkl Cursive Looped"/>
              </a:rPr>
              <a:t>Children are provided with everything they need in class so they will not need to bring pencil cases etc.</a:t>
            </a:r>
          </a:p>
          <a:p>
            <a:endParaRPr lang="en-GB" sz="2800" dirty="0">
              <a:solidFill>
                <a:schemeClr val="tx1"/>
              </a:solidFill>
              <a:latin typeface="Twinkl Cursive Looped" panose="02000000000000000000" pitchFamily="2" charset="0"/>
            </a:endParaRPr>
          </a:p>
          <a:p>
            <a:pPr marL="0" indent="0">
              <a:buNone/>
            </a:pPr>
            <a:endParaRPr lang="en-GB" dirty="0">
              <a:solidFill>
                <a:srgbClr val="000000"/>
              </a:solidFill>
            </a:endParaRPr>
          </a:p>
        </p:txBody>
      </p:sp>
      <p:pic>
        <p:nvPicPr>
          <p:cNvPr id="4" name="Picture 2" descr="Diagram&#10;&#10;Description automatically generated">
            <a:extLst>
              <a:ext uri="{FF2B5EF4-FFF2-40B4-BE49-F238E27FC236}">
                <a16:creationId xmlns:a16="http://schemas.microsoft.com/office/drawing/2014/main" id="{F6276461-4776-4F7A-A06E-2AB4090E802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03281" y="482321"/>
            <a:ext cx="3140685" cy="278595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5" name="Picture 4">
            <a:extLst>
              <a:ext uri="{FF2B5EF4-FFF2-40B4-BE49-F238E27FC236}">
                <a16:creationId xmlns:a16="http://schemas.microsoft.com/office/drawing/2014/main" id="{6D54B550-3DBC-4FAF-A633-6532D95A25B1}"/>
              </a:ext>
            </a:extLst>
          </p:cNvPr>
          <p:cNvPicPr>
            <a:picLocks noChangeAspect="1"/>
          </p:cNvPicPr>
          <p:nvPr/>
        </p:nvPicPr>
        <p:blipFill>
          <a:blip r:embed="rId3"/>
          <a:stretch>
            <a:fillRect/>
          </a:stretch>
        </p:blipFill>
        <p:spPr>
          <a:xfrm>
            <a:off x="8401440" y="3429000"/>
            <a:ext cx="2944367" cy="2944367"/>
          </a:xfrm>
          <a:prstGeom prst="rect">
            <a:avLst/>
          </a:prstGeom>
        </p:spPr>
      </p:pic>
    </p:spTree>
    <p:extLst>
      <p:ext uri="{BB962C8B-B14F-4D97-AF65-F5344CB8AC3E}">
        <p14:creationId xmlns:p14="http://schemas.microsoft.com/office/powerpoint/2010/main" val="2820934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105"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FBAA97E9-1C43-436D-ABF6-38B0C4AC5007}"/>
              </a:ext>
            </a:extLst>
          </p:cNvPr>
          <p:cNvSpPr>
            <a:spLocks noGrp="1"/>
          </p:cNvSpPr>
          <p:nvPr>
            <p:ph type="title"/>
          </p:nvPr>
        </p:nvSpPr>
        <p:spPr>
          <a:xfrm>
            <a:off x="614340" y="236828"/>
            <a:ext cx="6340519" cy="1638469"/>
          </a:xfrm>
        </p:spPr>
        <p:txBody>
          <a:bodyPr>
            <a:normAutofit/>
          </a:bodyPr>
          <a:lstStyle/>
          <a:p>
            <a:pPr algn="ctr"/>
            <a:r>
              <a:rPr lang="en-GB" sz="3600" u="sng" dirty="0">
                <a:latin typeface="Twinkl Cursive Looped" panose="02000000000000000000" pitchFamily="2" charset="0"/>
              </a:rPr>
              <a:t>How to contact us</a:t>
            </a:r>
            <a:br>
              <a:rPr lang="en-GB" sz="3600" u="sng" dirty="0"/>
            </a:br>
            <a:endParaRPr lang="en-GB" sz="3600" dirty="0"/>
          </a:p>
        </p:txBody>
      </p:sp>
      <p:sp>
        <p:nvSpPr>
          <p:cNvPr id="4107" name="Rectangle 4106">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87B9634B-B27D-46E2-8FAD-BE466D0F5E49}"/>
              </a:ext>
            </a:extLst>
          </p:cNvPr>
          <p:cNvSpPr>
            <a:spLocks noGrp="1"/>
          </p:cNvSpPr>
          <p:nvPr>
            <p:ph idx="1"/>
          </p:nvPr>
        </p:nvSpPr>
        <p:spPr>
          <a:xfrm>
            <a:off x="389936" y="1294228"/>
            <a:ext cx="6564923" cy="4825921"/>
          </a:xfrm>
        </p:spPr>
        <p:txBody>
          <a:bodyPr vert="horz" lIns="91440" tIns="45720" rIns="91440" bIns="45720" rtlCol="0">
            <a:noAutofit/>
          </a:bodyPr>
          <a:lstStyle/>
          <a:p>
            <a:r>
              <a:rPr lang="en-GB" sz="2800" dirty="0">
                <a:solidFill>
                  <a:srgbClr val="000000"/>
                </a:solidFill>
                <a:latin typeface="Twinkl Cursive Looped" panose="02000000000000000000" pitchFamily="2" charset="0"/>
              </a:rPr>
              <a:t>We will happily talk to you. You can always catch us on the playground at the end of the day.</a:t>
            </a:r>
          </a:p>
          <a:p>
            <a:r>
              <a:rPr lang="en-GB" sz="2800" dirty="0">
                <a:solidFill>
                  <a:srgbClr val="000000"/>
                </a:solidFill>
                <a:latin typeface="Twinkl Cursive Looped" panose="02000000000000000000" pitchFamily="2" charset="0"/>
              </a:rPr>
              <a:t>Other communication can be made via phone call, message in Reading Diary or an appointment. </a:t>
            </a:r>
          </a:p>
          <a:p>
            <a:r>
              <a:rPr lang="en-GB" sz="2800" dirty="0">
                <a:solidFill>
                  <a:srgbClr val="000000"/>
                </a:solidFill>
                <a:latin typeface="Twinkl Cursive Looped" panose="02000000000000000000" pitchFamily="2" charset="0"/>
              </a:rPr>
              <a:t>If something happens in school (illness or injury) we will phone you.</a:t>
            </a:r>
          </a:p>
          <a:p>
            <a:r>
              <a:rPr lang="en-GB" sz="2800" dirty="0">
                <a:solidFill>
                  <a:srgbClr val="000000"/>
                </a:solidFill>
                <a:latin typeface="Twinkl Cursive Looped" panose="02000000000000000000" pitchFamily="2" charset="0"/>
              </a:rPr>
              <a:t>If there is no answer, we will leave a message and endeavour to call again.</a:t>
            </a:r>
          </a:p>
        </p:txBody>
      </p:sp>
      <p:pic>
        <p:nvPicPr>
          <p:cNvPr id="4098" name="Picture 2">
            <a:extLst>
              <a:ext uri="{FF2B5EF4-FFF2-40B4-BE49-F238E27FC236}">
                <a16:creationId xmlns:a16="http://schemas.microsoft.com/office/drawing/2014/main" id="{FF581A4A-161B-4CB1-86EC-68180905331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220964" y="1754944"/>
            <a:ext cx="3319271" cy="29443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30195551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287D9197-4A85-4276-8FC4-67873E207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8" name="Freeform 10">
            <a:extLst>
              <a:ext uri="{FF2B5EF4-FFF2-40B4-BE49-F238E27FC236}">
                <a16:creationId xmlns:a16="http://schemas.microsoft.com/office/drawing/2014/main" id="{01B5B487-A1DE-47E1-B06D-F13BBCCA78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lumMod val="90000"/>
            </a:schemeClr>
          </a:solidFill>
          <a:ln w="0">
            <a:noFill/>
            <a:prstDash val="solid"/>
            <a:round/>
            <a:headEnd/>
            <a:tailEnd/>
          </a:ln>
        </p:spPr>
      </p:sp>
      <p:sp>
        <p:nvSpPr>
          <p:cNvPr id="2" name="Title 1">
            <a:extLst>
              <a:ext uri="{FF2B5EF4-FFF2-40B4-BE49-F238E27FC236}">
                <a16:creationId xmlns:a16="http://schemas.microsoft.com/office/drawing/2014/main" id="{23F2AF1C-13E5-48FB-AEAE-0A6FF8FCA0C1}"/>
              </a:ext>
            </a:extLst>
          </p:cNvPr>
          <p:cNvSpPr>
            <a:spLocks noGrp="1"/>
          </p:cNvSpPr>
          <p:nvPr>
            <p:ph type="title"/>
          </p:nvPr>
        </p:nvSpPr>
        <p:spPr>
          <a:xfrm>
            <a:off x="754144" y="484631"/>
            <a:ext cx="6340519" cy="1638469"/>
          </a:xfrm>
        </p:spPr>
        <p:txBody>
          <a:bodyPr>
            <a:normAutofit fontScale="90000"/>
          </a:bodyPr>
          <a:lstStyle/>
          <a:p>
            <a:pPr algn="ctr"/>
            <a:r>
              <a:rPr lang="en-GB" b="1" u="sng" dirty="0">
                <a:latin typeface="Twinkl Cursive Looped" panose="02000000000000000000" pitchFamily="2" charset="0"/>
              </a:rPr>
              <a:t>Any questions?</a:t>
            </a:r>
            <a:br>
              <a:rPr lang="en-GB" b="1" u="sng" dirty="0">
                <a:latin typeface="Twinkl Cursive Looped" panose="02000000000000000000" pitchFamily="2" charset="0"/>
              </a:rPr>
            </a:br>
            <a:br>
              <a:rPr lang="en-GB" b="1" u="sng" dirty="0">
                <a:latin typeface="Twinkl Cursive Looped" panose="02000000000000000000" pitchFamily="2" charset="0"/>
              </a:rPr>
            </a:br>
            <a:br>
              <a:rPr lang="en-GB" b="1" u="sng" dirty="0">
                <a:latin typeface="Twinkl Cursive Looped" panose="02000000000000000000" pitchFamily="2" charset="0"/>
              </a:rPr>
            </a:br>
            <a:endParaRPr lang="en-GB" dirty="0">
              <a:latin typeface="Twinkl Cursive Looped" panose="02000000000000000000" pitchFamily="2" charset="0"/>
            </a:endParaRPr>
          </a:p>
        </p:txBody>
      </p:sp>
      <p:sp>
        <p:nvSpPr>
          <p:cNvPr id="40" name="Rectangle 39">
            <a:extLst>
              <a:ext uri="{FF2B5EF4-FFF2-40B4-BE49-F238E27FC236}">
                <a16:creationId xmlns:a16="http://schemas.microsoft.com/office/drawing/2014/main" id="{2E45AF6B-4F42-45F1-A22C-AF0FCA898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F33E7143-2997-40F9-A613-78FE93AA2EBC}"/>
              </a:ext>
            </a:extLst>
          </p:cNvPr>
          <p:cNvSpPr>
            <a:spLocks noGrp="1"/>
          </p:cNvSpPr>
          <p:nvPr>
            <p:ph idx="1"/>
          </p:nvPr>
        </p:nvSpPr>
        <p:spPr>
          <a:xfrm>
            <a:off x="765051" y="2443140"/>
            <a:ext cx="6306309" cy="3930227"/>
          </a:xfrm>
        </p:spPr>
        <p:txBody>
          <a:bodyPr>
            <a:normAutofit/>
          </a:bodyPr>
          <a:lstStyle/>
          <a:p>
            <a:endParaRPr lang="en-GB" dirty="0">
              <a:solidFill>
                <a:srgbClr val="000000"/>
              </a:solidFill>
              <a:latin typeface="Twinkl Cursive Looped" panose="02000000000000000000" pitchFamily="2" charset="0"/>
            </a:endParaRPr>
          </a:p>
          <a:p>
            <a:r>
              <a:rPr lang="en-GB" sz="2800" dirty="0">
                <a:solidFill>
                  <a:srgbClr val="000000"/>
                </a:solidFill>
                <a:latin typeface="Twinkl Cursive Looped" panose="02000000000000000000" pitchFamily="2" charset="0"/>
              </a:rPr>
              <a:t>Please ask us if you have any other questions.</a:t>
            </a:r>
          </a:p>
          <a:p>
            <a:r>
              <a:rPr lang="en-GB" sz="2800" dirty="0">
                <a:solidFill>
                  <a:srgbClr val="000000"/>
                </a:solidFill>
                <a:latin typeface="Twinkl Cursive Looped" panose="02000000000000000000" pitchFamily="2" charset="0"/>
              </a:rPr>
              <a:t>We will be available after the meeting.</a:t>
            </a:r>
          </a:p>
          <a:p>
            <a:r>
              <a:rPr lang="en-GB" sz="2800" dirty="0">
                <a:solidFill>
                  <a:srgbClr val="000000"/>
                </a:solidFill>
                <a:latin typeface="Twinkl Cursive Looped" panose="02000000000000000000" pitchFamily="2" charset="0"/>
              </a:rPr>
              <a:t>We are always happy to answer any queries. </a:t>
            </a:r>
          </a:p>
        </p:txBody>
      </p:sp>
      <p:pic>
        <p:nvPicPr>
          <p:cNvPr id="6" name="Picture 5">
            <a:extLst>
              <a:ext uri="{FF2B5EF4-FFF2-40B4-BE49-F238E27FC236}">
                <a16:creationId xmlns:a16="http://schemas.microsoft.com/office/drawing/2014/main" id="{0A619600-9326-4A36-A784-B81D7E42A08D}"/>
              </a:ext>
            </a:extLst>
          </p:cNvPr>
          <p:cNvPicPr>
            <a:picLocks noChangeAspect="1"/>
          </p:cNvPicPr>
          <p:nvPr/>
        </p:nvPicPr>
        <p:blipFill>
          <a:blip r:embed="rId2"/>
          <a:stretch>
            <a:fillRect/>
          </a:stretch>
        </p:blipFill>
        <p:spPr>
          <a:xfrm>
            <a:off x="8039879" y="976093"/>
            <a:ext cx="3667489" cy="2292180"/>
          </a:xfrm>
          <a:prstGeom prst="rect">
            <a:avLst/>
          </a:prstGeom>
        </p:spPr>
      </p:pic>
      <p:pic>
        <p:nvPicPr>
          <p:cNvPr id="4" name="Picture 2" descr="Diagram&#10;&#10;Description automatically generated">
            <a:extLst>
              <a:ext uri="{FF2B5EF4-FFF2-40B4-BE49-F238E27FC236}">
                <a16:creationId xmlns:a16="http://schemas.microsoft.com/office/drawing/2014/main" id="{F6276461-4776-4F7A-A06E-2AB4090E802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13988" y="3429000"/>
            <a:ext cx="3319271" cy="29443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3760136616"/>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2E6E91AAF137F459304078F9B641365" ma:contentTypeVersion="19" ma:contentTypeDescription="Create a new document." ma:contentTypeScope="" ma:versionID="05262c88bd3bae8b3e08c833dd1e8218">
  <xsd:schema xmlns:xsd="http://www.w3.org/2001/XMLSchema" xmlns:xs="http://www.w3.org/2001/XMLSchema" xmlns:p="http://schemas.microsoft.com/office/2006/metadata/properties" xmlns:ns2="97809f71-2ea0-4c64-88a9-059d617005ab" xmlns:ns3="d70a7b16-dd53-4b99-8982-edb262d4781f" targetNamespace="http://schemas.microsoft.com/office/2006/metadata/properties" ma:root="true" ma:fieldsID="f76bb6dba5b3d26a280483ad1ed9bca2" ns2:_="" ns3:_="">
    <xsd:import namespace="97809f71-2ea0-4c64-88a9-059d617005ab"/>
    <xsd:import namespace="d70a7b16-dd53-4b99-8982-edb262d478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3:SharedWithUsers" minOccurs="0"/>
                <xsd:element ref="ns3:SharedWithDetails"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preview_x0020_image"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809f71-2ea0-4c64-88a9-059d617005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e9d703f-e002-4b09-8582-063c9f4e6809" ma:termSetId="09814cd3-568e-fe90-9814-8d621ff8fb84" ma:anchorId="fba54fb3-c3e1-fe81-a776-ca4b69148c4d" ma:open="true" ma:isKeyword="false">
      <xsd:complexType>
        <xsd:sequence>
          <xsd:element ref="pc:Terms" minOccurs="0" maxOccurs="1"/>
        </xsd:sequence>
      </xsd:complexType>
    </xsd:element>
    <xsd:element name="preview_x0020_image" ma:index="24" nillable="true" ma:displayName="preview image" ma:internalName="preview_x0020_image">
      <xsd:simpleType>
        <xsd:restriction base="dms:Unknown"/>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70a7b16-dd53-4b99-8982-edb262d4781f"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4a5bc15-0296-41e8-afd6-c41818638d48}" ma:internalName="TaxCatchAll" ma:showField="CatchAllData" ma:web="d70a7b16-dd53-4b99-8982-edb262d478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d70a7b16-dd53-4b99-8982-edb262d4781f">
      <UserInfo>
        <DisplayName>Mrs Ward</DisplayName>
        <AccountId>105</AccountId>
        <AccountType/>
      </UserInfo>
      <UserInfo>
        <DisplayName>Ms Webb</DisplayName>
        <AccountId>268</AccountId>
        <AccountType/>
      </UserInfo>
      <UserInfo>
        <DisplayName>Miss Ward</DisplayName>
        <AccountId>1270</AccountId>
        <AccountType/>
      </UserInfo>
      <UserInfo>
        <DisplayName>Mrs Cordon</DisplayName>
        <AccountId>17</AccountId>
        <AccountType/>
      </UserInfo>
      <UserInfo>
        <DisplayName>Mrs Fisher</DisplayName>
        <AccountId>23</AccountId>
        <AccountType/>
      </UserInfo>
      <UserInfo>
        <DisplayName>Miss Quarmby</DisplayName>
        <AccountId>19</AccountId>
        <AccountType/>
      </UserInfo>
    </SharedWithUsers>
    <lcf76f155ced4ddcb4097134ff3c332f xmlns="97809f71-2ea0-4c64-88a9-059d617005ab">
      <Terms xmlns="http://schemas.microsoft.com/office/infopath/2007/PartnerControls"/>
    </lcf76f155ced4ddcb4097134ff3c332f>
    <TaxCatchAll xmlns="d70a7b16-dd53-4b99-8982-edb262d4781f" xsi:nil="true"/>
    <preview_x0020_image xmlns="97809f71-2ea0-4c64-88a9-059d617005a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BA8C01-D488-46A9-BF58-496E697EC1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7809f71-2ea0-4c64-88a9-059d617005ab"/>
    <ds:schemaRef ds:uri="d70a7b16-dd53-4b99-8982-edb262d478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66F1806-2C5B-461A-BF21-3695A2C54858}">
  <ds:schemaRefs>
    <ds:schemaRef ds:uri="http://schemas.microsoft.com/office/2006/metadata/properties"/>
    <ds:schemaRef ds:uri="http://purl.org/dc/elements/1.1/"/>
    <ds:schemaRef ds:uri="http://purl.org/dc/dcmitype/"/>
    <ds:schemaRef ds:uri="d70a7b16-dd53-4b99-8982-edb262d4781f"/>
    <ds:schemaRef ds:uri="http://schemas.microsoft.com/office/infopath/2007/PartnerControls"/>
    <ds:schemaRef ds:uri="http://www.w3.org/XML/1998/namespace"/>
    <ds:schemaRef ds:uri="http://schemas.openxmlformats.org/package/2006/metadata/core-properties"/>
    <ds:schemaRef ds:uri="http://schemas.microsoft.com/office/2006/documentManagement/types"/>
    <ds:schemaRef ds:uri="97809f71-2ea0-4c64-88a9-059d617005ab"/>
    <ds:schemaRef ds:uri="http://purl.org/dc/terms/"/>
  </ds:schemaRefs>
</ds:datastoreItem>
</file>

<file path=customXml/itemProps3.xml><?xml version="1.0" encoding="utf-8"?>
<ds:datastoreItem xmlns:ds="http://schemas.openxmlformats.org/officeDocument/2006/customXml" ds:itemID="{F95CEC4D-0B4E-44EF-9049-7596C7D5EBA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103</TotalTime>
  <Words>1381</Words>
  <Application>Microsoft Office PowerPoint</Application>
  <PresentationFormat>Widescreen</PresentationFormat>
  <Paragraphs>112</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Badge</vt:lpstr>
      <vt:lpstr>Welcome to year 3 and 4</vt:lpstr>
      <vt:lpstr>  Meet the adults… </vt:lpstr>
      <vt:lpstr>  year 3 and 4 Organisation </vt:lpstr>
      <vt:lpstr>Organisation and timetables </vt:lpstr>
      <vt:lpstr>Entrances</vt:lpstr>
      <vt:lpstr>PowerPoint Presentation</vt:lpstr>
      <vt:lpstr>Our values  “Choose to be the best.” </vt:lpstr>
      <vt:lpstr>Behaviour Expectations... </vt:lpstr>
      <vt:lpstr>Curriculum Part 1 </vt:lpstr>
      <vt:lpstr>Curriculum Part 2 </vt:lpstr>
      <vt:lpstr>Maths </vt:lpstr>
      <vt:lpstr>Times tables </vt:lpstr>
      <vt:lpstr>English </vt:lpstr>
      <vt:lpstr>Reading </vt:lpstr>
      <vt:lpstr>Homework </vt:lpstr>
      <vt:lpstr>Special things that may happen: </vt:lpstr>
      <vt:lpstr>OTHER INFORMATION </vt:lpstr>
      <vt:lpstr>OTHER INFORMATION </vt:lpstr>
      <vt:lpstr>How to contact us </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 transition</dc:title>
  <dc:creator>Anneka Fisher</dc:creator>
  <cp:lastModifiedBy>Miss Morrison</cp:lastModifiedBy>
  <cp:revision>70</cp:revision>
  <cp:lastPrinted>2022-07-14T11:46:33Z</cp:lastPrinted>
  <dcterms:created xsi:type="dcterms:W3CDTF">2020-06-16T19:22:56Z</dcterms:created>
  <dcterms:modified xsi:type="dcterms:W3CDTF">2024-07-07T20:45:00Z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0x010100D2E6E91AAF137F459304078F9B641365</vt:lpwstr>
  </property>
  <property fmtid="{D5CDD505-2E9C-101B-9397-08002B2CF9AE}" pid="3" name="MediaServiceImageTags">
    <vt:lpwstr/>
  </property>
</Properties>
</file>