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01" r:id="rId7"/>
    <p:sldId id="321" r:id="rId8"/>
    <p:sldId id="337" r:id="rId9"/>
    <p:sldId id="322" r:id="rId10"/>
    <p:sldId id="336" r:id="rId11"/>
    <p:sldId id="324" r:id="rId12"/>
    <p:sldId id="325" r:id="rId13"/>
    <p:sldId id="326" r:id="rId14"/>
    <p:sldId id="338" r:id="rId15"/>
    <p:sldId id="330" r:id="rId16"/>
    <p:sldId id="331" r:id="rId17"/>
    <p:sldId id="332" r:id="rId18"/>
    <p:sldId id="335" r:id="rId19"/>
    <p:sldId id="292" r:id="rId20"/>
    <p:sldId id="278" r:id="rId21"/>
    <p:sldId id="312" r:id="rId22"/>
    <p:sldId id="313" r:id="rId23"/>
    <p:sldId id="318" r:id="rId24"/>
    <p:sldId id="319" r:id="rId25"/>
    <p:sldId id="317"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32" autoAdjust="0"/>
    <p:restoredTop sz="94712" autoAdjust="0"/>
  </p:normalViewPr>
  <p:slideViewPr>
    <p:cSldViewPr snapToGrid="0">
      <p:cViewPr varScale="1">
        <p:scale>
          <a:sx n="72" d="100"/>
          <a:sy n="72" d="100"/>
        </p:scale>
        <p:origin x="528"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11/8/2024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11/8/2024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BE00A25E-7AC0-4799-8BC8-2F6BFEF2680C}"/>
              </a:ext>
            </a:extLst>
          </p:cNvPr>
          <p:cNvSpPr>
            <a:spLocks noChangeArrowheads="1"/>
          </p:cNvSpPr>
          <p:nvPr/>
        </p:nvSpPr>
        <p:spPr bwMode="auto">
          <a:xfrm rot="10800000" flipV="1">
            <a:off x="386000" y="2625885"/>
            <a:ext cx="6518273"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Letter-join Air No-lead 40" panose="02000805000000020003" pitchFamily="50" charset="0"/>
              </a:rPr>
              <a:t>Harper is so imaginative in her play.  Harper created a world where she was the Queen of Hearts in her castle outdoors and included other children in her game.  Harper was able to communicate her ideas brilliantly, share and include everyone.  The resulting castle was fantastic and a real team effort. Well done Harper!</a:t>
            </a:r>
          </a:p>
        </p:txBody>
      </p:sp>
      <p:pic>
        <p:nvPicPr>
          <p:cNvPr id="6147" name="Picture 3" descr="Image preview">
            <a:extLst>
              <a:ext uri="{FF2B5EF4-FFF2-40B4-BE49-F238E27FC236}">
                <a16:creationId xmlns:a16="http://schemas.microsoft.com/office/drawing/2014/main" id="{6FB66695-79A0-4D26-AFE6-6FA07A30F0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1349" y="363690"/>
            <a:ext cx="4323522" cy="57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A0873CDF-F3E7-468E-A6D5-424FF26872F8}"/>
              </a:ext>
            </a:extLst>
          </p:cNvPr>
          <p:cNvSpPr>
            <a:spLocks noChangeArrowheads="1"/>
          </p:cNvSpPr>
          <p:nvPr/>
        </p:nvSpPr>
        <p:spPr bwMode="auto">
          <a:xfrm rot="10800000" flipV="1">
            <a:off x="385998" y="2553848"/>
            <a:ext cx="5592536"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a:ln>
                  <a:noFill/>
                </a:ln>
                <a:solidFill>
                  <a:srgbClr val="000000"/>
                </a:solidFill>
                <a:effectLst/>
                <a:latin typeface="Letter-join Air No-lead 40" panose="02000805000000020003" pitchFamily="50" charset="0"/>
              </a:rPr>
              <a:t>Also, Ella is a Cygnet hero!  Ella's </a:t>
            </a:r>
            <a:r>
              <a:rPr kumimoji="0" lang="en-US" altLang="en-US" sz="2200" b="0" i="0" u="none" strike="noStrike" cap="none" normalizeH="0" baseline="0" dirty="0" err="1">
                <a:ln>
                  <a:noFill/>
                </a:ln>
                <a:solidFill>
                  <a:srgbClr val="000000"/>
                </a:solidFill>
                <a:effectLst/>
                <a:latin typeface="Letter-join Air No-lead 40" panose="02000805000000020003" pitchFamily="50" charset="0"/>
              </a:rPr>
              <a:t>behaviour</a:t>
            </a:r>
            <a:r>
              <a:rPr kumimoji="0" lang="en-US" altLang="en-US" sz="2200" b="0" i="0" u="none" strike="noStrike" cap="none" normalizeH="0" baseline="0" dirty="0">
                <a:ln>
                  <a:noFill/>
                </a:ln>
                <a:solidFill>
                  <a:srgbClr val="000000"/>
                </a:solidFill>
                <a:effectLst/>
                <a:latin typeface="Letter-join Air No-lead 40" panose="02000805000000020003" pitchFamily="50" charset="0"/>
              </a:rPr>
              <a:t> is always impeccable - she is kind to others and follows our Holly Hill Way and is always eager to learn.  Ella has been </a:t>
            </a:r>
            <a:r>
              <a:rPr kumimoji="0" lang="en-US" altLang="en-US" sz="2200" b="0" i="0" u="none" strike="noStrike" cap="none" normalizeH="0" baseline="0" dirty="0" err="1">
                <a:ln>
                  <a:noFill/>
                </a:ln>
                <a:solidFill>
                  <a:srgbClr val="000000"/>
                </a:solidFill>
                <a:effectLst/>
                <a:latin typeface="Letter-join Air No-lead 40" panose="02000805000000020003" pitchFamily="50" charset="0"/>
              </a:rPr>
              <a:t>practising</a:t>
            </a:r>
            <a:r>
              <a:rPr kumimoji="0" lang="en-US" altLang="en-US" sz="2200" b="0" i="0" u="none" strike="noStrike" cap="none" normalizeH="0" baseline="0" dirty="0">
                <a:ln>
                  <a:noFill/>
                </a:ln>
                <a:solidFill>
                  <a:srgbClr val="000000"/>
                </a:solidFill>
                <a:effectLst/>
                <a:latin typeface="Letter-join Air No-lead 40" panose="02000805000000020003" pitchFamily="50" charset="0"/>
              </a:rPr>
              <a:t> her learning at home and can now write her first and last name, words and short sentences all by herself! Keep </a:t>
            </a:r>
            <a:r>
              <a:rPr kumimoji="0" lang="en-US" altLang="en-US" sz="2200" b="0" i="0" u="none" strike="noStrike" cap="none" normalizeH="0" baseline="0" dirty="0" err="1">
                <a:ln>
                  <a:noFill/>
                </a:ln>
                <a:solidFill>
                  <a:srgbClr val="000000"/>
                </a:solidFill>
                <a:effectLst/>
                <a:latin typeface="Letter-join Air No-lead 40" panose="02000805000000020003" pitchFamily="50" charset="0"/>
              </a:rPr>
              <a:t>practising</a:t>
            </a:r>
            <a:r>
              <a:rPr kumimoji="0" lang="en-US" altLang="en-US" sz="2200" b="0" i="0" u="none" strike="noStrike" cap="none" normalizeH="0" baseline="0" dirty="0">
                <a:ln>
                  <a:noFill/>
                </a:ln>
                <a:solidFill>
                  <a:srgbClr val="000000"/>
                </a:solidFill>
                <a:effectLst/>
                <a:latin typeface="Letter-join Air No-lead 40" panose="02000805000000020003" pitchFamily="50" charset="0"/>
              </a:rPr>
              <a:t> Ella - your determination is fantastic and makes you a real role model to others. Well done!</a:t>
            </a:r>
          </a:p>
        </p:txBody>
      </p:sp>
      <p:pic>
        <p:nvPicPr>
          <p:cNvPr id="7171" name="Picture 3" descr="Image preview">
            <a:extLst>
              <a:ext uri="{FF2B5EF4-FFF2-40B4-BE49-F238E27FC236}">
                <a16:creationId xmlns:a16="http://schemas.microsoft.com/office/drawing/2014/main" id="{A6AFFFF2-D38F-4E85-A779-687E7DA65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2012" y="522716"/>
            <a:ext cx="4204253" cy="560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66F0BDD-0584-4C47-BED3-6FB66EF2BD5C}"/>
              </a:ext>
            </a:extLst>
          </p:cNvPr>
          <p:cNvSpPr>
            <a:spLocks noChangeArrowheads="1"/>
          </p:cNvSpPr>
          <p:nvPr/>
        </p:nvSpPr>
        <p:spPr bwMode="auto">
          <a:xfrm rot="10800000" flipV="1">
            <a:off x="266840" y="2535421"/>
            <a:ext cx="691031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Letter-join Air No-lead 40" panose="02000805000000020003" pitchFamily="50" charset="0"/>
              </a:rPr>
              <a:t>Carson is one of our heroes this week! Carson was a very shy little boy at the start of the year and he would often cover his face when he was worried. He is now super confident and is trying really hard in his group time and his playtime. We are so proud of you Carson! What a superstar!</a:t>
            </a:r>
          </a:p>
        </p:txBody>
      </p:sp>
      <p:pic>
        <p:nvPicPr>
          <p:cNvPr id="4" name="Picture 3">
            <a:extLst>
              <a:ext uri="{FF2B5EF4-FFF2-40B4-BE49-F238E27FC236}">
                <a16:creationId xmlns:a16="http://schemas.microsoft.com/office/drawing/2014/main" id="{3F1ADC91-520F-4AF4-A923-DDA62EBEB9FA}"/>
              </a:ext>
            </a:extLst>
          </p:cNvPr>
          <p:cNvPicPr>
            <a:picLocks noChangeAspect="1"/>
          </p:cNvPicPr>
          <p:nvPr/>
        </p:nvPicPr>
        <p:blipFill>
          <a:blip r:embed="rId2"/>
          <a:stretch>
            <a:fillRect/>
          </a:stretch>
        </p:blipFill>
        <p:spPr>
          <a:xfrm>
            <a:off x="7487292" y="643743"/>
            <a:ext cx="3849286" cy="5302081"/>
          </a:xfrm>
          <a:prstGeom prst="rect">
            <a:avLst/>
          </a:prstGeom>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957377DD-5872-42FA-A306-F3168EFB4243}"/>
              </a:ext>
            </a:extLst>
          </p:cNvPr>
          <p:cNvSpPr>
            <a:spLocks noChangeArrowheads="1"/>
          </p:cNvSpPr>
          <p:nvPr/>
        </p:nvSpPr>
        <p:spPr bwMode="auto">
          <a:xfrm rot="10800000" flipV="1">
            <a:off x="412612" y="2875383"/>
            <a:ext cx="6253231"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Letter-join Air No-lead 40" panose="02000805000000020003" pitchFamily="50" charset="0"/>
              </a:rPr>
              <a:t>Hallie is another one of our heroes this week because she is just an all round superstar. She is always looking after her friends and she is super kind. Hallie enjoys taking care of her friends and this is such a beautiful quality to have. Well done Hallie!</a:t>
            </a:r>
          </a:p>
        </p:txBody>
      </p:sp>
      <p:pic>
        <p:nvPicPr>
          <p:cNvPr id="4" name="Picture 3">
            <a:extLst>
              <a:ext uri="{FF2B5EF4-FFF2-40B4-BE49-F238E27FC236}">
                <a16:creationId xmlns:a16="http://schemas.microsoft.com/office/drawing/2014/main" id="{A9291EFA-592D-46CA-9A0A-04CE525C3774}"/>
              </a:ext>
            </a:extLst>
          </p:cNvPr>
          <p:cNvPicPr>
            <a:picLocks noChangeAspect="1"/>
          </p:cNvPicPr>
          <p:nvPr/>
        </p:nvPicPr>
        <p:blipFill>
          <a:blip r:embed="rId2"/>
          <a:stretch>
            <a:fillRect/>
          </a:stretch>
        </p:blipFill>
        <p:spPr>
          <a:xfrm>
            <a:off x="7078454" y="469453"/>
            <a:ext cx="3483852" cy="5476371"/>
          </a:xfrm>
          <a:prstGeom prst="rect">
            <a:avLst/>
          </a:prstGeom>
        </p:spPr>
      </p:pic>
    </p:spTree>
    <p:extLst>
      <p:ext uri="{BB962C8B-B14F-4D97-AF65-F5344CB8AC3E}">
        <p14:creationId xmlns:p14="http://schemas.microsoft.com/office/powerpoint/2010/main" val="260340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5" name="Rectangle 4">
            <a:extLst>
              <a:ext uri="{FF2B5EF4-FFF2-40B4-BE49-F238E27FC236}">
                <a16:creationId xmlns:a16="http://schemas.microsoft.com/office/drawing/2014/main" id="{5058535C-7E8C-4B36-A971-8E39E482C73F}"/>
              </a:ext>
            </a:extLst>
          </p:cNvPr>
          <p:cNvSpPr/>
          <p:nvPr/>
        </p:nvSpPr>
        <p:spPr>
          <a:xfrm>
            <a:off x="299030" y="2333685"/>
            <a:ext cx="6321762" cy="4524315"/>
          </a:xfrm>
          <a:prstGeom prst="rect">
            <a:avLst/>
          </a:prstGeom>
        </p:spPr>
        <p:txBody>
          <a:bodyPr wrap="square">
            <a:spAutoFit/>
          </a:bodyPr>
          <a:lstStyle/>
          <a:p>
            <a:pPr lvl="0" eaLnBrk="0" fontAlgn="base" hangingPunct="0">
              <a:spcBef>
                <a:spcPct val="0"/>
              </a:spcBef>
              <a:spcAft>
                <a:spcPct val="0"/>
              </a:spcAft>
            </a:pPr>
            <a:r>
              <a:rPr lang="en-US" altLang="en-US" sz="2400" dirty="0">
                <a:solidFill>
                  <a:srgbClr val="000000"/>
                </a:solidFill>
                <a:latin typeface="Letter-join Air No-lead 40" panose="02000805000000020003" pitchFamily="50" charset="0"/>
              </a:rPr>
              <a:t>Olivia is Puffin Class Hero this week because of her fabulous contributions to our discussions. This week she has made some brilliant suggestions for what might happen in our new book Journey by Aaron Becker. She has used varied vocabulary and spoken clearly for others to hear. Well done Olivia, I love hearing all your fantastic ideas and the other children really benefit from them too. You are most definitely a perfect Puffin Olivia!</a:t>
            </a:r>
            <a:endParaRPr lang="en-US" altLang="en-US" sz="2400" dirty="0">
              <a:latin typeface="Letter-join Air No-lead 40" panose="02000805000000020003" pitchFamily="50" charset="0"/>
            </a:endParaRPr>
          </a:p>
        </p:txBody>
      </p:sp>
      <p:pic>
        <p:nvPicPr>
          <p:cNvPr id="7" name="Picture 6">
            <a:extLst>
              <a:ext uri="{FF2B5EF4-FFF2-40B4-BE49-F238E27FC236}">
                <a16:creationId xmlns:a16="http://schemas.microsoft.com/office/drawing/2014/main" id="{80C61988-3378-463A-9D40-EE8F89CC5063}"/>
              </a:ext>
            </a:extLst>
          </p:cNvPr>
          <p:cNvPicPr>
            <a:picLocks noChangeAspect="1"/>
          </p:cNvPicPr>
          <p:nvPr/>
        </p:nvPicPr>
        <p:blipFill>
          <a:blip r:embed="rId2"/>
          <a:stretch>
            <a:fillRect/>
          </a:stretch>
        </p:blipFill>
        <p:spPr>
          <a:xfrm>
            <a:off x="7316517" y="772957"/>
            <a:ext cx="4126456" cy="5312085"/>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D6A59883-13B5-4612-BF99-64FE015C6844}"/>
              </a:ext>
            </a:extLst>
          </p:cNvPr>
          <p:cNvSpPr>
            <a:spLocks noChangeArrowheads="1"/>
          </p:cNvSpPr>
          <p:nvPr/>
        </p:nvSpPr>
        <p:spPr bwMode="auto">
          <a:xfrm>
            <a:off x="386000" y="2538753"/>
            <a:ext cx="669596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Letter-join Air No-lead 40" panose="02000805000000020003" pitchFamily="50" charset="0"/>
              </a:rPr>
              <a:t>Ella has been amazing this week. She has challenged herself to write three sentences about our story Journey. She worked independently using her phonics and including punctuation. Wow Ella - your attitude is fantastic. You really are a Perfect Puffin! </a:t>
            </a:r>
            <a:endParaRPr kumimoji="0" lang="en-US" altLang="en-US" sz="2800" b="0" i="0" u="none" strike="noStrike" cap="none" normalizeH="0" baseline="0" dirty="0">
              <a:ln>
                <a:noFill/>
              </a:ln>
              <a:solidFill>
                <a:schemeClr val="tx1"/>
              </a:solidFill>
              <a:effectLst/>
              <a:latin typeface="Letter-join Air No-lead 40" panose="02000805000000020003" pitchFamily="50" charset="0"/>
            </a:endParaRPr>
          </a:p>
        </p:txBody>
      </p:sp>
      <p:pic>
        <p:nvPicPr>
          <p:cNvPr id="4" name="Picture 3">
            <a:extLst>
              <a:ext uri="{FF2B5EF4-FFF2-40B4-BE49-F238E27FC236}">
                <a16:creationId xmlns:a16="http://schemas.microsoft.com/office/drawing/2014/main" id="{8030F32C-6456-420C-A5B6-B10692CCFAC6}"/>
              </a:ext>
            </a:extLst>
          </p:cNvPr>
          <p:cNvPicPr>
            <a:picLocks noChangeAspect="1"/>
          </p:cNvPicPr>
          <p:nvPr/>
        </p:nvPicPr>
        <p:blipFill>
          <a:blip r:embed="rId2"/>
          <a:stretch>
            <a:fillRect/>
          </a:stretch>
        </p:blipFill>
        <p:spPr>
          <a:xfrm>
            <a:off x="7298169" y="798596"/>
            <a:ext cx="3775390" cy="5147228"/>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3D9BC65A-E20D-4D20-B86C-74FBA9F78BE5}"/>
              </a:ext>
            </a:extLst>
          </p:cNvPr>
          <p:cNvSpPr>
            <a:spLocks noChangeArrowheads="1"/>
          </p:cNvSpPr>
          <p:nvPr/>
        </p:nvSpPr>
        <p:spPr bwMode="auto">
          <a:xfrm rot="10800000" flipV="1">
            <a:off x="386201" y="2561331"/>
            <a:ext cx="620063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Letter-join Air No-lead 40" panose="02000805000000020003" pitchFamily="50" charset="0"/>
              </a:rPr>
              <a:t>Ava has been a superstar completing her </a:t>
            </a:r>
            <a:r>
              <a:rPr kumimoji="0" lang="en-US" altLang="en-US" sz="2400" b="0" i="0" u="none" strike="noStrike" cap="none" normalizeH="0" baseline="0" dirty="0" err="1">
                <a:ln>
                  <a:noFill/>
                </a:ln>
                <a:solidFill>
                  <a:srgbClr val="000000"/>
                </a:solidFill>
                <a:effectLst/>
                <a:latin typeface="Letter-join Air No-lead 40" panose="02000805000000020003" pitchFamily="50" charset="0"/>
              </a:rPr>
              <a:t>maths</a:t>
            </a:r>
            <a:r>
              <a:rPr kumimoji="0" lang="en-US" altLang="en-US" sz="2400" b="0" i="0" u="none" strike="noStrike" cap="none" normalizeH="0" baseline="0" dirty="0">
                <a:ln>
                  <a:noFill/>
                </a:ln>
                <a:solidFill>
                  <a:srgbClr val="000000"/>
                </a:solidFill>
                <a:effectLst/>
                <a:latin typeface="Letter-join Air No-lead 40" panose="02000805000000020003" pitchFamily="50" charset="0"/>
              </a:rPr>
              <a:t> this week - she has been counting objects to five and building towers with five blocks. She knew exactly when to stop adding more blocks and objects to her pile, whilst they counted the numbers and she always stopped on five. Well done Ava!</a:t>
            </a:r>
            <a:endParaRPr kumimoji="0" lang="en-US" altLang="en-US" sz="2400" b="0" i="0" u="none" strike="noStrike" cap="none" normalizeH="0" baseline="0" dirty="0">
              <a:ln>
                <a:noFill/>
              </a:ln>
              <a:solidFill>
                <a:schemeClr val="tx1"/>
              </a:solidFill>
              <a:effectLst/>
              <a:latin typeface="Letter-join Air No-lead 40" panose="02000805000000020003" pitchFamily="50" charset="0"/>
            </a:endParaRPr>
          </a:p>
        </p:txBody>
      </p:sp>
      <p:pic>
        <p:nvPicPr>
          <p:cNvPr id="12291" name="Picture 3" descr="Image preview">
            <a:extLst>
              <a:ext uri="{FF2B5EF4-FFF2-40B4-BE49-F238E27FC236}">
                <a16:creationId xmlns:a16="http://schemas.microsoft.com/office/drawing/2014/main" id="{119CA2F9-EFFD-4218-8F1B-2240637E24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4696" y="1489768"/>
            <a:ext cx="3658104" cy="3658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AF4EB290-65F3-4905-9396-DD566004C989}"/>
              </a:ext>
            </a:extLst>
          </p:cNvPr>
          <p:cNvSpPr>
            <a:spLocks noChangeArrowheads="1"/>
          </p:cNvSpPr>
          <p:nvPr/>
        </p:nvSpPr>
        <p:spPr bwMode="auto">
          <a:xfrm rot="10800000" flipV="1">
            <a:off x="293200" y="2498351"/>
            <a:ext cx="577813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Letter-join Air No-lead 40" panose="02000805000000020003" pitchFamily="50" charset="0"/>
              </a:rPr>
              <a:t>Finley really impressed me this week with his descriptive writing. We have been exploring a fantastic wordless picture book called 'Journey' which has some fabulous illustrations within. Finley created a wonderful description based on one of the settings, a forest scene, and he tried his best to make all of his sentences make sense too. Well done Finley!</a:t>
            </a:r>
          </a:p>
        </p:txBody>
      </p:sp>
      <p:pic>
        <p:nvPicPr>
          <p:cNvPr id="4" name="Picture 3">
            <a:extLst>
              <a:ext uri="{FF2B5EF4-FFF2-40B4-BE49-F238E27FC236}">
                <a16:creationId xmlns:a16="http://schemas.microsoft.com/office/drawing/2014/main" id="{3DD20907-AA51-4904-A65F-6D4D9C793CD7}"/>
              </a:ext>
            </a:extLst>
          </p:cNvPr>
          <p:cNvPicPr>
            <a:picLocks noChangeAspect="1"/>
          </p:cNvPicPr>
          <p:nvPr/>
        </p:nvPicPr>
        <p:blipFill>
          <a:blip r:embed="rId2"/>
          <a:stretch>
            <a:fillRect/>
          </a:stretch>
        </p:blipFill>
        <p:spPr>
          <a:xfrm>
            <a:off x="6565927" y="815795"/>
            <a:ext cx="4831758" cy="5011738"/>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9671411-C479-424A-999C-0E1197749C80}"/>
              </a:ext>
            </a:extLst>
          </p:cNvPr>
          <p:cNvSpPr/>
          <p:nvPr/>
        </p:nvSpPr>
        <p:spPr>
          <a:xfrm>
            <a:off x="266240" y="2293065"/>
            <a:ext cx="6730908" cy="3785652"/>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In English this week, our book has been the journey and everyone has produced some amazing writing this week so it has made it really difficult to choose just 2 heroes. The two I have chosen are for slightly different reasons.</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Rupert is our first hero for having some fantastic vocabulary ideas when describing the setting in the book – well done Rupert!</a:t>
            </a:r>
          </a:p>
          <a:p>
            <a:pPr fontAlgn="base"/>
            <a:endParaRPr lang="en-GB" sz="2000" dirty="0">
              <a:solidFill>
                <a:srgbClr val="000000"/>
              </a:solidFill>
              <a:latin typeface="Letter-join Air No-lead 40" panose="02000805000000020003" pitchFamily="50" charset="0"/>
            </a:endParaRPr>
          </a:p>
          <a:p>
            <a:pPr fontAlgn="base"/>
            <a:r>
              <a:rPr lang="en-GB" sz="2000" dirty="0" err="1">
                <a:solidFill>
                  <a:srgbClr val="000000"/>
                </a:solidFill>
                <a:latin typeface="Letter-join Air No-lead 40" panose="02000805000000020003" pitchFamily="50" charset="0"/>
              </a:rPr>
              <a:t>Larna</a:t>
            </a:r>
            <a:r>
              <a:rPr lang="en-GB" sz="2000" dirty="0">
                <a:solidFill>
                  <a:srgbClr val="000000"/>
                </a:solidFill>
                <a:latin typeface="Letter-join Air No-lead 40" panose="02000805000000020003" pitchFamily="50" charset="0"/>
              </a:rPr>
              <a:t> is our second for her descriptive sentences and her choice of vocabulary. Great work </a:t>
            </a:r>
            <a:r>
              <a:rPr lang="en-GB" sz="2000" dirty="0" err="1">
                <a:solidFill>
                  <a:srgbClr val="000000"/>
                </a:solidFill>
                <a:latin typeface="Letter-join Air No-lead 40" panose="02000805000000020003" pitchFamily="50" charset="0"/>
              </a:rPr>
              <a:t>Larna</a:t>
            </a:r>
            <a:r>
              <a:rPr lang="en-GB" sz="2000" dirty="0">
                <a:solidFill>
                  <a:srgbClr val="000000"/>
                </a:solidFill>
                <a:latin typeface="Letter-join Air No-lead 40" panose="02000805000000020003" pitchFamily="50" charset="0"/>
              </a:rPr>
              <a:t>!</a:t>
            </a:r>
          </a:p>
        </p:txBody>
      </p:sp>
      <p:pic>
        <p:nvPicPr>
          <p:cNvPr id="4" name="Picture 3">
            <a:extLst>
              <a:ext uri="{FF2B5EF4-FFF2-40B4-BE49-F238E27FC236}">
                <a16:creationId xmlns:a16="http://schemas.microsoft.com/office/drawing/2014/main" id="{73E4F4DE-A797-4692-B939-C721D20B1077}"/>
              </a:ext>
            </a:extLst>
          </p:cNvPr>
          <p:cNvPicPr>
            <a:picLocks noChangeAspect="1"/>
          </p:cNvPicPr>
          <p:nvPr/>
        </p:nvPicPr>
        <p:blipFill>
          <a:blip r:embed="rId2"/>
          <a:stretch>
            <a:fillRect/>
          </a:stretch>
        </p:blipFill>
        <p:spPr>
          <a:xfrm>
            <a:off x="6825098" y="2980342"/>
            <a:ext cx="3219450" cy="3676650"/>
          </a:xfrm>
          <a:prstGeom prst="rect">
            <a:avLst/>
          </a:prstGeom>
        </p:spPr>
      </p:pic>
      <p:pic>
        <p:nvPicPr>
          <p:cNvPr id="5" name="Picture 4">
            <a:extLst>
              <a:ext uri="{FF2B5EF4-FFF2-40B4-BE49-F238E27FC236}">
                <a16:creationId xmlns:a16="http://schemas.microsoft.com/office/drawing/2014/main" id="{4A59089F-E7DD-4765-A29B-9CCD5F3E75E1}"/>
              </a:ext>
            </a:extLst>
          </p:cNvPr>
          <p:cNvPicPr>
            <a:picLocks noChangeAspect="1"/>
          </p:cNvPicPr>
          <p:nvPr/>
        </p:nvPicPr>
        <p:blipFill>
          <a:blip r:embed="rId3"/>
          <a:stretch>
            <a:fillRect/>
          </a:stretch>
        </p:blipFill>
        <p:spPr>
          <a:xfrm>
            <a:off x="8972550" y="59789"/>
            <a:ext cx="3219450" cy="3388372"/>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96A428CA-2F31-4786-A47E-E6F830CB05EE}"/>
              </a:ext>
            </a:extLst>
          </p:cNvPr>
          <p:cNvSpPr>
            <a:spLocks noGrp="1"/>
          </p:cNvSpPr>
          <p:nvPr>
            <p:ph type="pic" sz="quarter" idx="13"/>
          </p:nvPr>
        </p:nvSpPr>
        <p:spPr/>
      </p:sp>
      <p:pic>
        <p:nvPicPr>
          <p:cNvPr id="3" name="Picture 2">
            <a:extLst>
              <a:ext uri="{FF2B5EF4-FFF2-40B4-BE49-F238E27FC236}">
                <a16:creationId xmlns:a16="http://schemas.microsoft.com/office/drawing/2014/main" id="{722F80D0-AC61-4075-955F-5336F53F81BB}"/>
              </a:ext>
            </a:extLst>
          </p:cNvPr>
          <p:cNvPicPr>
            <a:picLocks noChangeAspect="1"/>
          </p:cNvPicPr>
          <p:nvPr/>
        </p:nvPicPr>
        <p:blipFill>
          <a:blip r:embed="rId2"/>
          <a:stretch>
            <a:fillRect/>
          </a:stretch>
        </p:blipFill>
        <p:spPr>
          <a:xfrm>
            <a:off x="6553200" y="323194"/>
            <a:ext cx="3084484" cy="4093428"/>
          </a:xfrm>
          <a:prstGeom prst="rect">
            <a:avLst/>
          </a:prstGeom>
        </p:spPr>
      </p:pic>
      <p:sp>
        <p:nvSpPr>
          <p:cNvPr id="8" name="Rectangle 7">
            <a:extLst>
              <a:ext uri="{FF2B5EF4-FFF2-40B4-BE49-F238E27FC236}">
                <a16:creationId xmlns:a16="http://schemas.microsoft.com/office/drawing/2014/main" id="{D443C309-4B93-41F8-84DA-6140F75B760C}"/>
              </a:ext>
            </a:extLst>
          </p:cNvPr>
          <p:cNvSpPr/>
          <p:nvPr/>
        </p:nvSpPr>
        <p:spPr>
          <a:xfrm>
            <a:off x="281772" y="2320212"/>
            <a:ext cx="6536316" cy="4093428"/>
          </a:xfrm>
          <a:prstGeom prst="rect">
            <a:avLst/>
          </a:prstGeom>
        </p:spPr>
        <p:txBody>
          <a:bodyPr wrap="square">
            <a:spAutoFit/>
          </a:bodyPr>
          <a:lstStyle/>
          <a:p>
            <a:r>
              <a:rPr lang="en-GB" sz="2000" dirty="0">
                <a:solidFill>
                  <a:srgbClr val="000000"/>
                </a:solidFill>
                <a:latin typeface="Letter-join Air No-lead 40" panose="02000805000000020003" pitchFamily="50" charset="0"/>
              </a:rPr>
              <a:t>Kingfisher Heroes this week are Connie and Evie.</a:t>
            </a:r>
            <a:br>
              <a:rPr lang="en-GB" sz="2000" dirty="0">
                <a:solidFill>
                  <a:srgbClr val="000000"/>
                </a:solidFill>
                <a:latin typeface="Letter-join Air No-lead 40" panose="02000805000000020003" pitchFamily="50" charset="0"/>
              </a:rPr>
            </a:br>
            <a:br>
              <a:rPr lang="en-GB" sz="2000" dirty="0">
                <a:solidFill>
                  <a:srgbClr val="000000"/>
                </a:solidFill>
                <a:latin typeface="Letter-join Air No-lead 40" panose="02000805000000020003" pitchFamily="50" charset="0"/>
              </a:rPr>
            </a:br>
            <a:r>
              <a:rPr lang="en-GB" sz="2000" dirty="0">
                <a:solidFill>
                  <a:srgbClr val="000000"/>
                </a:solidFill>
                <a:latin typeface="Letter-join Air No-lead 40" panose="02000805000000020003" pitchFamily="50" charset="0"/>
              </a:rPr>
              <a:t>In English, we have been retelling the story of ‘Picture Perfect’ These girls both did a lovely detailed story map, and then retold their part of the story with clear speech and actions.</a:t>
            </a:r>
            <a:br>
              <a:rPr lang="en-GB" sz="2000" dirty="0">
                <a:solidFill>
                  <a:srgbClr val="000000"/>
                </a:solidFill>
                <a:latin typeface="Letter-join Air No-lead 40" panose="02000805000000020003" pitchFamily="50" charset="0"/>
              </a:rPr>
            </a:br>
            <a:br>
              <a:rPr lang="en-GB" sz="2000" dirty="0">
                <a:solidFill>
                  <a:srgbClr val="000000"/>
                </a:solidFill>
                <a:latin typeface="Letter-join Air No-lead 40" panose="02000805000000020003" pitchFamily="50" charset="0"/>
              </a:rPr>
            </a:br>
            <a:r>
              <a:rPr lang="en-GB" sz="2000" dirty="0">
                <a:solidFill>
                  <a:srgbClr val="000000"/>
                </a:solidFill>
                <a:latin typeface="Letter-join Air No-lead 40" panose="02000805000000020003" pitchFamily="50" charset="0"/>
              </a:rPr>
              <a:t>What really impressed me was, they were both quite shy about performing in front of an audience, but did the job anyway!</a:t>
            </a:r>
            <a:br>
              <a:rPr lang="en-GB" sz="2000" dirty="0">
                <a:solidFill>
                  <a:srgbClr val="000000"/>
                </a:solidFill>
                <a:latin typeface="Letter-join Air No-lead 40" panose="02000805000000020003" pitchFamily="50" charset="0"/>
              </a:rPr>
            </a:br>
            <a:br>
              <a:rPr lang="en-GB" sz="2000" dirty="0">
                <a:solidFill>
                  <a:srgbClr val="000000"/>
                </a:solidFill>
                <a:latin typeface="Letter-join Air No-lead 40" panose="02000805000000020003" pitchFamily="50" charset="0"/>
              </a:rPr>
            </a:br>
            <a:r>
              <a:rPr lang="en-GB" sz="2000" dirty="0">
                <a:solidFill>
                  <a:srgbClr val="000000"/>
                </a:solidFill>
                <a:latin typeface="Letter-join Air No-lead 40" panose="02000805000000020003" pitchFamily="50" charset="0"/>
              </a:rPr>
              <a:t>Well done for showing good resilience and retelling the story successfully 🌟</a:t>
            </a:r>
          </a:p>
        </p:txBody>
      </p:sp>
      <p:pic>
        <p:nvPicPr>
          <p:cNvPr id="13" name="Picture 2" descr="Image preview">
            <a:extLst>
              <a:ext uri="{FF2B5EF4-FFF2-40B4-BE49-F238E27FC236}">
                <a16:creationId xmlns:a16="http://schemas.microsoft.com/office/drawing/2014/main" id="{92CACC29-FF39-4AA1-B453-35F0A56B43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8402" y="3429000"/>
            <a:ext cx="3155289" cy="3155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826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2625885"/>
            <a:ext cx="609769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r>
              <a:rPr kumimoji="0" lang="en-US" altLang="en-US" sz="2400" b="0" i="0" u="none" strike="noStrike" cap="none" normalizeH="0" baseline="0" dirty="0">
                <a:ln>
                  <a:noFill/>
                </a:ln>
                <a:solidFill>
                  <a:srgbClr val="000000"/>
                </a:solidFill>
                <a:effectLst/>
                <a:latin typeface="Letter-join Air No-lead 40" panose="02000805000000020003" pitchFamily="50" charset="0"/>
              </a:rPr>
              <a:t>Our first Dove hero this week is Corbyn. Corbyn has had a tough few weeks yet every morning he walks into school with a wonderful smile on his face and a super positive attitude. He always gives everything his all and is such a helpful member of the class. Thank you for always being such a ray of sunshine Corbyn. </a:t>
            </a:r>
          </a:p>
        </p:txBody>
      </p:sp>
      <p:pic>
        <p:nvPicPr>
          <p:cNvPr id="4" name="Picture 3">
            <a:extLst>
              <a:ext uri="{FF2B5EF4-FFF2-40B4-BE49-F238E27FC236}">
                <a16:creationId xmlns:a16="http://schemas.microsoft.com/office/drawing/2014/main" id="{9C816E44-5FD0-4904-BD10-EB71B31E3C91}"/>
              </a:ext>
            </a:extLst>
          </p:cNvPr>
          <p:cNvPicPr>
            <a:picLocks noChangeAspect="1"/>
          </p:cNvPicPr>
          <p:nvPr/>
        </p:nvPicPr>
        <p:blipFill>
          <a:blip r:embed="rId2"/>
          <a:stretch>
            <a:fillRect/>
          </a:stretch>
        </p:blipFill>
        <p:spPr>
          <a:xfrm>
            <a:off x="7017374" y="763246"/>
            <a:ext cx="3868336" cy="5182578"/>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AB301B47-9808-4FBC-9164-CC866C30B199}"/>
              </a:ext>
            </a:extLst>
          </p:cNvPr>
          <p:cNvSpPr>
            <a:spLocks noChangeArrowheads="1"/>
          </p:cNvSpPr>
          <p:nvPr/>
        </p:nvSpPr>
        <p:spPr bwMode="auto">
          <a:xfrm rot="10800000" flipV="1">
            <a:off x="400507" y="2364819"/>
            <a:ext cx="582746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Letter-join Air No-lead 40" panose="02000805000000020003" pitchFamily="50" charset="0"/>
              </a:rPr>
              <a:t>Our second hero this week is Amelia. Amelia has gone from strength to strength with her confidence and independence since the beginning of the year and is making great progress. She is also such a caring member of the class who always checks in with others to see that they are ok. What a fabulous Dove you are Amelia and a pleasure to have in the class. </a:t>
            </a:r>
          </a:p>
        </p:txBody>
      </p:sp>
      <p:pic>
        <p:nvPicPr>
          <p:cNvPr id="4" name="Picture 3">
            <a:extLst>
              <a:ext uri="{FF2B5EF4-FFF2-40B4-BE49-F238E27FC236}">
                <a16:creationId xmlns:a16="http://schemas.microsoft.com/office/drawing/2014/main" id="{8A48BC3D-28A6-40FA-A3CB-5E4DB3480E42}"/>
              </a:ext>
            </a:extLst>
          </p:cNvPr>
          <p:cNvPicPr>
            <a:picLocks noChangeAspect="1"/>
          </p:cNvPicPr>
          <p:nvPr/>
        </p:nvPicPr>
        <p:blipFill>
          <a:blip r:embed="rId2"/>
          <a:stretch>
            <a:fillRect/>
          </a:stretch>
        </p:blipFill>
        <p:spPr>
          <a:xfrm>
            <a:off x="6851903" y="875818"/>
            <a:ext cx="3848416" cy="4816423"/>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TextBox 3">
            <a:extLst>
              <a:ext uri="{FF2B5EF4-FFF2-40B4-BE49-F238E27FC236}">
                <a16:creationId xmlns:a16="http://schemas.microsoft.com/office/drawing/2014/main" id="{59DE2F8F-5646-429A-9667-960C4BBBA0C3}"/>
              </a:ext>
            </a:extLst>
          </p:cNvPr>
          <p:cNvSpPr txBox="1"/>
          <p:nvPr/>
        </p:nvSpPr>
        <p:spPr>
          <a:xfrm>
            <a:off x="266840" y="2561331"/>
            <a:ext cx="6364535" cy="3046988"/>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Our Swallow hero this week is Rosie. Rosie has been a superstar this week. She has been really helpful and kind to others and incredibly focused, especially in our Art lessons. I was really impressed with her printed portraits in the style of Andy Warhol which she managed to do without any help! </a:t>
            </a:r>
          </a:p>
        </p:txBody>
      </p:sp>
      <p:pic>
        <p:nvPicPr>
          <p:cNvPr id="5" name="Picture 4">
            <a:extLst>
              <a:ext uri="{FF2B5EF4-FFF2-40B4-BE49-F238E27FC236}">
                <a16:creationId xmlns:a16="http://schemas.microsoft.com/office/drawing/2014/main" id="{4397F28A-CBB8-481B-BC50-F99ED9A03153}"/>
              </a:ext>
            </a:extLst>
          </p:cNvPr>
          <p:cNvPicPr>
            <a:picLocks noChangeAspect="1"/>
          </p:cNvPicPr>
          <p:nvPr/>
        </p:nvPicPr>
        <p:blipFill>
          <a:blip r:embed="rId2"/>
          <a:stretch>
            <a:fillRect/>
          </a:stretch>
        </p:blipFill>
        <p:spPr>
          <a:xfrm>
            <a:off x="6898215" y="875818"/>
            <a:ext cx="4119816" cy="4550960"/>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TextBox 3">
            <a:extLst>
              <a:ext uri="{FF2B5EF4-FFF2-40B4-BE49-F238E27FC236}">
                <a16:creationId xmlns:a16="http://schemas.microsoft.com/office/drawing/2014/main" id="{59DE2F8F-5646-429A-9667-960C4BBBA0C3}"/>
              </a:ext>
            </a:extLst>
          </p:cNvPr>
          <p:cNvSpPr txBox="1"/>
          <p:nvPr/>
        </p:nvSpPr>
        <p:spPr>
          <a:xfrm>
            <a:off x="386000" y="2760673"/>
            <a:ext cx="6364535" cy="2308324"/>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Our second Swallow hero this week is Leo. Leo has been working really hard this week. We have been impressed with his focus, especially in Maths sessions, where is making lots of great progress! Keep it up Leo!</a:t>
            </a:r>
          </a:p>
        </p:txBody>
      </p:sp>
      <p:pic>
        <p:nvPicPr>
          <p:cNvPr id="3075" name="Picture 3" descr="Superhero man cartoon character Royalty Free Vector Image">
            <a:extLst>
              <a:ext uri="{FF2B5EF4-FFF2-40B4-BE49-F238E27FC236}">
                <a16:creationId xmlns:a16="http://schemas.microsoft.com/office/drawing/2014/main" id="{8FDB58F0-86EB-43BA-857F-38A624BCF8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8333" y="1679712"/>
            <a:ext cx="4185410" cy="3939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965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3" name="Picture 2">
            <a:extLst>
              <a:ext uri="{FF2B5EF4-FFF2-40B4-BE49-F238E27FC236}">
                <a16:creationId xmlns:a16="http://schemas.microsoft.com/office/drawing/2014/main" id="{C0AD3202-BDC6-4E8A-98C6-EA36D76C8C60}"/>
              </a:ext>
            </a:extLst>
          </p:cNvPr>
          <p:cNvPicPr>
            <a:picLocks noChangeAspect="1"/>
          </p:cNvPicPr>
          <p:nvPr/>
        </p:nvPicPr>
        <p:blipFill>
          <a:blip r:embed="rId2"/>
          <a:stretch>
            <a:fillRect/>
          </a:stretch>
        </p:blipFill>
        <p:spPr>
          <a:xfrm>
            <a:off x="7482892" y="692012"/>
            <a:ext cx="3049787" cy="5473976"/>
          </a:xfrm>
          <a:prstGeom prst="rect">
            <a:avLst/>
          </a:prstGeom>
        </p:spPr>
      </p:pic>
      <p:sp>
        <p:nvSpPr>
          <p:cNvPr id="5" name="TextBox 4">
            <a:extLst>
              <a:ext uri="{FF2B5EF4-FFF2-40B4-BE49-F238E27FC236}">
                <a16:creationId xmlns:a16="http://schemas.microsoft.com/office/drawing/2014/main" id="{35F9C8E4-B159-455F-A3B0-5E35F1A7C92C}"/>
              </a:ext>
            </a:extLst>
          </p:cNvPr>
          <p:cNvSpPr txBox="1"/>
          <p:nvPr/>
        </p:nvSpPr>
        <p:spPr>
          <a:xfrm>
            <a:off x="572094" y="2712066"/>
            <a:ext cx="6279734" cy="3416320"/>
          </a:xfrm>
          <a:prstGeom prst="rect">
            <a:avLst/>
          </a:prstGeom>
          <a:noFill/>
        </p:spPr>
        <p:txBody>
          <a:bodyPr wrap="square" rtlCol="0">
            <a:spAutoFit/>
          </a:bodyPr>
          <a:lstStyle/>
          <a:p>
            <a:r>
              <a:rPr lang="en-GB" sz="2400" dirty="0" err="1">
                <a:solidFill>
                  <a:srgbClr val="000000"/>
                </a:solidFill>
                <a:latin typeface="Letter-join Air No-lead 40" panose="02000805000000020003" pitchFamily="50" charset="0"/>
              </a:rPr>
              <a:t>Kailah</a:t>
            </a:r>
            <a:r>
              <a:rPr lang="en-GB" sz="2400" dirty="0">
                <a:solidFill>
                  <a:srgbClr val="000000"/>
                </a:solidFill>
                <a:latin typeface="Letter-join Air No-lead 40" panose="02000805000000020003" pitchFamily="50" charset="0"/>
              </a:rPr>
              <a:t> is Owl’s hero this week. She only joined our school on Monday and she has had an amazing first week! She has settled really well, has made lots of new friends and has produced some great work!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Well done </a:t>
            </a:r>
            <a:r>
              <a:rPr lang="en-GB" sz="2400" dirty="0" err="1">
                <a:solidFill>
                  <a:srgbClr val="000000"/>
                </a:solidFill>
                <a:latin typeface="Letter-join Air No-lead 40" panose="02000805000000020003" pitchFamily="50" charset="0"/>
              </a:rPr>
              <a:t>Kailah</a:t>
            </a:r>
            <a:r>
              <a:rPr lang="en-GB" sz="2400" dirty="0">
                <a:solidFill>
                  <a:srgbClr val="000000"/>
                </a:solidFill>
                <a:latin typeface="Letter-join Air No-lead 40" panose="02000805000000020003" pitchFamily="50" charset="0"/>
              </a:rPr>
              <a:t> – a great start to life in Owl class! </a:t>
            </a:r>
          </a:p>
        </p:txBody>
      </p:sp>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rot="10800000">
            <a:off x="-3372117" y="5751543"/>
            <a:ext cx="3025089" cy="923330"/>
          </a:xfrm>
          <a:prstGeom prst="rect">
            <a:avLst/>
          </a:prstGeom>
        </p:spPr>
        <p:txBody>
          <a:bodyPr wrap="square">
            <a:spAutoFit/>
          </a:bodyPr>
          <a:lstStyle/>
          <a:p>
            <a:br>
              <a:rPr lang="en-GB" dirty="0"/>
            </a:br>
            <a:br>
              <a:rPr lang="en-GB" dirty="0"/>
            </a:br>
            <a:endParaRPr lang="en-GB" dirty="0"/>
          </a:p>
        </p:txBody>
      </p:sp>
      <p:sp>
        <p:nvSpPr>
          <p:cNvPr id="7" name="Rectangle 1">
            <a:extLst>
              <a:ext uri="{FF2B5EF4-FFF2-40B4-BE49-F238E27FC236}">
                <a16:creationId xmlns:a16="http://schemas.microsoft.com/office/drawing/2014/main" id="{9D2D2B76-0DFC-492C-AC0B-82A318882EB1}"/>
              </a:ext>
            </a:extLst>
          </p:cNvPr>
          <p:cNvSpPr>
            <a:spLocks noChangeArrowheads="1"/>
          </p:cNvSpPr>
          <p:nvPr/>
        </p:nvSpPr>
        <p:spPr bwMode="auto">
          <a:xfrm rot="10800000" flipV="1">
            <a:off x="260370" y="2278784"/>
            <a:ext cx="6050176"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Letter-join Air No-lead 40" panose="02000805000000020003" pitchFamily="50" charset="0"/>
              </a:rPr>
              <a:t>The First Falcon Hero this week is Kai! Kai is always trying his best in lessons, not just with his independent work, but also trying his best to listen to instructions. He is very often the first one to listen and be ready to learn! This week Kai has worked especially hard with learning long division. He has showed great resilience with this very tricky new method and by Friday was so competent that Mrs Cordon was having to get out her pen and paper to work out his answers! Well done Kai- you should be really proud of yourself for sticking with it and being a Fabulous Falcon! </a:t>
            </a:r>
            <a:endParaRPr kumimoji="0" lang="en-US" altLang="en-US" sz="2000" b="0" i="0" u="none" strike="noStrike" cap="none" normalizeH="0" baseline="0" dirty="0">
              <a:ln>
                <a:noFill/>
              </a:ln>
              <a:solidFill>
                <a:schemeClr val="tx1"/>
              </a:solidFill>
              <a:effectLst/>
              <a:latin typeface="Letter-join Air No-lead 40" panose="02000805000000020003" pitchFamily="50" charset="0"/>
            </a:endParaRPr>
          </a:p>
        </p:txBody>
      </p:sp>
      <p:pic>
        <p:nvPicPr>
          <p:cNvPr id="8" name="Picture 7">
            <a:extLst>
              <a:ext uri="{FF2B5EF4-FFF2-40B4-BE49-F238E27FC236}">
                <a16:creationId xmlns:a16="http://schemas.microsoft.com/office/drawing/2014/main" id="{E6326234-133C-4844-A32E-56AC99899449}"/>
              </a:ext>
            </a:extLst>
          </p:cNvPr>
          <p:cNvPicPr>
            <a:picLocks noChangeAspect="1"/>
          </p:cNvPicPr>
          <p:nvPr/>
        </p:nvPicPr>
        <p:blipFill>
          <a:blip r:embed="rId2"/>
          <a:stretch>
            <a:fillRect/>
          </a:stretch>
        </p:blipFill>
        <p:spPr>
          <a:xfrm>
            <a:off x="7120426" y="981773"/>
            <a:ext cx="3649691" cy="4894453"/>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1">
            <a:extLst>
              <a:ext uri="{FF2B5EF4-FFF2-40B4-BE49-F238E27FC236}">
                <a16:creationId xmlns:a16="http://schemas.microsoft.com/office/drawing/2014/main" id="{AC0C8748-002E-47AD-8DD9-A927C4AF9FAD}"/>
              </a:ext>
            </a:extLst>
          </p:cNvPr>
          <p:cNvSpPr>
            <a:spLocks noChangeArrowheads="1"/>
          </p:cNvSpPr>
          <p:nvPr/>
        </p:nvSpPr>
        <p:spPr bwMode="auto">
          <a:xfrm rot="10800000" flipV="1">
            <a:off x="386000" y="2651443"/>
            <a:ext cx="6306348"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Letter-join Air No-lead 40" panose="02000805000000020003" pitchFamily="50" charset="0"/>
              </a:rPr>
              <a:t>The next Falcon Hero this week is Jaxon! Jaxon is the kind of person that anyone would be lucky to have as their friend, being funny and kind (as well as a brilliant learner too!) Jaxon has been an excellent example of a desk partner this week. He has been sat with a student who is new to our school and has shown care and respect by taking the time to explain things and check that she has understood the way things are done in Falcon Class. Thank you Jaxon- Falcon Class is better for having you in it! </a:t>
            </a:r>
            <a:endParaRPr kumimoji="0" lang="en-US" altLang="en-US" sz="2000" b="0" i="0" u="none" strike="noStrike" cap="none" normalizeH="0" baseline="0" dirty="0">
              <a:ln>
                <a:noFill/>
              </a:ln>
              <a:solidFill>
                <a:schemeClr val="tx1"/>
              </a:solidFill>
              <a:effectLst/>
              <a:latin typeface="Letter-join Air No-lead 40" panose="02000805000000020003" pitchFamily="50" charset="0"/>
            </a:endParaRPr>
          </a:p>
        </p:txBody>
      </p:sp>
      <p:pic>
        <p:nvPicPr>
          <p:cNvPr id="5" name="Picture 4">
            <a:extLst>
              <a:ext uri="{FF2B5EF4-FFF2-40B4-BE49-F238E27FC236}">
                <a16:creationId xmlns:a16="http://schemas.microsoft.com/office/drawing/2014/main" id="{4AFEC930-4651-41BA-B32F-014039C350AA}"/>
              </a:ext>
            </a:extLst>
          </p:cNvPr>
          <p:cNvPicPr>
            <a:picLocks noChangeAspect="1"/>
          </p:cNvPicPr>
          <p:nvPr/>
        </p:nvPicPr>
        <p:blipFill>
          <a:blip r:embed="rId2"/>
          <a:stretch>
            <a:fillRect/>
          </a:stretch>
        </p:blipFill>
        <p:spPr>
          <a:xfrm>
            <a:off x="7507985" y="599008"/>
            <a:ext cx="3267889" cy="5659984"/>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3" name="Picture 2">
            <a:extLst>
              <a:ext uri="{FF2B5EF4-FFF2-40B4-BE49-F238E27FC236}">
                <a16:creationId xmlns:a16="http://schemas.microsoft.com/office/drawing/2014/main" id="{9586C7BA-D744-4C62-885B-DA68E9C181A6}"/>
              </a:ext>
            </a:extLst>
          </p:cNvPr>
          <p:cNvPicPr>
            <a:picLocks noChangeAspect="1"/>
          </p:cNvPicPr>
          <p:nvPr/>
        </p:nvPicPr>
        <p:blipFill>
          <a:blip r:embed="rId2"/>
          <a:stretch>
            <a:fillRect/>
          </a:stretch>
        </p:blipFill>
        <p:spPr>
          <a:xfrm>
            <a:off x="6600643" y="726408"/>
            <a:ext cx="4132430" cy="5494119"/>
          </a:xfrm>
          <a:prstGeom prst="rect">
            <a:avLst/>
          </a:prstGeom>
        </p:spPr>
      </p:pic>
      <p:sp>
        <p:nvSpPr>
          <p:cNvPr id="5" name="TextBox 4">
            <a:extLst>
              <a:ext uri="{FF2B5EF4-FFF2-40B4-BE49-F238E27FC236}">
                <a16:creationId xmlns:a16="http://schemas.microsoft.com/office/drawing/2014/main" id="{96B9CA7D-48DF-46F8-9DA3-C682F2FA6E09}"/>
              </a:ext>
            </a:extLst>
          </p:cNvPr>
          <p:cNvSpPr txBox="1"/>
          <p:nvPr/>
        </p:nvSpPr>
        <p:spPr>
          <a:xfrm>
            <a:off x="266840" y="2557670"/>
            <a:ext cx="5656882" cy="4154984"/>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Luca is my hero this week for how hard he has been working in class. Luca is an incredibly intelligent boy, with amazing knowledge about so many things in the world.  He’s loving our new book all about ugly animals and uses high level vocabulary to talk about the animals in the book. Luca – you’re so kind and clever. It’s a pleasure to have you in Swan class!</a:t>
            </a:r>
          </a:p>
        </p:txBody>
      </p:sp>
    </p:spTree>
    <p:extLst>
      <p:ext uri="{BB962C8B-B14F-4D97-AF65-F5344CB8AC3E}">
        <p14:creationId xmlns:p14="http://schemas.microsoft.com/office/powerpoint/2010/main" val="3696945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44128AF4-CFE2-43F3-B26A-C0A1F7BADCD1}"/>
              </a:ext>
            </a:extLst>
          </p:cNvPr>
          <p:cNvSpPr txBox="1"/>
          <p:nvPr/>
        </p:nvSpPr>
        <p:spPr>
          <a:xfrm>
            <a:off x="186617" y="2365102"/>
            <a:ext cx="6973943" cy="4247317"/>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Our lunchtime heroes this week are these superstar sisters – Lilly and Evie! These girls are an absolute delight to have around at lunchtime. They are both kind, helpful, caring and will do anything for anyone!</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Evie is particularly helpful in the dining hall and shows her nurturing thoughtful nature with the support she gives to a friend.</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Lilly is particularly kind on the playground – always welcoming to new children and acting as a super role model to all when demonstrating kindness, thoughtfulness and inclusive play.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 are extremely proud of you both girls – well done!</a:t>
            </a:r>
          </a:p>
        </p:txBody>
      </p:sp>
      <p:pic>
        <p:nvPicPr>
          <p:cNvPr id="5" name="Picture 4">
            <a:extLst>
              <a:ext uri="{FF2B5EF4-FFF2-40B4-BE49-F238E27FC236}">
                <a16:creationId xmlns:a16="http://schemas.microsoft.com/office/drawing/2014/main" id="{B27C0BFC-9A81-4988-AD6B-E9C40617AC77}"/>
              </a:ext>
            </a:extLst>
          </p:cNvPr>
          <p:cNvPicPr>
            <a:picLocks noChangeAspect="1"/>
          </p:cNvPicPr>
          <p:nvPr/>
        </p:nvPicPr>
        <p:blipFill>
          <a:blip r:embed="rId2"/>
          <a:stretch>
            <a:fillRect/>
          </a:stretch>
        </p:blipFill>
        <p:spPr>
          <a:xfrm>
            <a:off x="7532845" y="1338884"/>
            <a:ext cx="3630898" cy="4492072"/>
          </a:xfrm>
          <a:prstGeom prst="rect">
            <a:avLst/>
          </a:prstGeom>
        </p:spPr>
      </p:pic>
    </p:spTree>
    <p:extLst>
      <p:ext uri="{BB962C8B-B14F-4D97-AF65-F5344CB8AC3E}">
        <p14:creationId xmlns:p14="http://schemas.microsoft.com/office/powerpoint/2010/main" val="2951361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Our Lunchtime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FDB9F869-6785-4B17-B505-493D4105AA1A}"/>
              </a:ext>
            </a:extLst>
          </p:cNvPr>
          <p:cNvSpPr txBox="1"/>
          <p:nvPr/>
        </p:nvSpPr>
        <p:spPr>
          <a:xfrm>
            <a:off x="266239" y="2531165"/>
            <a:ext cx="6188765" cy="3816429"/>
          </a:xfrm>
          <a:prstGeom prst="rect">
            <a:avLst/>
          </a:prstGeom>
          <a:noFill/>
        </p:spPr>
        <p:txBody>
          <a:bodyPr wrap="square" rtlCol="0">
            <a:spAutoFit/>
          </a:bodyPr>
          <a:lstStyle/>
          <a:p>
            <a:r>
              <a:rPr lang="en-GB" sz="2200" dirty="0">
                <a:solidFill>
                  <a:srgbClr val="000000"/>
                </a:solidFill>
                <a:latin typeface="Letter-join Air No-lead 40" panose="02000805000000020003" pitchFamily="50" charset="0"/>
              </a:rPr>
              <a:t>Holly is one of our lunchtime heroes for being so helpful and kind!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Holly will always run and fetch an ice pack for a grown up when they are doing first aid and is the first to offer to play with someone who is looking for a friend.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You are a superstar Holly and make the playground a lovely place to be for adults and children!</a:t>
            </a:r>
          </a:p>
        </p:txBody>
      </p:sp>
      <p:pic>
        <p:nvPicPr>
          <p:cNvPr id="5" name="Picture 4">
            <a:extLst>
              <a:ext uri="{FF2B5EF4-FFF2-40B4-BE49-F238E27FC236}">
                <a16:creationId xmlns:a16="http://schemas.microsoft.com/office/drawing/2014/main" id="{3263EA17-E7D5-4ED4-A37B-3CF309AECC31}"/>
              </a:ext>
            </a:extLst>
          </p:cNvPr>
          <p:cNvPicPr>
            <a:picLocks noChangeAspect="1"/>
          </p:cNvPicPr>
          <p:nvPr/>
        </p:nvPicPr>
        <p:blipFill>
          <a:blip r:embed="rId2"/>
          <a:stretch>
            <a:fillRect/>
          </a:stretch>
        </p:blipFill>
        <p:spPr>
          <a:xfrm>
            <a:off x="7609147" y="680796"/>
            <a:ext cx="3500376" cy="5265028"/>
          </a:xfrm>
          <a:prstGeom prst="rect">
            <a:avLst/>
          </a:prstGeom>
        </p:spPr>
      </p:pic>
    </p:spTree>
    <p:extLst>
      <p:ext uri="{BB962C8B-B14F-4D97-AF65-F5344CB8AC3E}">
        <p14:creationId xmlns:p14="http://schemas.microsoft.com/office/powerpoint/2010/main" val="20371350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2988022390"/>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99.2%% are Wren class! Well done Wrens!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What a lovely first week back!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Well done everyone – have a fabulous weekend!</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5362" name="Picture 2" descr="16 Cartoon Weekend Graphics &amp; Greetings ideas in 2024 | cartoon, sunday  pictures, happy weekend">
            <a:extLst>
              <a:ext uri="{FF2B5EF4-FFF2-40B4-BE49-F238E27FC236}">
                <a16:creationId xmlns:a16="http://schemas.microsoft.com/office/drawing/2014/main" id="{ED7DDE8F-62EF-4892-AB15-576B49B6BF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135" y="1150454"/>
            <a:ext cx="4557091" cy="455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schemas.microsoft.com/office/infopath/2007/PartnerControls"/>
    <ds:schemaRef ds:uri="http://www.w3.org/XML/1998/namespace"/>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purl.org/dc/elements/1.1/"/>
    <ds:schemaRef ds:uri="16c05727-aa75-4e4a-9b5f-8a80a1165891"/>
    <ds:schemaRef ds:uri="71af3243-3dd4-4a8d-8c0d-dd76da1f02a5"/>
    <ds:schemaRef ds:uri="http://purl.org/dc/te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1629</Words>
  <Application>Microsoft Office PowerPoint</Application>
  <PresentationFormat>Widescreen</PresentationFormat>
  <Paragraphs>82</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Comic Sans MS</vt:lpstr>
      <vt:lpstr>Franklin Gothic Book</vt:lpstr>
      <vt:lpstr>Letter-join Air No-lead 40</vt:lpstr>
      <vt:lpstr>Letter-join Air Plus 40</vt:lpstr>
      <vt:lpstr>Letterjoin-Air Plus 40</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Kingfisher Heroes</vt:lpstr>
      <vt:lpstr>Our Dove Hero</vt:lpstr>
      <vt:lpstr>Our Dove Hero</vt:lpstr>
      <vt:lpstr>Our Swallow Hero</vt:lpstr>
      <vt:lpstr>Our Swallow Hero</vt:lpstr>
      <vt:lpstr>Our Owl Hero</vt:lpstr>
      <vt:lpstr>Our Falcon Hero</vt:lpstr>
      <vt:lpstr>Our Falcon Hero</vt:lpstr>
      <vt:lpstr>Our Swan Hero</vt:lpstr>
      <vt:lpstr>Our Lunchtime Heroes</vt:lpstr>
      <vt:lpstr>Our Lunchtime Hero</vt:lpstr>
      <vt:lpstr>Class Attendance winners</vt:lpstr>
      <vt:lpstr> What a lovely first week back!   Well done everyone – have a fabulous weekend!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2024-11-08T13:46:59Z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