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4"/>
  </p:notesMasterIdLst>
  <p:handoutMasterIdLst>
    <p:handoutMasterId r:id="rId25"/>
  </p:handoutMasterIdLst>
  <p:sldIdLst>
    <p:sldId id="256" r:id="rId5"/>
    <p:sldId id="257" r:id="rId6"/>
    <p:sldId id="355" r:id="rId7"/>
    <p:sldId id="377" r:id="rId8"/>
    <p:sldId id="386" r:id="rId9"/>
    <p:sldId id="336" r:id="rId10"/>
    <p:sldId id="388" r:id="rId11"/>
    <p:sldId id="373" r:id="rId12"/>
    <p:sldId id="379" r:id="rId13"/>
    <p:sldId id="339" r:id="rId14"/>
    <p:sldId id="365" r:id="rId15"/>
    <p:sldId id="330" r:id="rId16"/>
    <p:sldId id="376" r:id="rId17"/>
    <p:sldId id="358" r:id="rId18"/>
    <p:sldId id="374" r:id="rId19"/>
    <p:sldId id="390" r:id="rId20"/>
    <p:sldId id="366" r:id="rId21"/>
    <p:sldId id="353" r:id="rId22"/>
    <p:sldId id="272" r:id="rId2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721" autoAdjust="0"/>
    <p:restoredTop sz="94712" autoAdjust="0"/>
  </p:normalViewPr>
  <p:slideViewPr>
    <p:cSldViewPr snapToGrid="0">
      <p:cViewPr varScale="1">
        <p:scale>
          <a:sx n="66" d="100"/>
          <a:sy n="66" d="100"/>
        </p:scale>
        <p:origin x="582" y="60"/>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5/22/2025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5/22/2025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B320A36F-B0E3-4709-A829-A99EAAF9CA5F}"/>
              </a:ext>
            </a:extLst>
          </p:cNvPr>
          <p:cNvSpPr/>
          <p:nvPr/>
        </p:nvSpPr>
        <p:spPr>
          <a:xfrm>
            <a:off x="648775" y="262042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39" y="2454753"/>
            <a:ext cx="636453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B677F4BA-4FE3-43B3-8273-B719DC416502}"/>
              </a:ext>
            </a:extLst>
          </p:cNvPr>
          <p:cNvSpPr/>
          <p:nvPr/>
        </p:nvSpPr>
        <p:spPr>
          <a:xfrm>
            <a:off x="362623" y="2431349"/>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4" name="Rectangle 13">
            <a:extLst>
              <a:ext uri="{FF2B5EF4-FFF2-40B4-BE49-F238E27FC236}">
                <a16:creationId xmlns:a16="http://schemas.microsoft.com/office/drawing/2014/main" id="{A2E641C9-3D92-4C04-A2C1-FECE70BCAF7F}"/>
              </a:ext>
            </a:extLst>
          </p:cNvPr>
          <p:cNvSpPr/>
          <p:nvPr/>
        </p:nvSpPr>
        <p:spPr>
          <a:xfrm>
            <a:off x="248622" y="2319434"/>
            <a:ext cx="6096000" cy="646331"/>
          </a:xfrm>
          <a:prstGeom prst="rect">
            <a:avLst/>
          </a:prstGeom>
        </p:spPr>
        <p:txBody>
          <a:bodyPr>
            <a:spAutoFit/>
          </a:bodyPr>
          <a:lstStyle/>
          <a:p>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62984917-C524-43DC-A133-7C704866B004}"/>
              </a:ext>
            </a:extLst>
          </p:cNvPr>
          <p:cNvSpPr/>
          <p:nvPr/>
        </p:nvSpPr>
        <p:spPr>
          <a:xfrm>
            <a:off x="266239" y="255369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3" name="Rectangle 12">
            <a:extLst>
              <a:ext uri="{FF2B5EF4-FFF2-40B4-BE49-F238E27FC236}">
                <a16:creationId xmlns:a16="http://schemas.microsoft.com/office/drawing/2014/main" id="{4B38FAAD-F07F-4541-8492-A7241810FAED}"/>
              </a:ext>
            </a:extLst>
          </p:cNvPr>
          <p:cNvSpPr/>
          <p:nvPr/>
        </p:nvSpPr>
        <p:spPr>
          <a:xfrm>
            <a:off x="339478" y="2469757"/>
            <a:ext cx="6096000" cy="3974165"/>
          </a:xfrm>
          <a:prstGeom prst="rect">
            <a:avLst/>
          </a:prstGeom>
        </p:spPr>
        <p:txBody>
          <a:bodyPr>
            <a:spAutoFit/>
          </a:bodyPr>
          <a:lstStyle/>
          <a:p>
            <a:pPr>
              <a:lnSpc>
                <a:spcPct val="115000"/>
              </a:lnSpc>
              <a:spcAft>
                <a:spcPts val="800"/>
              </a:spcAft>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Isabella is a phonics whizz kid! She blows us away with her amazing phonic knowledge.  She is getting very confident at automatically </a:t>
            </a:r>
            <a:r>
              <a:rPr lang="en-US" sz="2000" kern="100" dirty="0" err="1">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recognising</a:t>
            </a: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 words and no longer needs to blend the sounds. Isabella is getting really good at listening carefully in our group times and she is remembering to put her hand up if she wants to share her thoughts and ideas. Isabella is very creative and loves to paint, cut and stick! She particularly loves to draw and creates the most detailed pictures.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
        <p:nvSpPr>
          <p:cNvPr id="12" name="Rectangle 11">
            <a:extLst>
              <a:ext uri="{FF2B5EF4-FFF2-40B4-BE49-F238E27FC236}">
                <a16:creationId xmlns:a16="http://schemas.microsoft.com/office/drawing/2014/main" id="{940EB684-C383-4E53-AFED-7BD93B2FDEF3}"/>
              </a:ext>
            </a:extLst>
          </p:cNvPr>
          <p:cNvSpPr/>
          <p:nvPr/>
        </p:nvSpPr>
        <p:spPr>
          <a:xfrm>
            <a:off x="459239" y="2782777"/>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sp>
        <p:nvSpPr>
          <p:cNvPr id="15" name="Rectangle 14">
            <a:extLst>
              <a:ext uri="{FF2B5EF4-FFF2-40B4-BE49-F238E27FC236}">
                <a16:creationId xmlns:a16="http://schemas.microsoft.com/office/drawing/2014/main" id="{B524052B-52F9-4EF3-93D1-F36F48351C25}"/>
              </a:ext>
            </a:extLst>
          </p:cNvPr>
          <p:cNvSpPr/>
          <p:nvPr/>
        </p:nvSpPr>
        <p:spPr>
          <a:xfrm>
            <a:off x="213002" y="2573398"/>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pic>
        <p:nvPicPr>
          <p:cNvPr id="17" name="Picture 16" descr="A child holding a paper&#10;&#10;AI-generated content may be incorrect.">
            <a:extLst>
              <a:ext uri="{FF2B5EF4-FFF2-40B4-BE49-F238E27FC236}">
                <a16:creationId xmlns:a16="http://schemas.microsoft.com/office/drawing/2014/main" id="{556D923B-AC4F-949F-4DD6-4ECA270116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69320" y="682643"/>
            <a:ext cx="3628011" cy="5359562"/>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FC38D5A7-A6EA-4F48-A8FC-C977F8B366A8}"/>
              </a:ext>
            </a:extLst>
          </p:cNvPr>
          <p:cNvSpPr/>
          <p:nvPr/>
        </p:nvSpPr>
        <p:spPr>
          <a:xfrm>
            <a:off x="249068" y="2284787"/>
            <a:ext cx="6449334"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AE41EE4F-A60F-4F10-81B1-7F44B909F7B1}"/>
              </a:ext>
            </a:extLst>
          </p:cNvPr>
          <p:cNvSpPr/>
          <p:nvPr/>
        </p:nvSpPr>
        <p:spPr>
          <a:xfrm>
            <a:off x="249068" y="2578024"/>
            <a:ext cx="6096000" cy="646331"/>
          </a:xfrm>
          <a:prstGeom prst="rect">
            <a:avLst/>
          </a:prstGeom>
        </p:spPr>
        <p:txBody>
          <a:bodyPr>
            <a:spAutoFit/>
          </a:bodyPr>
          <a:lstStyle/>
          <a:p>
            <a:br>
              <a:rPr lang="en-GB" dirty="0"/>
            </a:br>
            <a:endParaRPr lang="en-GB" dirty="0"/>
          </a:p>
        </p:txBody>
      </p:sp>
      <p:pic>
        <p:nvPicPr>
          <p:cNvPr id="13" name="Picture 12" descr="A screenshot of a child&#10;&#10;AI-generated content may be incorrect.">
            <a:extLst>
              <a:ext uri="{FF2B5EF4-FFF2-40B4-BE49-F238E27FC236}">
                <a16:creationId xmlns:a16="http://schemas.microsoft.com/office/drawing/2014/main" id="{A12E7E9E-9CBD-752E-2C9C-AAE8A7D886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6955115" y="1825882"/>
            <a:ext cx="4382149" cy="3318467"/>
          </a:xfrm>
          <a:prstGeom prst="rect">
            <a:avLst/>
          </a:prstGeom>
        </p:spPr>
      </p:pic>
      <p:sp>
        <p:nvSpPr>
          <p:cNvPr id="15" name="TextBox 14">
            <a:extLst>
              <a:ext uri="{FF2B5EF4-FFF2-40B4-BE49-F238E27FC236}">
                <a16:creationId xmlns:a16="http://schemas.microsoft.com/office/drawing/2014/main" id="{5098C7AA-5F37-5BF8-6C00-F59CEDEE6FC9}"/>
              </a:ext>
            </a:extLst>
          </p:cNvPr>
          <p:cNvSpPr txBox="1"/>
          <p:nvPr/>
        </p:nvSpPr>
        <p:spPr>
          <a:xfrm>
            <a:off x="565251" y="2503484"/>
            <a:ext cx="6125028" cy="3973011"/>
          </a:xfrm>
          <a:prstGeom prst="rect">
            <a:avLst/>
          </a:prstGeom>
          <a:noFill/>
        </p:spPr>
        <p:txBody>
          <a:bodyPr wrap="square">
            <a:spAutoFit/>
          </a:bodyPr>
          <a:lstStyle/>
          <a:p>
            <a:pPr>
              <a:lnSpc>
                <a:spcPct val="115000"/>
              </a:lnSpc>
              <a:spcAft>
                <a:spcPts val="800"/>
              </a:spcAft>
            </a:pPr>
            <a:r>
              <a:rPr lang="en-US"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What a super week for Benjamin! He has really impressed us with his learning in phonics and reading groups this week. Benjamin has shown brilliant concentration and he is taking in all of our super learning. Benjamin has been very motivated in his play and he knows exactly what activities he wants to do. He spends a long time engrossed in one activity. Well done Benjamin, we are very proud of you!</a:t>
            </a:r>
            <a:endParaRPr lang="en-GB"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216943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10" name="TextBox 9">
            <a:extLst>
              <a:ext uri="{FF2B5EF4-FFF2-40B4-BE49-F238E27FC236}">
                <a16:creationId xmlns:a16="http://schemas.microsoft.com/office/drawing/2014/main" id="{005ECC2B-C7CC-FB54-2E68-3306E4B4BE06}"/>
              </a:ext>
            </a:extLst>
          </p:cNvPr>
          <p:cNvSpPr txBox="1"/>
          <p:nvPr/>
        </p:nvSpPr>
        <p:spPr>
          <a:xfrm>
            <a:off x="301201" y="2484677"/>
            <a:ext cx="6125028" cy="4339650"/>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Our first hero this week is Violet. Violet has worked so hard this week, she was immensely proud that she has conquered riding the bike using the pedals and no stabilisers. Not only this, but in phonics she has been practising really hard and is doing fantastic oral blending and segmenting. We are really proud of you Violet - keep up the hard work.</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2" name="Picture 11">
            <a:extLst>
              <a:ext uri="{FF2B5EF4-FFF2-40B4-BE49-F238E27FC236}">
                <a16:creationId xmlns:a16="http://schemas.microsoft.com/office/drawing/2014/main" id="{3FD33594-2BF6-E3C0-A1FE-97D01F262D13}"/>
              </a:ext>
            </a:extLst>
          </p:cNvPr>
          <p:cNvPicPr>
            <a:picLocks noChangeAspect="1"/>
          </p:cNvPicPr>
          <p:nvPr/>
        </p:nvPicPr>
        <p:blipFill>
          <a:blip r:embed="rId2"/>
          <a:stretch>
            <a:fillRect/>
          </a:stretch>
        </p:blipFill>
        <p:spPr>
          <a:xfrm>
            <a:off x="6747651" y="757743"/>
            <a:ext cx="4283205" cy="4992922"/>
          </a:xfrm>
          <a:prstGeom prst="rect">
            <a:avLst/>
          </a:prstGeom>
        </p:spPr>
      </p:pic>
    </p:spTree>
    <p:extLst>
      <p:ext uri="{BB962C8B-B14F-4D97-AF65-F5344CB8AC3E}">
        <p14:creationId xmlns:p14="http://schemas.microsoft.com/office/powerpoint/2010/main" val="1779801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10" name="TextBox 9">
            <a:extLst>
              <a:ext uri="{FF2B5EF4-FFF2-40B4-BE49-F238E27FC236}">
                <a16:creationId xmlns:a16="http://schemas.microsoft.com/office/drawing/2014/main" id="{85A07555-96A7-7AA9-17E6-3FEA14743AA2}"/>
              </a:ext>
            </a:extLst>
          </p:cNvPr>
          <p:cNvSpPr txBox="1"/>
          <p:nvPr/>
        </p:nvSpPr>
        <p:spPr>
          <a:xfrm>
            <a:off x="272173" y="2527557"/>
            <a:ext cx="6125028" cy="3970318"/>
          </a:xfrm>
          <a:prstGeom prst="rect">
            <a:avLst/>
          </a:prstGeom>
          <a:noFill/>
        </p:spPr>
        <p:txBody>
          <a:bodyPr wrap="square">
            <a:spAutoFit/>
          </a:bodyPr>
          <a:lstStyle/>
          <a:p>
            <a:pPr algn="l" fontAlgn="base">
              <a:buNone/>
            </a:pPr>
            <a:r>
              <a:rPr lang="en-GB" sz="2800" b="0" i="0" dirty="0">
                <a:solidFill>
                  <a:srgbClr val="000000"/>
                </a:solidFill>
                <a:effectLst/>
                <a:latin typeface="Letter-join Air No-lead 40" panose="02000805000000020003" pitchFamily="50" charset="0"/>
              </a:rPr>
              <a:t>Our second hero this week is Ivy. Ivy is a budding author and has not only produced 1 but 2 books this week. She loved sharing her story of the super villain and acted as an inspiration to lots of the children in Reception, who also wanted to write their own stories.</a:t>
            </a:r>
          </a:p>
        </p:txBody>
      </p:sp>
      <p:pic>
        <p:nvPicPr>
          <p:cNvPr id="13" name="Picture 12">
            <a:extLst>
              <a:ext uri="{FF2B5EF4-FFF2-40B4-BE49-F238E27FC236}">
                <a16:creationId xmlns:a16="http://schemas.microsoft.com/office/drawing/2014/main" id="{BD76884A-1C08-593C-9CE8-C73882CA5C36}"/>
              </a:ext>
            </a:extLst>
          </p:cNvPr>
          <p:cNvPicPr>
            <a:picLocks noChangeAspect="1"/>
          </p:cNvPicPr>
          <p:nvPr/>
        </p:nvPicPr>
        <p:blipFill>
          <a:blip r:embed="rId2"/>
          <a:stretch>
            <a:fillRect/>
          </a:stretch>
        </p:blipFill>
        <p:spPr>
          <a:xfrm>
            <a:off x="6942176" y="815795"/>
            <a:ext cx="4403647" cy="5076426"/>
          </a:xfrm>
          <a:prstGeom prst="rect">
            <a:avLst/>
          </a:prstGeom>
        </p:spPr>
      </p:pic>
    </p:spTree>
    <p:extLst>
      <p:ext uri="{BB962C8B-B14F-4D97-AF65-F5344CB8AC3E}">
        <p14:creationId xmlns:p14="http://schemas.microsoft.com/office/powerpoint/2010/main" val="41164224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973608" y="1234892"/>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871A056B-4AB0-448F-85C3-A4A9039E167A}"/>
              </a:ext>
            </a:extLst>
          </p:cNvPr>
          <p:cNvSpPr/>
          <p:nvPr/>
        </p:nvSpPr>
        <p:spPr>
          <a:xfrm>
            <a:off x="293941" y="217050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2E418CED-6F71-41B0-9630-7972244A1202}"/>
              </a:ext>
            </a:extLst>
          </p:cNvPr>
          <p:cNvSpPr/>
          <p:nvPr/>
        </p:nvSpPr>
        <p:spPr>
          <a:xfrm>
            <a:off x="321642" y="238200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EB1C9B4B-C867-43A2-BC09-C5F0E10BC657}"/>
              </a:ext>
            </a:extLst>
          </p:cNvPr>
          <p:cNvSpPr/>
          <p:nvPr/>
        </p:nvSpPr>
        <p:spPr>
          <a:xfrm>
            <a:off x="349343" y="225213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BC37F6B0-27F0-4C6F-8FDD-0BEDC48ABC43}"/>
              </a:ext>
            </a:extLst>
          </p:cNvPr>
          <p:cNvSpPr/>
          <p:nvPr/>
        </p:nvSpPr>
        <p:spPr>
          <a:xfrm>
            <a:off x="238538" y="2185897"/>
            <a:ext cx="6096000" cy="646331"/>
          </a:xfrm>
          <a:prstGeom prst="rect">
            <a:avLst/>
          </a:prstGeom>
        </p:spPr>
        <p:txBody>
          <a:bodyPr>
            <a:spAutoFit/>
          </a:bodyPr>
          <a:lstStyle/>
          <a:p>
            <a:br>
              <a:rPr lang="en-GB" dirty="0"/>
            </a:br>
            <a:endParaRPr lang="en-GB" dirty="0"/>
          </a:p>
        </p:txBody>
      </p:sp>
      <p:sp>
        <p:nvSpPr>
          <p:cNvPr id="13" name="Rectangle 12">
            <a:extLst>
              <a:ext uri="{FF2B5EF4-FFF2-40B4-BE49-F238E27FC236}">
                <a16:creationId xmlns:a16="http://schemas.microsoft.com/office/drawing/2014/main" id="{227834B2-1DE3-4A4F-A225-6E75B8A11212}"/>
              </a:ext>
            </a:extLst>
          </p:cNvPr>
          <p:cNvSpPr/>
          <p:nvPr/>
        </p:nvSpPr>
        <p:spPr>
          <a:xfrm>
            <a:off x="238538" y="2382003"/>
            <a:ext cx="6096000" cy="5509200"/>
          </a:xfrm>
          <a:prstGeom prst="rect">
            <a:avLst/>
          </a:prstGeom>
        </p:spPr>
        <p:txBody>
          <a:bodyPr>
            <a:spAutoFit/>
          </a:bodyPr>
          <a:lstStyle/>
          <a:p>
            <a:pPr algn="l" rtl="0" fontAlgn="base">
              <a:buNone/>
            </a:pPr>
            <a:r>
              <a:rPr lang="en-GB" sz="2800" b="0" i="0" dirty="0">
                <a:solidFill>
                  <a:srgbClr val="242424"/>
                </a:solidFill>
                <a:effectLst/>
                <a:latin typeface="Letter-join Air No-lead 40" panose="02000805000000020003" pitchFamily="50" charset="0"/>
              </a:rPr>
              <a:t>Georgia has shown great resilience this term. She broke her arm a few weeks ago but came back to school immediately. She has never complained and just got on with her work and school life. She has also made excellent progress with her writing this term. Well done, Georgia you really are a PERFECT PUFFIN! </a:t>
            </a: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16" name="Picture 15">
            <a:extLst>
              <a:ext uri="{FF2B5EF4-FFF2-40B4-BE49-F238E27FC236}">
                <a16:creationId xmlns:a16="http://schemas.microsoft.com/office/drawing/2014/main" id="{89031048-D89F-1F83-BBFB-FA5AB88A4461}"/>
              </a:ext>
            </a:extLst>
          </p:cNvPr>
          <p:cNvPicPr>
            <a:picLocks noChangeAspect="1"/>
          </p:cNvPicPr>
          <p:nvPr/>
        </p:nvPicPr>
        <p:blipFill>
          <a:blip r:embed="rId2"/>
          <a:stretch>
            <a:fillRect/>
          </a:stretch>
        </p:blipFill>
        <p:spPr>
          <a:xfrm>
            <a:off x="7075135" y="1116529"/>
            <a:ext cx="3636408" cy="4713433"/>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973608" y="1234892"/>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871A056B-4AB0-448F-85C3-A4A9039E167A}"/>
              </a:ext>
            </a:extLst>
          </p:cNvPr>
          <p:cNvSpPr/>
          <p:nvPr/>
        </p:nvSpPr>
        <p:spPr>
          <a:xfrm>
            <a:off x="293941" y="217050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2E418CED-6F71-41B0-9630-7972244A1202}"/>
              </a:ext>
            </a:extLst>
          </p:cNvPr>
          <p:cNvSpPr/>
          <p:nvPr/>
        </p:nvSpPr>
        <p:spPr>
          <a:xfrm>
            <a:off x="321642" y="238200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EB1C9B4B-C867-43A2-BC09-C5F0E10BC657}"/>
              </a:ext>
            </a:extLst>
          </p:cNvPr>
          <p:cNvSpPr/>
          <p:nvPr/>
        </p:nvSpPr>
        <p:spPr>
          <a:xfrm>
            <a:off x="349343" y="225213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BC37F6B0-27F0-4C6F-8FDD-0BEDC48ABC43}"/>
              </a:ext>
            </a:extLst>
          </p:cNvPr>
          <p:cNvSpPr/>
          <p:nvPr/>
        </p:nvSpPr>
        <p:spPr>
          <a:xfrm>
            <a:off x="238538" y="2185897"/>
            <a:ext cx="6096000" cy="646331"/>
          </a:xfrm>
          <a:prstGeom prst="rect">
            <a:avLst/>
          </a:prstGeom>
        </p:spPr>
        <p:txBody>
          <a:bodyPr>
            <a:spAutoFit/>
          </a:bodyPr>
          <a:lstStyle/>
          <a:p>
            <a:br>
              <a:rPr lang="en-GB" dirty="0"/>
            </a:br>
            <a:endParaRPr lang="en-GB" dirty="0"/>
          </a:p>
        </p:txBody>
      </p:sp>
      <p:sp>
        <p:nvSpPr>
          <p:cNvPr id="13" name="Rectangle 12">
            <a:extLst>
              <a:ext uri="{FF2B5EF4-FFF2-40B4-BE49-F238E27FC236}">
                <a16:creationId xmlns:a16="http://schemas.microsoft.com/office/drawing/2014/main" id="{227834B2-1DE3-4A4F-A225-6E75B8A11212}"/>
              </a:ext>
            </a:extLst>
          </p:cNvPr>
          <p:cNvSpPr/>
          <p:nvPr/>
        </p:nvSpPr>
        <p:spPr>
          <a:xfrm>
            <a:off x="251241" y="2410876"/>
            <a:ext cx="6096000" cy="4154984"/>
          </a:xfrm>
          <a:prstGeom prst="rect">
            <a:avLst/>
          </a:prstGeom>
        </p:spPr>
        <p:txBody>
          <a:bodyPr>
            <a:spAutoFit/>
          </a:bodyPr>
          <a:lstStyle/>
          <a:p>
            <a:pPr algn="l" rtl="0" fontAlgn="base">
              <a:buNone/>
            </a:pPr>
            <a:r>
              <a:rPr lang="en-GB" sz="2200" b="0" i="0" dirty="0">
                <a:solidFill>
                  <a:srgbClr val="000000"/>
                </a:solidFill>
                <a:effectLst/>
                <a:latin typeface="Letter-join Air No-lead 40" panose="02000805000000020003" pitchFamily="50" charset="0"/>
              </a:rPr>
              <a:t>Hunter has had the most amazing half term and we are so pleased that he joined Puffin Class. Mr Ellis, our sports coach says that he always listens carefully in PE, can follow instructions and work well with other children, he was certainly enjoying our tennis and cricket sessions recently. Hunter has also loved our Great Fire of London topic and has been able to remember lots of facts and can speak clearly using great language. Well done, Hunter, you really are a PERFECT PUFFIN!</a:t>
            </a:r>
          </a:p>
        </p:txBody>
      </p:sp>
      <p:pic>
        <p:nvPicPr>
          <p:cNvPr id="16" name="Picture 15">
            <a:extLst>
              <a:ext uri="{FF2B5EF4-FFF2-40B4-BE49-F238E27FC236}">
                <a16:creationId xmlns:a16="http://schemas.microsoft.com/office/drawing/2014/main" id="{C2AF242E-A03C-780E-114C-C6C5B4EC362C}"/>
              </a:ext>
            </a:extLst>
          </p:cNvPr>
          <p:cNvPicPr>
            <a:picLocks noChangeAspect="1"/>
          </p:cNvPicPr>
          <p:nvPr/>
        </p:nvPicPr>
        <p:blipFill>
          <a:blip r:embed="rId2"/>
          <a:stretch>
            <a:fillRect/>
          </a:stretch>
        </p:blipFill>
        <p:spPr>
          <a:xfrm>
            <a:off x="7085889" y="1054817"/>
            <a:ext cx="4199950" cy="5055030"/>
          </a:xfrm>
          <a:prstGeom prst="rect">
            <a:avLst/>
          </a:prstGeom>
        </p:spPr>
      </p:pic>
    </p:spTree>
    <p:extLst>
      <p:ext uri="{BB962C8B-B14F-4D97-AF65-F5344CB8AC3E}">
        <p14:creationId xmlns:p14="http://schemas.microsoft.com/office/powerpoint/2010/main" val="4273423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a:p>
        </p:txBody>
      </p:sp>
      <p:sp>
        <p:nvSpPr>
          <p:cNvPr id="3" name="Rectangle 2">
            <a:extLst>
              <a:ext uri="{FF2B5EF4-FFF2-40B4-BE49-F238E27FC236}">
                <a16:creationId xmlns:a16="http://schemas.microsoft.com/office/drawing/2014/main" id="{90BF0785-C28E-47BC-BB4D-71B30EC3A321}"/>
              </a:ext>
            </a:extLst>
          </p:cNvPr>
          <p:cNvSpPr/>
          <p:nvPr/>
        </p:nvSpPr>
        <p:spPr>
          <a:xfrm>
            <a:off x="297902" y="2461741"/>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7" name="Rectangle 6">
            <a:extLst>
              <a:ext uri="{FF2B5EF4-FFF2-40B4-BE49-F238E27FC236}">
                <a16:creationId xmlns:a16="http://schemas.microsoft.com/office/drawing/2014/main" id="{7B39EC49-83A6-446F-819F-833B30F11EAE}"/>
              </a:ext>
            </a:extLst>
          </p:cNvPr>
          <p:cNvSpPr/>
          <p:nvPr/>
        </p:nvSpPr>
        <p:spPr>
          <a:xfrm>
            <a:off x="356634" y="2328892"/>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sp>
        <p:nvSpPr>
          <p:cNvPr id="10" name="Rectangle 9">
            <a:extLst>
              <a:ext uri="{FF2B5EF4-FFF2-40B4-BE49-F238E27FC236}">
                <a16:creationId xmlns:a16="http://schemas.microsoft.com/office/drawing/2014/main" id="{62075C89-2D8B-4F49-9B32-B91A5775448F}"/>
              </a:ext>
            </a:extLst>
          </p:cNvPr>
          <p:cNvSpPr/>
          <p:nvPr/>
        </p:nvSpPr>
        <p:spPr>
          <a:xfrm>
            <a:off x="334427" y="1535358"/>
            <a:ext cx="6096000" cy="5078313"/>
          </a:xfrm>
          <a:prstGeom prst="rect">
            <a:avLst/>
          </a:prstGeom>
        </p:spPr>
        <p:txBody>
          <a:bodyPr>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fontAlgn="base"/>
            <a:br>
              <a:rPr lang="en-GB" sz="1800" b="0" i="0" dirty="0">
                <a:solidFill>
                  <a:srgbClr val="000000"/>
                </a:solidFill>
                <a:effectLst/>
                <a:latin typeface="Aptos" panose="020B0004020202020204" pitchFamily="34" charset="0"/>
              </a:rPr>
            </a:br>
            <a:r>
              <a:rPr lang="en-GB" sz="2800" dirty="0">
                <a:solidFill>
                  <a:srgbClr val="000000"/>
                </a:solidFill>
                <a:latin typeface="Letter-join Air No-lead 40" panose="02000805000000020003" pitchFamily="50" charset="0"/>
              </a:rPr>
              <a:t>Mason has written a fabulous diary entry this week as Vlad the flea in our Grear Fire of London topic. He has been trying out his cursive handwriting and has included lots of subordinating conjunctions within his entries. Fabulous work this week Mason - keep it up!</a:t>
            </a:r>
          </a:p>
          <a:p>
            <a:pPr algn="l" fontAlgn="base">
              <a:buNone/>
            </a:pPr>
            <a:endParaRPr lang="en-GB" sz="1800" b="0" i="0" dirty="0">
              <a:solidFill>
                <a:srgbClr val="000000"/>
              </a:solidFill>
              <a:effectLst/>
              <a:latin typeface="Calibri" panose="020F0502020204030204" pitchFamily="34" charset="0"/>
            </a:endParaRPr>
          </a:p>
        </p:txBody>
      </p:sp>
      <p:pic>
        <p:nvPicPr>
          <p:cNvPr id="14" name="Picture 13">
            <a:extLst>
              <a:ext uri="{FF2B5EF4-FFF2-40B4-BE49-F238E27FC236}">
                <a16:creationId xmlns:a16="http://schemas.microsoft.com/office/drawing/2014/main" id="{4FA9DC42-EDC6-9A14-B89B-3A491298343A}"/>
              </a:ext>
            </a:extLst>
          </p:cNvPr>
          <p:cNvPicPr>
            <a:picLocks noChangeAspect="1"/>
          </p:cNvPicPr>
          <p:nvPr/>
        </p:nvPicPr>
        <p:blipFill>
          <a:blip r:embed="rId2"/>
          <a:stretch>
            <a:fillRect/>
          </a:stretch>
        </p:blipFill>
        <p:spPr>
          <a:xfrm rot="16200000">
            <a:off x="7142341" y="1157642"/>
            <a:ext cx="4076269" cy="5500093"/>
          </a:xfrm>
          <a:prstGeom prst="rect">
            <a:avLst/>
          </a:prstGeom>
        </p:spPr>
      </p:pic>
    </p:spTree>
    <p:extLst>
      <p:ext uri="{BB962C8B-B14F-4D97-AF65-F5344CB8AC3E}">
        <p14:creationId xmlns:p14="http://schemas.microsoft.com/office/powerpoint/2010/main" val="2991900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a:p>
        </p:txBody>
      </p:sp>
      <p:sp>
        <p:nvSpPr>
          <p:cNvPr id="3" name="Rectangle 2">
            <a:extLst>
              <a:ext uri="{FF2B5EF4-FFF2-40B4-BE49-F238E27FC236}">
                <a16:creationId xmlns:a16="http://schemas.microsoft.com/office/drawing/2014/main" id="{90BF0785-C28E-47BC-BB4D-71B30EC3A321}"/>
              </a:ext>
            </a:extLst>
          </p:cNvPr>
          <p:cNvSpPr/>
          <p:nvPr/>
        </p:nvSpPr>
        <p:spPr>
          <a:xfrm>
            <a:off x="297902" y="2391333"/>
            <a:ext cx="6096000" cy="646331"/>
          </a:xfrm>
          <a:prstGeom prst="rect">
            <a:avLst/>
          </a:prstGeom>
        </p:spPr>
        <p:txBody>
          <a:bodyPr>
            <a:spAutoFit/>
          </a:bodyPr>
          <a:lstStyle/>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13" name="TextBox 12">
            <a:extLst>
              <a:ext uri="{FF2B5EF4-FFF2-40B4-BE49-F238E27FC236}">
                <a16:creationId xmlns:a16="http://schemas.microsoft.com/office/drawing/2014/main" id="{17F1A89B-D791-F5E7-49AF-C7F9057825C4}"/>
              </a:ext>
            </a:extLst>
          </p:cNvPr>
          <p:cNvSpPr txBox="1"/>
          <p:nvPr/>
        </p:nvSpPr>
        <p:spPr>
          <a:xfrm>
            <a:off x="327268" y="2746718"/>
            <a:ext cx="6567714" cy="3416320"/>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Cruz has really enjoyed our Great Fire of London topic and has thrown himself into all our learning including our workshop. He has shown week in, week out how much knowledge he has gained about the Great Fire of London and is always putting his hand up to share his ideas within our lessons. Great work Cruz, Historian in the making🙂</a:t>
            </a:r>
          </a:p>
        </p:txBody>
      </p:sp>
      <p:pic>
        <p:nvPicPr>
          <p:cNvPr id="15" name="Picture 14">
            <a:extLst>
              <a:ext uri="{FF2B5EF4-FFF2-40B4-BE49-F238E27FC236}">
                <a16:creationId xmlns:a16="http://schemas.microsoft.com/office/drawing/2014/main" id="{27500F5A-A895-1695-7ECA-6F0DCFA3404D}"/>
              </a:ext>
            </a:extLst>
          </p:cNvPr>
          <p:cNvPicPr>
            <a:picLocks noChangeAspect="1"/>
          </p:cNvPicPr>
          <p:nvPr/>
        </p:nvPicPr>
        <p:blipFill>
          <a:blip r:embed="rId2"/>
          <a:stretch>
            <a:fillRect/>
          </a:stretch>
        </p:blipFill>
        <p:spPr>
          <a:xfrm>
            <a:off x="7429103" y="1231523"/>
            <a:ext cx="3538819" cy="4714301"/>
          </a:xfrm>
          <a:prstGeom prst="rect">
            <a:avLst/>
          </a:prstGeom>
        </p:spPr>
      </p:pic>
    </p:spTree>
    <p:extLst>
      <p:ext uri="{BB962C8B-B14F-4D97-AF65-F5344CB8AC3E}">
        <p14:creationId xmlns:p14="http://schemas.microsoft.com/office/powerpoint/2010/main" val="1849714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86000" y="2753928"/>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808042" y="2430763"/>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8" name="TextBox 7">
            <a:extLst>
              <a:ext uri="{FF2B5EF4-FFF2-40B4-BE49-F238E27FC236}">
                <a16:creationId xmlns:a16="http://schemas.microsoft.com/office/drawing/2014/main" id="{D59C30B8-2A7D-83ED-F6DD-30A2644A4287}"/>
              </a:ext>
            </a:extLst>
          </p:cNvPr>
          <p:cNvSpPr txBox="1"/>
          <p:nvPr/>
        </p:nvSpPr>
        <p:spPr>
          <a:xfrm>
            <a:off x="233053" y="2430763"/>
            <a:ext cx="6117770" cy="4093428"/>
          </a:xfrm>
          <a:prstGeom prst="rect">
            <a:avLst/>
          </a:prstGeom>
          <a:noFill/>
        </p:spPr>
        <p:txBody>
          <a:bodyPr wrap="square">
            <a:spAutoFit/>
          </a:bodyPr>
          <a:lstStyle/>
          <a:p>
            <a:pPr algn="l" fontAlgn="base">
              <a:buNone/>
            </a:pPr>
            <a:r>
              <a:rPr lang="en-GB" sz="2000" b="0" i="0" dirty="0">
                <a:solidFill>
                  <a:srgbClr val="000000"/>
                </a:solidFill>
                <a:effectLst/>
                <a:latin typeface="Letter-join Air No-lead 40" panose="02000805000000020003" pitchFamily="50" charset="0"/>
              </a:rPr>
              <a:t>Our first hero this week is Jasmine. </a:t>
            </a:r>
          </a:p>
          <a:p>
            <a:pPr algn="l" fontAlgn="base">
              <a:buNone/>
            </a:pPr>
            <a:endParaRPr lang="en-GB" sz="2000" b="0" i="0" dirty="0">
              <a:solidFill>
                <a:srgbClr val="000000"/>
              </a:solidFill>
              <a:effectLst/>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Jasmine is our hero for 2 reasons. She really impressed Mrs Warsop on Monday with her photography skills. She has also been really kind and shared some of her plants we grew from seeds with other children whose plants had not grown very well so they could take some home. She is always so kind and thoughtful to other children and really shows the care part of the Holly Hill way.</a:t>
            </a:r>
          </a:p>
          <a:p>
            <a:pPr algn="l" fontAlgn="base">
              <a:buNone/>
            </a:pPr>
            <a:endParaRPr lang="en-GB" sz="2000" dirty="0">
              <a:solidFill>
                <a:srgbClr val="000000"/>
              </a:solidFill>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Well done Jasmine!</a:t>
            </a:r>
          </a:p>
        </p:txBody>
      </p:sp>
      <p:pic>
        <p:nvPicPr>
          <p:cNvPr id="12" name="Picture 11">
            <a:extLst>
              <a:ext uri="{FF2B5EF4-FFF2-40B4-BE49-F238E27FC236}">
                <a16:creationId xmlns:a16="http://schemas.microsoft.com/office/drawing/2014/main" id="{F31B6CF5-8C9F-CF58-BD10-0D1371EEDF80}"/>
              </a:ext>
            </a:extLst>
          </p:cNvPr>
          <p:cNvPicPr>
            <a:picLocks noChangeAspect="1"/>
          </p:cNvPicPr>
          <p:nvPr/>
        </p:nvPicPr>
        <p:blipFill>
          <a:blip r:embed="rId2"/>
          <a:stretch>
            <a:fillRect/>
          </a:stretch>
        </p:blipFill>
        <p:spPr>
          <a:xfrm>
            <a:off x="6601160" y="1163971"/>
            <a:ext cx="4324730" cy="4530058"/>
          </a:xfrm>
          <a:prstGeom prst="rect">
            <a:avLst/>
          </a:prstGeom>
        </p:spPr>
      </p:pic>
    </p:spTree>
    <p:extLst>
      <p:ext uri="{BB962C8B-B14F-4D97-AF65-F5344CB8AC3E}">
        <p14:creationId xmlns:p14="http://schemas.microsoft.com/office/powerpoint/2010/main" val="1646747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715277" y="2477654"/>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FD7B16A0-D6EF-4949-B4CC-A9CC6CA7A20E}"/>
              </a:ext>
            </a:extLst>
          </p:cNvPr>
          <p:cNvSpPr/>
          <p:nvPr/>
        </p:nvSpPr>
        <p:spPr>
          <a:xfrm>
            <a:off x="386000" y="2429900"/>
            <a:ext cx="184731" cy="1477328"/>
          </a:xfrm>
          <a:prstGeom prst="rect">
            <a:avLst/>
          </a:prstGeom>
        </p:spPr>
        <p:txBody>
          <a:bodyPr wrap="none">
            <a:spAutoFit/>
          </a:bodyPr>
          <a:lstStyle/>
          <a:p>
            <a:pPr fontAlgn="base"/>
            <a:endParaRPr lang="en-GB" sz="2400" dirty="0">
              <a:solidFill>
                <a:srgbClr val="000000"/>
              </a:solidFill>
              <a:latin typeface="Letter-join Air No-lead 40" panose="02000805000000020003" pitchFamily="50" charset="0"/>
            </a:endParaRPr>
          </a:p>
          <a:p>
            <a:pPr fontAlgn="base"/>
            <a:endParaRPr lang="en-GB" sz="2400" dirty="0">
              <a:solidFill>
                <a:srgbClr val="000000"/>
              </a:solidFill>
              <a:latin typeface="Letter-join Air No-lead 40" panose="02000805000000020003" pitchFamily="50" charset="0"/>
            </a:endParaRPr>
          </a:p>
          <a:p>
            <a:pPr fontAlgn="base"/>
            <a:endParaRPr lang="en-GB" sz="2400" dirty="0">
              <a:solidFill>
                <a:srgbClr val="000000"/>
              </a:solidFill>
              <a:latin typeface="Letter-join Air No-lead 40" panose="02000805000000020003" pitchFamily="50" charset="0"/>
            </a:endParaRPr>
          </a:p>
          <a:p>
            <a:pPr fontAlgn="base"/>
            <a:endParaRPr lang="en-GB" dirty="0"/>
          </a:p>
        </p:txBody>
      </p:sp>
      <p:sp>
        <p:nvSpPr>
          <p:cNvPr id="12" name="TextBox 11">
            <a:extLst>
              <a:ext uri="{FF2B5EF4-FFF2-40B4-BE49-F238E27FC236}">
                <a16:creationId xmlns:a16="http://schemas.microsoft.com/office/drawing/2014/main" id="{C564A3BA-BAE2-A069-0E44-41B2FB92028F}"/>
              </a:ext>
            </a:extLst>
          </p:cNvPr>
          <p:cNvSpPr txBox="1"/>
          <p:nvPr/>
        </p:nvSpPr>
        <p:spPr>
          <a:xfrm>
            <a:off x="225857" y="2561331"/>
            <a:ext cx="6117770" cy="3416320"/>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Our </a:t>
            </a:r>
            <a:r>
              <a:rPr lang="en-GB" sz="2400" dirty="0">
                <a:solidFill>
                  <a:srgbClr val="000000"/>
                </a:solidFill>
                <a:latin typeface="Letter-join Air No-lead 40" panose="02000805000000020003" pitchFamily="50" charset="0"/>
              </a:rPr>
              <a:t>second</a:t>
            </a:r>
            <a:r>
              <a:rPr lang="en-GB" sz="2400" b="0" i="0" dirty="0">
                <a:solidFill>
                  <a:srgbClr val="000000"/>
                </a:solidFill>
                <a:effectLst/>
                <a:latin typeface="Letter-join Air No-lead 40" panose="02000805000000020003" pitchFamily="50" charset="0"/>
              </a:rPr>
              <a:t> hero this week is Ayda. Ayda is a  hero for all the time and effort </a:t>
            </a:r>
            <a:r>
              <a:rPr lang="en-GB" sz="2400" dirty="0">
                <a:solidFill>
                  <a:srgbClr val="000000"/>
                </a:solidFill>
                <a:latin typeface="Letter-join Air No-lead 40" panose="02000805000000020003" pitchFamily="50" charset="0"/>
              </a:rPr>
              <a:t>she</a:t>
            </a:r>
            <a:r>
              <a:rPr lang="en-GB" sz="2400" b="0" i="0" dirty="0">
                <a:solidFill>
                  <a:srgbClr val="000000"/>
                </a:solidFill>
                <a:effectLst/>
                <a:latin typeface="Letter-join Air No-lead 40" panose="02000805000000020003" pitchFamily="50" charset="0"/>
              </a:rPr>
              <a:t> spends on </a:t>
            </a:r>
            <a:r>
              <a:rPr lang="en-GB" sz="2400" b="0" i="0" dirty="0" err="1">
                <a:solidFill>
                  <a:srgbClr val="000000"/>
                </a:solidFill>
                <a:effectLst/>
                <a:latin typeface="Letter-join Air No-lead 40" panose="02000805000000020003" pitchFamily="50" charset="0"/>
              </a:rPr>
              <a:t>Numbots</a:t>
            </a:r>
            <a:r>
              <a:rPr lang="en-GB" sz="2400" b="0" i="0" dirty="0">
                <a:solidFill>
                  <a:srgbClr val="000000"/>
                </a:solidFill>
                <a:effectLst/>
                <a:latin typeface="Letter-join Air No-lead 40" panose="02000805000000020003" pitchFamily="50" charset="0"/>
              </a:rPr>
              <a:t>. </a:t>
            </a:r>
            <a:r>
              <a:rPr lang="en-GB" sz="2400" dirty="0">
                <a:solidFill>
                  <a:srgbClr val="000000"/>
                </a:solidFill>
                <a:latin typeface="Letter-join Air No-lead 40" panose="02000805000000020003" pitchFamily="50" charset="0"/>
              </a:rPr>
              <a:t>She</a:t>
            </a:r>
            <a:r>
              <a:rPr lang="en-GB" sz="2400" b="0" i="0" dirty="0">
                <a:solidFill>
                  <a:srgbClr val="000000"/>
                </a:solidFill>
                <a:effectLst/>
                <a:latin typeface="Letter-join Air No-lead 40" panose="02000805000000020003" pitchFamily="50" charset="0"/>
              </a:rPr>
              <a:t> has been on the most minutes in the past month out of Woodpecker Class and it really shows with </a:t>
            </a:r>
            <a:r>
              <a:rPr lang="en-GB" sz="2400" dirty="0">
                <a:solidFill>
                  <a:srgbClr val="000000"/>
                </a:solidFill>
                <a:latin typeface="Letter-join Air No-lead 40" panose="02000805000000020003" pitchFamily="50" charset="0"/>
              </a:rPr>
              <a:t>her</a:t>
            </a:r>
            <a:r>
              <a:rPr lang="en-GB" sz="2400" b="0" i="0" dirty="0">
                <a:solidFill>
                  <a:srgbClr val="000000"/>
                </a:solidFill>
                <a:effectLst/>
                <a:latin typeface="Letter-join Air No-lead 40" panose="02000805000000020003" pitchFamily="50" charset="0"/>
              </a:rPr>
              <a:t> understanding of </a:t>
            </a:r>
            <a:r>
              <a:rPr lang="en-GB" sz="2400" dirty="0">
                <a:solidFill>
                  <a:srgbClr val="000000"/>
                </a:solidFill>
                <a:latin typeface="Letter-join Air No-lead 40" panose="02000805000000020003" pitchFamily="50" charset="0"/>
              </a:rPr>
              <a:t>her</a:t>
            </a:r>
            <a:r>
              <a:rPr lang="en-GB" sz="2400" b="0" i="0" dirty="0">
                <a:solidFill>
                  <a:srgbClr val="000000"/>
                </a:solidFill>
                <a:effectLst/>
                <a:latin typeface="Letter-join Air No-lead 40" panose="02000805000000020003" pitchFamily="50" charset="0"/>
              </a:rPr>
              <a:t> maths work in school.</a:t>
            </a:r>
          </a:p>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Well done </a:t>
            </a:r>
            <a:r>
              <a:rPr lang="en-GB" sz="2400" dirty="0">
                <a:solidFill>
                  <a:srgbClr val="000000"/>
                </a:solidFill>
                <a:latin typeface="Letter-join Air No-lead 40" panose="02000805000000020003" pitchFamily="50" charset="0"/>
              </a:rPr>
              <a:t>Ayda</a:t>
            </a:r>
            <a:r>
              <a:rPr lang="en-GB" sz="2400" b="0" i="0" dirty="0">
                <a:solidFill>
                  <a:srgbClr val="000000"/>
                </a:solidFill>
                <a:effectLst/>
                <a:latin typeface="Letter-join Air No-lead 40" panose="02000805000000020003" pitchFamily="50" charset="0"/>
              </a:rPr>
              <a:t>.</a:t>
            </a:r>
          </a:p>
        </p:txBody>
      </p:sp>
      <p:pic>
        <p:nvPicPr>
          <p:cNvPr id="14" name="Picture 13">
            <a:extLst>
              <a:ext uri="{FF2B5EF4-FFF2-40B4-BE49-F238E27FC236}">
                <a16:creationId xmlns:a16="http://schemas.microsoft.com/office/drawing/2014/main" id="{C96787AA-25D5-F896-2482-9E5BB4D3C01F}"/>
              </a:ext>
            </a:extLst>
          </p:cNvPr>
          <p:cNvPicPr>
            <a:picLocks noChangeAspect="1"/>
          </p:cNvPicPr>
          <p:nvPr/>
        </p:nvPicPr>
        <p:blipFill>
          <a:blip r:embed="rId2"/>
          <a:stretch>
            <a:fillRect/>
          </a:stretch>
        </p:blipFill>
        <p:spPr>
          <a:xfrm>
            <a:off x="7181440" y="1048219"/>
            <a:ext cx="3805873" cy="4576998"/>
          </a:xfrm>
          <a:prstGeom prst="rect">
            <a:avLst/>
          </a:prstGeom>
        </p:spPr>
      </p:pic>
    </p:spTree>
    <p:extLst>
      <p:ext uri="{BB962C8B-B14F-4D97-AF65-F5344CB8AC3E}">
        <p14:creationId xmlns:p14="http://schemas.microsoft.com/office/powerpoint/2010/main" val="1516635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256473" y="2437097"/>
            <a:ext cx="5997920" cy="4524315"/>
          </a:xfrm>
          <a:prstGeom prst="rect">
            <a:avLst/>
          </a:prstGeom>
        </p:spPr>
        <p:txBody>
          <a:bodyPr wrap="square">
            <a:spAutoFit/>
          </a:bodyPr>
          <a:lstStyle/>
          <a:p>
            <a:pPr algn="l" rtl="0" fontAlgn="base">
              <a:buNone/>
            </a:pPr>
            <a:r>
              <a:rPr lang="en-GB" sz="2800" b="0" i="0" dirty="0">
                <a:solidFill>
                  <a:srgbClr val="242424"/>
                </a:solidFill>
                <a:effectLst/>
                <a:latin typeface="Letter-join Air No-lead 40" panose="02000805000000020003" pitchFamily="50" charset="0"/>
              </a:rPr>
              <a:t>Kingfisher are all heroes this week for making our trip to Bolsover castle enjoyable and memorable.  We all had a great time exploring the inside and the grounds 🏰 </a:t>
            </a:r>
          </a:p>
          <a:p>
            <a:pPr algn="l" rtl="0" fontAlgn="base">
              <a:buNone/>
            </a:pPr>
            <a:endParaRPr lang="en-GB" sz="2800" b="0" i="0" dirty="0">
              <a:solidFill>
                <a:srgbClr val="242424"/>
              </a:solidFill>
              <a:effectLst/>
              <a:latin typeface="Letter-join Air No-lead 40" panose="02000805000000020003" pitchFamily="50" charset="0"/>
            </a:endParaRPr>
          </a:p>
          <a:p>
            <a:pPr algn="l" rtl="0" fontAlgn="base">
              <a:buNone/>
            </a:pPr>
            <a:r>
              <a:rPr lang="en-GB" sz="2800" b="0" i="0" dirty="0">
                <a:solidFill>
                  <a:srgbClr val="242424"/>
                </a:solidFill>
                <a:effectLst/>
                <a:latin typeface="Letter-join Air No-lead 40" panose="02000805000000020003" pitchFamily="50" charset="0"/>
              </a:rPr>
              <a:t>Thank you Kingfisher for being superstars 🌟 </a:t>
            </a: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7" name="Rectangle 6">
            <a:extLst>
              <a:ext uri="{FF2B5EF4-FFF2-40B4-BE49-F238E27FC236}">
                <a16:creationId xmlns:a16="http://schemas.microsoft.com/office/drawing/2014/main" id="{03CE2261-3995-4188-B80E-8535CFB9B0E1}"/>
              </a:ext>
            </a:extLst>
          </p:cNvPr>
          <p:cNvSpPr/>
          <p:nvPr/>
        </p:nvSpPr>
        <p:spPr>
          <a:xfrm>
            <a:off x="362623" y="2362457"/>
            <a:ext cx="6096000" cy="646331"/>
          </a:xfrm>
          <a:prstGeom prst="rect">
            <a:avLst/>
          </a:prstGeom>
        </p:spPr>
        <p:txBody>
          <a:bodyPr>
            <a:spAutoFit/>
          </a:bodyPr>
          <a:lstStyle/>
          <a:p>
            <a:pPr fontAlgn="base"/>
            <a:br>
              <a:rPr lang="en-GB" dirty="0"/>
            </a:br>
            <a:endParaRPr lang="en-GB" dirty="0"/>
          </a:p>
        </p:txBody>
      </p:sp>
      <p:sp>
        <p:nvSpPr>
          <p:cNvPr id="12" name="Rectangle 11">
            <a:extLst>
              <a:ext uri="{FF2B5EF4-FFF2-40B4-BE49-F238E27FC236}">
                <a16:creationId xmlns:a16="http://schemas.microsoft.com/office/drawing/2014/main" id="{6C29BB15-9719-4F5F-9BC4-A358654163B4}"/>
              </a:ext>
            </a:extLst>
          </p:cNvPr>
          <p:cNvSpPr/>
          <p:nvPr/>
        </p:nvSpPr>
        <p:spPr>
          <a:xfrm>
            <a:off x="256473" y="2614191"/>
            <a:ext cx="6823278" cy="646331"/>
          </a:xfrm>
          <a:prstGeom prst="rect">
            <a:avLst/>
          </a:prstGeom>
        </p:spPr>
        <p:txBody>
          <a:bodyPr wrap="square">
            <a:spAutoFit/>
          </a:bodyPr>
          <a:lstStyle/>
          <a:p>
            <a:br>
              <a:rPr lang="en-GB" dirty="0"/>
            </a:br>
            <a:endParaRPr lang="en-GB" dirty="0"/>
          </a:p>
        </p:txBody>
      </p:sp>
      <p:sp>
        <p:nvSpPr>
          <p:cNvPr id="13" name="Rectangle 12">
            <a:extLst>
              <a:ext uri="{FF2B5EF4-FFF2-40B4-BE49-F238E27FC236}">
                <a16:creationId xmlns:a16="http://schemas.microsoft.com/office/drawing/2014/main" id="{82B5F155-3CC4-4DC8-8533-BC734AF75757}"/>
              </a:ext>
            </a:extLst>
          </p:cNvPr>
          <p:cNvSpPr/>
          <p:nvPr/>
        </p:nvSpPr>
        <p:spPr>
          <a:xfrm>
            <a:off x="304723" y="2708621"/>
            <a:ext cx="6096000" cy="1200329"/>
          </a:xfrm>
          <a:prstGeom prst="rect">
            <a:avLst/>
          </a:prstGeom>
        </p:spPr>
        <p:txBody>
          <a:bodyPr>
            <a:spAutoFit/>
          </a:bodyPr>
          <a:lstStyle/>
          <a:p>
            <a:pPr fontAlgn="base"/>
            <a:r>
              <a:rPr lang="en-GB" dirty="0"/>
              <a:t>﻿</a:t>
            </a:r>
            <a:br>
              <a:rPr lang="en-GB" dirty="0"/>
            </a:br>
            <a:endParaRPr lang="en-GB" dirty="0"/>
          </a:p>
          <a:p>
            <a:br>
              <a:rPr lang="en-GB" dirty="0"/>
            </a:br>
            <a:endParaRPr lang="en-GB" dirty="0"/>
          </a:p>
        </p:txBody>
      </p:sp>
      <p:sp>
        <p:nvSpPr>
          <p:cNvPr id="14" name="Rectangle 13">
            <a:extLst>
              <a:ext uri="{FF2B5EF4-FFF2-40B4-BE49-F238E27FC236}">
                <a16:creationId xmlns:a16="http://schemas.microsoft.com/office/drawing/2014/main" id="{3E25A444-8DB6-454F-82C5-AAE1AA123435}"/>
              </a:ext>
            </a:extLst>
          </p:cNvPr>
          <p:cNvSpPr/>
          <p:nvPr/>
        </p:nvSpPr>
        <p:spPr>
          <a:xfrm>
            <a:off x="158393" y="252412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17" name="Picture 16">
            <a:extLst>
              <a:ext uri="{FF2B5EF4-FFF2-40B4-BE49-F238E27FC236}">
                <a16:creationId xmlns:a16="http://schemas.microsoft.com/office/drawing/2014/main" id="{421C6F0D-5BC4-03C5-BB4D-E8F4DBF40295}"/>
              </a:ext>
            </a:extLst>
          </p:cNvPr>
          <p:cNvPicPr>
            <a:picLocks noChangeAspect="1"/>
          </p:cNvPicPr>
          <p:nvPr/>
        </p:nvPicPr>
        <p:blipFill>
          <a:blip r:embed="rId2"/>
          <a:stretch>
            <a:fillRect/>
          </a:stretch>
        </p:blipFill>
        <p:spPr>
          <a:xfrm>
            <a:off x="6093361" y="2261125"/>
            <a:ext cx="5638800" cy="3295650"/>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sp>
        <p:nvSpPr>
          <p:cNvPr id="13" name="Rectangle 12">
            <a:extLst>
              <a:ext uri="{FF2B5EF4-FFF2-40B4-BE49-F238E27FC236}">
                <a16:creationId xmlns:a16="http://schemas.microsoft.com/office/drawing/2014/main" id="{82B5F155-3CC4-4DC8-8533-BC734AF75757}"/>
              </a:ext>
            </a:extLst>
          </p:cNvPr>
          <p:cNvSpPr/>
          <p:nvPr/>
        </p:nvSpPr>
        <p:spPr>
          <a:xfrm>
            <a:off x="279018" y="2179611"/>
            <a:ext cx="6096000" cy="1200329"/>
          </a:xfrm>
          <a:prstGeom prst="rect">
            <a:avLst/>
          </a:prstGeom>
        </p:spPr>
        <p:txBody>
          <a:bodyPr>
            <a:spAutoFit/>
          </a:bodyPr>
          <a:lstStyle/>
          <a:p>
            <a:pPr fontAlgn="base"/>
            <a:r>
              <a:rPr lang="en-GB" dirty="0"/>
              <a:t> </a:t>
            </a:r>
            <a:br>
              <a:rPr lang="en-GB" dirty="0"/>
            </a:br>
            <a:endParaRPr lang="en-GB" dirty="0"/>
          </a:p>
          <a:p>
            <a:br>
              <a:rPr lang="en-GB" dirty="0"/>
            </a:br>
            <a:endParaRPr lang="en-GB" dirty="0"/>
          </a:p>
        </p:txBody>
      </p:sp>
      <p:sp>
        <p:nvSpPr>
          <p:cNvPr id="15" name="Rectangle 14">
            <a:extLst>
              <a:ext uri="{FF2B5EF4-FFF2-40B4-BE49-F238E27FC236}">
                <a16:creationId xmlns:a16="http://schemas.microsoft.com/office/drawing/2014/main" id="{C51D53F8-8176-438C-AB3C-41278142BAB6}"/>
              </a:ext>
            </a:extLst>
          </p:cNvPr>
          <p:cNvSpPr/>
          <p:nvPr/>
        </p:nvSpPr>
        <p:spPr>
          <a:xfrm>
            <a:off x="399643" y="1951839"/>
            <a:ext cx="6096000" cy="677108"/>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p:txBody>
      </p:sp>
      <p:sp>
        <p:nvSpPr>
          <p:cNvPr id="14" name="TextBox 13">
            <a:extLst>
              <a:ext uri="{FF2B5EF4-FFF2-40B4-BE49-F238E27FC236}">
                <a16:creationId xmlns:a16="http://schemas.microsoft.com/office/drawing/2014/main" id="{303C1374-1A6F-31C2-0D7D-CE17830EF3DA}"/>
              </a:ext>
            </a:extLst>
          </p:cNvPr>
          <p:cNvSpPr txBox="1"/>
          <p:nvPr/>
        </p:nvSpPr>
        <p:spPr>
          <a:xfrm>
            <a:off x="338105" y="2399369"/>
            <a:ext cx="4028103" cy="4708981"/>
          </a:xfrm>
          <a:prstGeom prst="rect">
            <a:avLst/>
          </a:prstGeom>
          <a:noFill/>
        </p:spPr>
        <p:txBody>
          <a:bodyPr wrap="square">
            <a:spAutoFit/>
          </a:bodyPr>
          <a:lstStyle/>
          <a:p>
            <a:pPr algn="l" rtl="0" fontAlgn="base">
              <a:buNone/>
            </a:pPr>
            <a:r>
              <a:rPr lang="en-GB" sz="2200" b="0" i="0" dirty="0">
                <a:solidFill>
                  <a:srgbClr val="000000"/>
                </a:solidFill>
                <a:effectLst/>
                <a:latin typeface="Letter-join Air No-lead 40" panose="02000805000000020003" pitchFamily="50" charset="0"/>
              </a:rPr>
              <a:t>Dove heroes this week are the whole class. They were absolutely brilliant on our trip to Bolsover Castle. The whole class were enthusiastic and asked fantastic questions to deepen their understanding. All of the adults were so proud of them and everyone had a wonderful day. Well done everyone!</a:t>
            </a: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19" name="Picture 18">
            <a:extLst>
              <a:ext uri="{FF2B5EF4-FFF2-40B4-BE49-F238E27FC236}">
                <a16:creationId xmlns:a16="http://schemas.microsoft.com/office/drawing/2014/main" id="{9329F8B1-3FD9-9DDE-2A35-55ED16B70163}"/>
              </a:ext>
            </a:extLst>
          </p:cNvPr>
          <p:cNvPicPr>
            <a:picLocks noChangeAspect="1"/>
          </p:cNvPicPr>
          <p:nvPr/>
        </p:nvPicPr>
        <p:blipFill>
          <a:blip r:embed="rId2"/>
          <a:stretch>
            <a:fillRect/>
          </a:stretch>
        </p:blipFill>
        <p:spPr>
          <a:xfrm>
            <a:off x="4545048" y="1939562"/>
            <a:ext cx="7439025" cy="3238500"/>
          </a:xfrm>
          <a:prstGeom prst="rect">
            <a:avLst/>
          </a:prstGeom>
        </p:spPr>
      </p:pic>
    </p:spTree>
    <p:extLst>
      <p:ext uri="{BB962C8B-B14F-4D97-AF65-F5344CB8AC3E}">
        <p14:creationId xmlns:p14="http://schemas.microsoft.com/office/powerpoint/2010/main" val="2854759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458962"/>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sp>
        <p:nvSpPr>
          <p:cNvPr id="10" name="Rectangle 9">
            <a:extLst>
              <a:ext uri="{FF2B5EF4-FFF2-40B4-BE49-F238E27FC236}">
                <a16:creationId xmlns:a16="http://schemas.microsoft.com/office/drawing/2014/main" id="{7F73196A-E6F9-4656-B23F-AB10BBCF76B0}"/>
              </a:ext>
            </a:extLst>
          </p:cNvPr>
          <p:cNvSpPr/>
          <p:nvPr/>
        </p:nvSpPr>
        <p:spPr>
          <a:xfrm>
            <a:off x="463848" y="2370610"/>
            <a:ext cx="6096000" cy="4708981"/>
          </a:xfrm>
          <a:prstGeom prst="rect">
            <a:avLst/>
          </a:prstGeom>
        </p:spPr>
        <p:txBody>
          <a:bodyPr>
            <a:spAutoFit/>
          </a:bodyPr>
          <a:lstStyle/>
          <a:p>
            <a:pPr algn="l" fontAlgn="base">
              <a:buNone/>
            </a:pPr>
            <a:r>
              <a:rPr lang="en-GB" sz="2400" b="0" i="0" dirty="0">
                <a:solidFill>
                  <a:srgbClr val="000000"/>
                </a:solidFill>
                <a:effectLst/>
                <a:latin typeface="Letter-join Air No-lead 40" panose="02000805000000020003" pitchFamily="50" charset="0"/>
              </a:rPr>
              <a:t>I would like to choose all of Swallows this week. </a:t>
            </a:r>
            <a:r>
              <a:rPr lang="en-GB" sz="2400" dirty="0">
                <a:solidFill>
                  <a:srgbClr val="000000"/>
                </a:solidFill>
                <a:latin typeface="Letter-join Air No-lead 40" panose="02000805000000020003" pitchFamily="50" charset="0"/>
              </a:rPr>
              <a:t>E</a:t>
            </a:r>
            <a:r>
              <a:rPr lang="en-GB" sz="2400" b="0" i="0" dirty="0">
                <a:solidFill>
                  <a:srgbClr val="000000"/>
                </a:solidFill>
                <a:effectLst/>
                <a:latin typeface="Letter-join Air No-lead 40" panose="02000805000000020003" pitchFamily="50" charset="0"/>
              </a:rPr>
              <a:t>ven though they have ALL worked incredibly hard with their times tables over the last year, this week they have really stepped up their game! The Times Tables check is straight after half term and each and every one of them has tried so hard this week to keep up their high scores. </a:t>
            </a:r>
          </a:p>
          <a:p>
            <a:pPr algn="l" fontAlgn="base">
              <a:buNone/>
            </a:pPr>
            <a:endParaRPr lang="en-GB" sz="2400" dirty="0">
              <a:solidFill>
                <a:srgbClr val="000000"/>
              </a:solidFill>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Keep up the great work over half term!!</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4" name="Picture 13">
            <a:extLst>
              <a:ext uri="{FF2B5EF4-FFF2-40B4-BE49-F238E27FC236}">
                <a16:creationId xmlns:a16="http://schemas.microsoft.com/office/drawing/2014/main" id="{377E8812-773C-774F-BF19-EA668E38D194}"/>
              </a:ext>
            </a:extLst>
          </p:cNvPr>
          <p:cNvPicPr>
            <a:picLocks noChangeAspect="1"/>
          </p:cNvPicPr>
          <p:nvPr/>
        </p:nvPicPr>
        <p:blipFill>
          <a:blip r:embed="rId2"/>
          <a:stretch>
            <a:fillRect/>
          </a:stretch>
        </p:blipFill>
        <p:spPr>
          <a:xfrm>
            <a:off x="7154601" y="2130919"/>
            <a:ext cx="4330270" cy="3163081"/>
          </a:xfrm>
          <a:prstGeom prst="rect">
            <a:avLst/>
          </a:prstGeom>
        </p:spPr>
      </p:pic>
    </p:spTree>
    <p:extLst>
      <p:ext uri="{BB962C8B-B14F-4D97-AF65-F5344CB8AC3E}">
        <p14:creationId xmlns:p14="http://schemas.microsoft.com/office/powerpoint/2010/main" val="27817173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Wraparound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4" name="TextBox 3">
            <a:extLst>
              <a:ext uri="{FF2B5EF4-FFF2-40B4-BE49-F238E27FC236}">
                <a16:creationId xmlns:a16="http://schemas.microsoft.com/office/drawing/2014/main" id="{9E5C8930-1741-D946-5CF4-96E6058AD5FA}"/>
              </a:ext>
            </a:extLst>
          </p:cNvPr>
          <p:cNvSpPr txBox="1"/>
          <p:nvPr/>
        </p:nvSpPr>
        <p:spPr>
          <a:xfrm>
            <a:off x="266839" y="2622283"/>
            <a:ext cx="6096000" cy="3970318"/>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Our wrapround care hero this week is Emily. Emily has only just started coming to breakfast club but has settled in beautifully. She follows the routine, listens carefully and is a joy to be around in the morning.</a:t>
            </a:r>
          </a:p>
          <a:p>
            <a:endParaRPr lang="en-GB" sz="2800" dirty="0">
              <a:solidFill>
                <a:srgbClr val="000000"/>
              </a:solidFill>
              <a:latin typeface="Letter-join Air No-lead 40" panose="02000805000000020003" pitchFamily="50" charset="0"/>
            </a:endParaRPr>
          </a:p>
          <a:p>
            <a:r>
              <a:rPr lang="en-GB" sz="2800" dirty="0">
                <a:solidFill>
                  <a:srgbClr val="000000"/>
                </a:solidFill>
                <a:latin typeface="Letter-join Air No-lead 40" panose="02000805000000020003" pitchFamily="50" charset="0"/>
              </a:rPr>
              <a:t>Well done Emily!</a:t>
            </a:r>
          </a:p>
        </p:txBody>
      </p:sp>
      <p:pic>
        <p:nvPicPr>
          <p:cNvPr id="12" name="Picture 11">
            <a:extLst>
              <a:ext uri="{FF2B5EF4-FFF2-40B4-BE49-F238E27FC236}">
                <a16:creationId xmlns:a16="http://schemas.microsoft.com/office/drawing/2014/main" id="{1B927133-FDEE-365E-F87A-5E98EF5CD65C}"/>
              </a:ext>
            </a:extLst>
          </p:cNvPr>
          <p:cNvPicPr>
            <a:picLocks noChangeAspect="1"/>
          </p:cNvPicPr>
          <p:nvPr/>
        </p:nvPicPr>
        <p:blipFill>
          <a:blip r:embed="rId2"/>
          <a:stretch>
            <a:fillRect/>
          </a:stretch>
        </p:blipFill>
        <p:spPr>
          <a:xfrm>
            <a:off x="6982690" y="872273"/>
            <a:ext cx="3721961" cy="5113454"/>
          </a:xfrm>
          <a:prstGeom prst="rect">
            <a:avLst/>
          </a:prstGeom>
        </p:spPr>
      </p:pic>
    </p:spTree>
    <p:extLst>
      <p:ext uri="{BB962C8B-B14F-4D97-AF65-F5344CB8AC3E}">
        <p14:creationId xmlns:p14="http://schemas.microsoft.com/office/powerpoint/2010/main" val="2063789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7DFB3-96CD-7C4B-9DEE-31D0D90D3D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0D3EDE-F8AA-08FE-3A0B-D0A9784B8F5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My Headteacher’s Hero</a:t>
            </a:r>
          </a:p>
        </p:txBody>
      </p:sp>
      <p:sp>
        <p:nvSpPr>
          <p:cNvPr id="9" name="Slide Number Placeholder 8">
            <a:extLst>
              <a:ext uri="{FF2B5EF4-FFF2-40B4-BE49-F238E27FC236}">
                <a16:creationId xmlns:a16="http://schemas.microsoft.com/office/drawing/2014/main" id="{9542C86B-3AF0-0490-0C0A-5E9CC2CB600F}"/>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7132BDBD-C9D2-18A1-311F-A870FA675FA0}"/>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430A3768-FB72-9918-2AA1-309AC3F0919D}"/>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27E0986F-00DC-59F1-C611-7FF3055A3064}"/>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274B2EC3-1E2C-4490-0D75-8A6DE37D405E}"/>
              </a:ext>
            </a:extLst>
          </p:cNvPr>
          <p:cNvSpPr/>
          <p:nvPr/>
        </p:nvSpPr>
        <p:spPr>
          <a:xfrm>
            <a:off x="386000" y="2548461"/>
            <a:ext cx="5572095" cy="1200329"/>
          </a:xfrm>
          <a:prstGeom prst="rect">
            <a:avLst/>
          </a:prstGeom>
        </p:spPr>
        <p:txBody>
          <a:bodyPr wrap="square">
            <a:spAutoFit/>
          </a:bodyPr>
          <a:lstStyle/>
          <a:p>
            <a:pPr fontAlgn="base"/>
            <a:br>
              <a:rPr lang="en-GB" dirty="0"/>
            </a:br>
            <a:endParaRPr lang="en-GB" dirty="0"/>
          </a:p>
          <a:p>
            <a:br>
              <a:rPr lang="en-GB" dirty="0"/>
            </a:br>
            <a:endParaRPr lang="en-GB" dirty="0"/>
          </a:p>
        </p:txBody>
      </p:sp>
      <p:sp>
        <p:nvSpPr>
          <p:cNvPr id="5" name="Rectangle 4">
            <a:extLst>
              <a:ext uri="{FF2B5EF4-FFF2-40B4-BE49-F238E27FC236}">
                <a16:creationId xmlns:a16="http://schemas.microsoft.com/office/drawing/2014/main" id="{641A1E0E-D658-1928-A95B-2831CE8E87AA}"/>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9BC67245-BECD-4967-E43A-2E6FB7401458}"/>
              </a:ext>
            </a:extLst>
          </p:cNvPr>
          <p:cNvSpPr/>
          <p:nvPr/>
        </p:nvSpPr>
        <p:spPr>
          <a:xfrm>
            <a:off x="266840" y="248690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8196A74D-1C1A-7B5B-B38B-30E310C7B982}"/>
              </a:ext>
            </a:extLst>
          </p:cNvPr>
          <p:cNvSpPr/>
          <p:nvPr/>
        </p:nvSpPr>
        <p:spPr>
          <a:xfrm>
            <a:off x="124491" y="2576582"/>
            <a:ext cx="5691255"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2" name="Rectangle 11">
            <a:extLst>
              <a:ext uri="{FF2B5EF4-FFF2-40B4-BE49-F238E27FC236}">
                <a16:creationId xmlns:a16="http://schemas.microsoft.com/office/drawing/2014/main" id="{2D2D5816-1146-A6D3-46EF-5E8C90F2DDE2}"/>
              </a:ext>
            </a:extLst>
          </p:cNvPr>
          <p:cNvSpPr/>
          <p:nvPr/>
        </p:nvSpPr>
        <p:spPr>
          <a:xfrm>
            <a:off x="364920" y="2322609"/>
            <a:ext cx="5614253" cy="1754326"/>
          </a:xfrm>
          <a:prstGeom prst="rect">
            <a:avLst/>
          </a:prstGeom>
        </p:spPr>
        <p:txBody>
          <a:bodyPr wrap="square">
            <a:spAutoFit/>
          </a:bodyPr>
          <a:lstStyle/>
          <a:p>
            <a:pPr fontAlgn="base"/>
            <a:br>
              <a:rPr lang="en-GB" dirty="0">
                <a:solidFill>
                  <a:srgbClr val="000000"/>
                </a:solidFill>
                <a:latin typeface="UICTFontTextStyleBody"/>
              </a:rPr>
            </a:br>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endParaRPr lang="en-GB" dirty="0"/>
          </a:p>
        </p:txBody>
      </p:sp>
      <p:sp>
        <p:nvSpPr>
          <p:cNvPr id="10" name="TextBox 9">
            <a:extLst>
              <a:ext uri="{FF2B5EF4-FFF2-40B4-BE49-F238E27FC236}">
                <a16:creationId xmlns:a16="http://schemas.microsoft.com/office/drawing/2014/main" id="{0CBC22CB-C078-F8B0-FA23-51AD3C6C005A}"/>
              </a:ext>
            </a:extLst>
          </p:cNvPr>
          <p:cNvSpPr txBox="1"/>
          <p:nvPr/>
        </p:nvSpPr>
        <p:spPr>
          <a:xfrm>
            <a:off x="179150" y="1980382"/>
            <a:ext cx="6840102" cy="5016758"/>
          </a:xfrm>
          <a:prstGeom prst="rect">
            <a:avLst/>
          </a:prstGeom>
          <a:noFill/>
        </p:spPr>
        <p:txBody>
          <a:bodyPr wrap="square" rtlCol="0">
            <a:spAutoFit/>
          </a:bodyPr>
          <a:lstStyle/>
          <a:p>
            <a:r>
              <a:rPr lang="en-GB" sz="2000" dirty="0">
                <a:solidFill>
                  <a:srgbClr val="000000"/>
                </a:solidFill>
                <a:latin typeface="Letter-join Air No-lead 40" panose="02000805000000020003" pitchFamily="50" charset="0"/>
              </a:rPr>
              <a:t>My Headteacher’s hero this week is </a:t>
            </a:r>
            <a:r>
              <a:rPr lang="en-GB" sz="2000" dirty="0" err="1">
                <a:solidFill>
                  <a:srgbClr val="000000"/>
                </a:solidFill>
                <a:latin typeface="Letter-join Air No-lead 40" panose="02000805000000020003" pitchFamily="50" charset="0"/>
              </a:rPr>
              <a:t>Pelumi</a:t>
            </a:r>
            <a:r>
              <a:rPr lang="en-GB" sz="2000" dirty="0">
                <a:solidFill>
                  <a:srgbClr val="000000"/>
                </a:solidFill>
                <a:latin typeface="Letter-join Air No-lead 40" panose="02000805000000020003" pitchFamily="50" charset="0"/>
              </a:rPr>
              <a:t>.</a:t>
            </a:r>
          </a:p>
          <a:p>
            <a:endParaRPr lang="en-GB" sz="2000" dirty="0">
              <a:solidFill>
                <a:srgbClr val="000000"/>
              </a:solidFill>
              <a:latin typeface="Letter-join Air No-lead 40" panose="02000805000000020003" pitchFamily="50" charset="0"/>
            </a:endParaRPr>
          </a:p>
          <a:p>
            <a:r>
              <a:rPr lang="en-GB" sz="2000" dirty="0" err="1">
                <a:solidFill>
                  <a:srgbClr val="000000"/>
                </a:solidFill>
                <a:latin typeface="Letter-join Air No-lead 40" panose="02000805000000020003" pitchFamily="50" charset="0"/>
              </a:rPr>
              <a:t>Pelumi</a:t>
            </a:r>
            <a:r>
              <a:rPr lang="en-GB" sz="2000" dirty="0">
                <a:solidFill>
                  <a:srgbClr val="000000"/>
                </a:solidFill>
                <a:latin typeface="Letter-join Air No-lead 40" panose="02000805000000020003" pitchFamily="50" charset="0"/>
              </a:rPr>
              <a:t> had a terrible accident at the skatepark last week which resulted in him needing an operation. He now has a cast on his arm from shoulder to wrist! But, he’s come back to school this week with the biggest smile on his face and demonstrated endless resilience. He came along on the school trip and is coping brilliantly with no complaining. He also took great delight in telling me the gory details of his injury!!!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We were very worried about you </a:t>
            </a:r>
            <a:r>
              <a:rPr lang="en-GB" sz="2000" dirty="0" err="1">
                <a:solidFill>
                  <a:srgbClr val="000000"/>
                </a:solidFill>
                <a:latin typeface="Letter-join Air No-lead 40" panose="02000805000000020003" pitchFamily="50" charset="0"/>
              </a:rPr>
              <a:t>Pelumi</a:t>
            </a:r>
            <a:r>
              <a:rPr lang="en-GB" sz="2000" dirty="0">
                <a:solidFill>
                  <a:srgbClr val="000000"/>
                </a:solidFill>
                <a:latin typeface="Letter-join Air No-lead 40" panose="02000805000000020003" pitchFamily="50" charset="0"/>
              </a:rPr>
              <a:t> and are absolutely delighted to see you back in school! You’ll be back out on that football pitch before you know it!</a:t>
            </a:r>
          </a:p>
        </p:txBody>
      </p:sp>
      <p:pic>
        <p:nvPicPr>
          <p:cNvPr id="14" name="Picture 13">
            <a:extLst>
              <a:ext uri="{FF2B5EF4-FFF2-40B4-BE49-F238E27FC236}">
                <a16:creationId xmlns:a16="http://schemas.microsoft.com/office/drawing/2014/main" id="{32C9BC36-4D2C-8316-0122-0729B3488205}"/>
              </a:ext>
            </a:extLst>
          </p:cNvPr>
          <p:cNvPicPr>
            <a:picLocks noChangeAspect="1"/>
          </p:cNvPicPr>
          <p:nvPr/>
        </p:nvPicPr>
        <p:blipFill>
          <a:blip r:embed="rId2"/>
          <a:stretch>
            <a:fillRect/>
          </a:stretch>
        </p:blipFill>
        <p:spPr>
          <a:xfrm>
            <a:off x="6962900" y="2978012"/>
            <a:ext cx="3070225" cy="3638128"/>
          </a:xfrm>
          <a:prstGeom prst="rect">
            <a:avLst/>
          </a:prstGeom>
        </p:spPr>
      </p:pic>
      <p:pic>
        <p:nvPicPr>
          <p:cNvPr id="16" name="Picture 15">
            <a:extLst>
              <a:ext uri="{FF2B5EF4-FFF2-40B4-BE49-F238E27FC236}">
                <a16:creationId xmlns:a16="http://schemas.microsoft.com/office/drawing/2014/main" id="{7C6D9A37-71D3-A0D9-8CBB-D25B8040D48D}"/>
              </a:ext>
            </a:extLst>
          </p:cNvPr>
          <p:cNvPicPr>
            <a:picLocks noChangeAspect="1"/>
          </p:cNvPicPr>
          <p:nvPr/>
        </p:nvPicPr>
        <p:blipFill>
          <a:blip r:embed="rId3"/>
          <a:stretch>
            <a:fillRect/>
          </a:stretch>
        </p:blipFill>
        <p:spPr>
          <a:xfrm>
            <a:off x="9154425" y="161471"/>
            <a:ext cx="2913084" cy="3742872"/>
          </a:xfrm>
          <a:prstGeom prst="rect">
            <a:avLst/>
          </a:prstGeom>
        </p:spPr>
      </p:pic>
    </p:spTree>
    <p:extLst>
      <p:ext uri="{BB962C8B-B14F-4D97-AF65-F5344CB8AC3E}">
        <p14:creationId xmlns:p14="http://schemas.microsoft.com/office/powerpoint/2010/main" val="3429170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Tweak of the week</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25727E5F-33F0-496A-81B9-36E82B0E0B16}"/>
              </a:ext>
            </a:extLst>
          </p:cNvPr>
          <p:cNvSpPr txBox="1"/>
          <p:nvPr/>
        </p:nvSpPr>
        <p:spPr>
          <a:xfrm>
            <a:off x="9924665" y="275653"/>
            <a:ext cx="2478156" cy="1200329"/>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Don’t forget that left is still best!</a:t>
            </a:r>
          </a:p>
        </p:txBody>
      </p:sp>
      <p:sp>
        <p:nvSpPr>
          <p:cNvPr id="13" name="TextBox 12">
            <a:extLst>
              <a:ext uri="{FF2B5EF4-FFF2-40B4-BE49-F238E27FC236}">
                <a16:creationId xmlns:a16="http://schemas.microsoft.com/office/drawing/2014/main" id="{2095636D-7BAB-44FB-A2E5-4D77B9ED43E2}"/>
              </a:ext>
            </a:extLst>
          </p:cNvPr>
          <p:cNvSpPr txBox="1"/>
          <p:nvPr/>
        </p:nvSpPr>
        <p:spPr>
          <a:xfrm>
            <a:off x="547317" y="2612028"/>
            <a:ext cx="6889673" cy="3200876"/>
          </a:xfrm>
          <a:prstGeom prst="rect">
            <a:avLst/>
          </a:prstGeom>
          <a:noFill/>
        </p:spPr>
        <p:txBody>
          <a:bodyPr wrap="square" rtlCol="0">
            <a:spAutoFit/>
          </a:bodyPr>
          <a:lstStyle/>
          <a:p>
            <a:endParaRPr lang="en-GB" sz="3000" dirty="0">
              <a:solidFill>
                <a:srgbClr val="000000"/>
              </a:solidFill>
              <a:latin typeface="Letter-join Air No-lead 40" panose="02000805000000020003" pitchFamily="50" charset="0"/>
            </a:endParaRPr>
          </a:p>
          <a:p>
            <a:r>
              <a:rPr lang="en-GB" sz="3000" dirty="0">
                <a:solidFill>
                  <a:srgbClr val="000000"/>
                </a:solidFill>
                <a:latin typeface="Letter-join Air No-lead 40" panose="02000805000000020003" pitchFamily="50" charset="0"/>
              </a:rPr>
              <a:t>We are working hard to keep our school litter free on the inside and the outside.</a:t>
            </a:r>
          </a:p>
          <a:p>
            <a:endParaRPr lang="en-GB" sz="3000" dirty="0">
              <a:solidFill>
                <a:srgbClr val="000000"/>
              </a:solidFill>
              <a:latin typeface="Letter-join Air No-lead 40" panose="02000805000000020003" pitchFamily="50" charset="0"/>
            </a:endParaRPr>
          </a:p>
          <a:p>
            <a:r>
              <a:rPr lang="en-GB" sz="3000" dirty="0">
                <a:solidFill>
                  <a:srgbClr val="000000"/>
                </a:solidFill>
                <a:latin typeface="Letter-join Air No-lead 40" panose="02000805000000020003" pitchFamily="50" charset="0"/>
              </a:rPr>
              <a:t>Keep it up everyone! </a:t>
            </a:r>
          </a:p>
          <a:p>
            <a:endParaRPr lang="en-GB" sz="2200" dirty="0">
              <a:solidFill>
                <a:srgbClr val="000000"/>
              </a:solidFill>
              <a:latin typeface="Letter-join Air No-lead 40" panose="02000805000000020003" pitchFamily="50" charset="0"/>
            </a:endParaRPr>
          </a:p>
        </p:txBody>
      </p:sp>
      <p:pic>
        <p:nvPicPr>
          <p:cNvPr id="14" name="Picture 13">
            <a:extLst>
              <a:ext uri="{FF2B5EF4-FFF2-40B4-BE49-F238E27FC236}">
                <a16:creationId xmlns:a16="http://schemas.microsoft.com/office/drawing/2014/main" id="{4980C472-10ED-426A-B266-99B9A040BD9A}"/>
              </a:ext>
            </a:extLst>
          </p:cNvPr>
          <p:cNvPicPr>
            <a:picLocks noChangeAspect="1"/>
          </p:cNvPicPr>
          <p:nvPr/>
        </p:nvPicPr>
        <p:blipFill>
          <a:blip r:embed="rId2"/>
          <a:stretch>
            <a:fillRect/>
          </a:stretch>
        </p:blipFill>
        <p:spPr>
          <a:xfrm>
            <a:off x="7805346" y="1892280"/>
            <a:ext cx="3058623" cy="4530442"/>
          </a:xfrm>
          <a:prstGeom prst="rect">
            <a:avLst/>
          </a:prstGeom>
        </p:spPr>
      </p:pic>
    </p:spTree>
    <p:extLst>
      <p:ext uri="{BB962C8B-B14F-4D97-AF65-F5344CB8AC3E}">
        <p14:creationId xmlns:p14="http://schemas.microsoft.com/office/powerpoint/2010/main" val="17072169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Attendance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graphicFrame>
        <p:nvGraphicFramePr>
          <p:cNvPr id="7" name="Table 6">
            <a:extLst>
              <a:ext uri="{FF2B5EF4-FFF2-40B4-BE49-F238E27FC236}">
                <a16:creationId xmlns:a16="http://schemas.microsoft.com/office/drawing/2014/main" id="{8B249B4E-6A34-46D3-88B3-C3698E7C86FF}"/>
              </a:ext>
            </a:extLst>
          </p:cNvPr>
          <p:cNvGraphicFramePr>
            <a:graphicFrameLocks noGrp="1"/>
          </p:cNvGraphicFramePr>
          <p:nvPr>
            <p:extLst>
              <p:ext uri="{D42A27DB-BD31-4B8C-83A1-F6EECF244321}">
                <p14:modId xmlns:p14="http://schemas.microsoft.com/office/powerpoint/2010/main" val="2859690444"/>
              </p:ext>
            </p:extLst>
          </p:nvPr>
        </p:nvGraphicFramePr>
        <p:xfrm>
          <a:off x="554879" y="2288863"/>
          <a:ext cx="5758242" cy="444500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solidFill>
                      <a:schemeClr val="bg1"/>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980680832"/>
                  </a:ext>
                </a:extLst>
              </a:tr>
              <a:tr h="244511">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3" name="Rectangle 2">
            <a:extLst>
              <a:ext uri="{FF2B5EF4-FFF2-40B4-BE49-F238E27FC236}">
                <a16:creationId xmlns:a16="http://schemas.microsoft.com/office/drawing/2014/main" id="{1642C90C-505E-4E2D-92D4-2EE799F769E4}"/>
              </a:ext>
            </a:extLst>
          </p:cNvPr>
          <p:cNvSpPr/>
          <p:nvPr/>
        </p:nvSpPr>
        <p:spPr>
          <a:xfrm>
            <a:off x="6945865" y="2307221"/>
            <a:ext cx="4691256" cy="3046988"/>
          </a:xfrm>
          <a:prstGeom prst="rect">
            <a:avLst/>
          </a:prstGeom>
        </p:spPr>
        <p:txBody>
          <a:bodyPr wrap="square">
            <a:spAutoFit/>
          </a:bodyPr>
          <a:lstStyle/>
          <a:p>
            <a:pPr algn="ctr"/>
            <a:r>
              <a:rPr lang="en-GB" sz="3200" dirty="0">
                <a:solidFill>
                  <a:srgbClr val="000000"/>
                </a:solidFill>
                <a:latin typeface="Letter-join Air No-lead 40" panose="02000805000000020003" pitchFamily="50" charset="0"/>
              </a:rPr>
              <a:t>This week’s winners with 96.8% are Cygnets 2!!!</a:t>
            </a:r>
          </a:p>
          <a:p>
            <a:pPr algn="ctr"/>
            <a:endParaRPr lang="en-GB" sz="3200" dirty="0">
              <a:solidFill>
                <a:srgbClr val="000000"/>
              </a:solidFill>
              <a:latin typeface="Letter-join Air No-lead 40" panose="02000805000000020003" pitchFamily="50" charset="0"/>
            </a:endParaRPr>
          </a:p>
          <a:p>
            <a:pPr algn="ctr"/>
            <a:r>
              <a:rPr lang="en-GB" sz="3200" dirty="0">
                <a:solidFill>
                  <a:srgbClr val="000000"/>
                </a:solidFill>
                <a:latin typeface="Letter-join Air No-lead 40" panose="02000805000000020003" pitchFamily="50" charset="0"/>
              </a:rPr>
              <a:t> At last Cygnets – well done!! xx</a:t>
            </a:r>
          </a:p>
        </p:txBody>
      </p:sp>
    </p:spTree>
    <p:extLst>
      <p:ext uri="{BB962C8B-B14F-4D97-AF65-F5344CB8AC3E}">
        <p14:creationId xmlns:p14="http://schemas.microsoft.com/office/powerpoint/2010/main" val="35743287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7487060" y="365354"/>
            <a:ext cx="4485222"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fabulous half term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Let’s hope it doesn’t rain every single day!</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See you all in a weeks time.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Love,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6" name="Picture 5">
            <a:extLst>
              <a:ext uri="{FF2B5EF4-FFF2-40B4-BE49-F238E27FC236}">
                <a16:creationId xmlns:a16="http://schemas.microsoft.com/office/drawing/2014/main" id="{852C021D-9283-C6A1-538C-398004666065}"/>
              </a:ext>
            </a:extLst>
          </p:cNvPr>
          <p:cNvPicPr>
            <a:picLocks noChangeAspect="1"/>
          </p:cNvPicPr>
          <p:nvPr/>
        </p:nvPicPr>
        <p:blipFill>
          <a:blip r:embed="rId2"/>
          <a:stretch>
            <a:fillRect/>
          </a:stretch>
        </p:blipFill>
        <p:spPr>
          <a:xfrm>
            <a:off x="309816" y="2574206"/>
            <a:ext cx="7177244" cy="2059895"/>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EF6C8FF-3D90-457B-9108-406F928CD7CB}">
  <ds:schemaRefs>
    <ds:schemaRef ds:uri="http://purl.org/dc/dcmitype/"/>
    <ds:schemaRef ds:uri="71af3243-3dd4-4a8d-8c0d-dd76da1f02a5"/>
    <ds:schemaRef ds:uri="http://schemas.microsoft.com/office/2006/metadata/properties"/>
    <ds:schemaRef ds:uri="http://schemas.microsoft.com/office/2006/documentManagement/types"/>
    <ds:schemaRef ds:uri="http://www.w3.org/XML/1998/namespace"/>
    <ds:schemaRef ds:uri="http://purl.org/dc/terms/"/>
    <ds:schemaRef ds:uri="http://purl.org/dc/elements/1.1/"/>
    <ds:schemaRef ds:uri="http://schemas.microsoft.com/office/infopath/2007/PartnerControls"/>
    <ds:schemaRef ds:uri="http://schemas.openxmlformats.org/package/2006/metadata/core-properties"/>
    <ds:schemaRef ds:uri="16c05727-aa75-4e4a-9b5f-8a80a1165891"/>
  </ds:schemaRefs>
</ds:datastoreItem>
</file>

<file path=customXml/itemProps3.xml><?xml version="1.0" encoding="utf-8"?>
<ds:datastoreItem xmlns:ds="http://schemas.openxmlformats.org/officeDocument/2006/customXml" ds:itemID="{C5EE5440-5A1F-438E-9118-BE5E33F97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1338</Words>
  <Application>Microsoft Office PowerPoint</Application>
  <PresentationFormat>Widescreen</PresentationFormat>
  <Paragraphs>191</Paragraphs>
  <Slides>19</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Aptos</vt:lpstr>
      <vt:lpstr>Arial</vt:lpstr>
      <vt:lpstr>Calibri</vt:lpstr>
      <vt:lpstr>Comic Sans MS</vt:lpstr>
      <vt:lpstr>Franklin Gothic Book</vt:lpstr>
      <vt:lpstr>Letter-join Air No-lead 40</vt:lpstr>
      <vt:lpstr>Letter-join Air Plus 40</vt:lpstr>
      <vt:lpstr>Letterjoin-Air Plus 40</vt:lpstr>
      <vt:lpstr>Segoe UI</vt:lpstr>
      <vt:lpstr>Twinkl Precursive</vt:lpstr>
      <vt:lpstr>UICTFontTextStyleBody</vt:lpstr>
      <vt:lpstr>Office Theme</vt:lpstr>
      <vt:lpstr>Holly Hill Heroes Assembly </vt:lpstr>
      <vt:lpstr>Our Cygnet Hero</vt:lpstr>
      <vt:lpstr>Our Cygnet Hero</vt:lpstr>
      <vt:lpstr>Our Cygnet Hero</vt:lpstr>
      <vt:lpstr>Our Cygnet Hero</vt:lpstr>
      <vt:lpstr>Our Puffin Hero</vt:lpstr>
      <vt:lpstr>Our Puffin Hero</vt:lpstr>
      <vt:lpstr>Our Wren Hero</vt:lpstr>
      <vt:lpstr>Our Wren Hero</vt:lpstr>
      <vt:lpstr>Our Woodpecker Hero</vt:lpstr>
      <vt:lpstr>Our Woodpecker Hero</vt:lpstr>
      <vt:lpstr>Our Kingfisher Hero</vt:lpstr>
      <vt:lpstr>Our Dove Hero</vt:lpstr>
      <vt:lpstr>Our Swallow Hero</vt:lpstr>
      <vt:lpstr>Our Wraparound Hero</vt:lpstr>
      <vt:lpstr>My Headteacher’s Hero</vt:lpstr>
      <vt:lpstr>Tweak of the week</vt:lpstr>
      <vt:lpstr>Our Attendance Heroes</vt:lpstr>
      <vt:lpstr>  Have a fabulous half term everyone!  Let’s hope it doesn’t rain every single day!  See you all in a weeks time.   Love,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2025-05-23T12:18:58Z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