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3"/>
  </p:notesMasterIdLst>
  <p:handoutMasterIdLst>
    <p:handoutMasterId r:id="rId24"/>
  </p:handoutMasterIdLst>
  <p:sldIdLst>
    <p:sldId id="256" r:id="rId5"/>
    <p:sldId id="257" r:id="rId6"/>
    <p:sldId id="355" r:id="rId7"/>
    <p:sldId id="336" r:id="rId8"/>
    <p:sldId id="386" r:id="rId9"/>
    <p:sldId id="373" r:id="rId10"/>
    <p:sldId id="379" r:id="rId11"/>
    <p:sldId id="339" r:id="rId12"/>
    <p:sldId id="348" r:id="rId13"/>
    <p:sldId id="330" r:id="rId14"/>
    <p:sldId id="376" r:id="rId15"/>
    <p:sldId id="358" r:id="rId16"/>
    <p:sldId id="380" r:id="rId17"/>
    <p:sldId id="374" r:id="rId18"/>
    <p:sldId id="384" r:id="rId19"/>
    <p:sldId id="366" r:id="rId20"/>
    <p:sldId id="353" r:id="rId21"/>
    <p:sldId id="272"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709" autoAdjust="0"/>
    <p:restoredTop sz="94712" autoAdjust="0"/>
  </p:normalViewPr>
  <p:slideViewPr>
    <p:cSldViewPr snapToGrid="0">
      <p:cViewPr varScale="1">
        <p:scale>
          <a:sx n="70" d="100"/>
          <a:sy n="70" d="100"/>
        </p:scale>
        <p:origin x="468"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5/2/2025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5/2/2025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B320A36F-B0E3-4709-A829-A99EAAF9CA5F}"/>
              </a:ext>
            </a:extLst>
          </p:cNvPr>
          <p:cNvSpPr/>
          <p:nvPr/>
        </p:nvSpPr>
        <p:spPr>
          <a:xfrm>
            <a:off x="648775" y="262042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4893647"/>
          </a:xfrm>
          <a:prstGeom prst="rect">
            <a:avLst/>
          </a:prstGeom>
        </p:spPr>
        <p:txBody>
          <a:bodyPr wrap="square">
            <a:spAutoFit/>
          </a:bodyPr>
          <a:lstStyle/>
          <a:p>
            <a:pPr algn="l" rtl="0" fontAlgn="base">
              <a:buNone/>
            </a:pPr>
            <a:r>
              <a:rPr lang="en-GB" sz="2400" b="0" i="0" dirty="0">
                <a:solidFill>
                  <a:srgbClr val="242424"/>
                </a:solidFill>
                <a:effectLst/>
                <a:latin typeface="Letter-join Air No-lead 40" panose="02000805000000020003" pitchFamily="50" charset="0"/>
              </a:rPr>
              <a:t>Our first hero is… Robyn!! Robyn is such a wonderful little girl who always brings such joy to the room. She is always there to help her friends and the adults. Robyn has been working really hard independently with her writing and her story maps! She recently told me a story about a silly sausage dog who was doing yoga! Very creative! Well done Robyn!</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4" name="Rectangle 13">
            <a:extLst>
              <a:ext uri="{FF2B5EF4-FFF2-40B4-BE49-F238E27FC236}">
                <a16:creationId xmlns:a16="http://schemas.microsoft.com/office/drawing/2014/main" id="{A2E641C9-3D92-4C04-A2C1-FECE70BCAF7F}"/>
              </a:ext>
            </a:extLst>
          </p:cNvPr>
          <p:cNvSpPr/>
          <p:nvPr/>
        </p:nvSpPr>
        <p:spPr>
          <a:xfrm>
            <a:off x="248622" y="2319434"/>
            <a:ext cx="6096000" cy="646331"/>
          </a:xfrm>
          <a:prstGeom prst="rect">
            <a:avLst/>
          </a:prstGeom>
        </p:spPr>
        <p:txBody>
          <a:bodyPr>
            <a:spAutoFit/>
          </a:bodyPr>
          <a:lstStyle/>
          <a:p>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62984917-C524-43DC-A133-7C704866B004}"/>
              </a:ext>
            </a:extLst>
          </p:cNvPr>
          <p:cNvSpPr/>
          <p:nvPr/>
        </p:nvSpPr>
        <p:spPr>
          <a:xfrm>
            <a:off x="266239" y="255369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3" name="Rectangle 12">
            <a:extLst>
              <a:ext uri="{FF2B5EF4-FFF2-40B4-BE49-F238E27FC236}">
                <a16:creationId xmlns:a16="http://schemas.microsoft.com/office/drawing/2014/main" id="{4B38FAAD-F07F-4541-8492-A7241810FAED}"/>
              </a:ext>
            </a:extLst>
          </p:cNvPr>
          <p:cNvSpPr/>
          <p:nvPr/>
        </p:nvSpPr>
        <p:spPr>
          <a:xfrm>
            <a:off x="339478" y="2469757"/>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940EB684-C383-4E53-AFED-7BD93B2FDEF3}"/>
              </a:ext>
            </a:extLst>
          </p:cNvPr>
          <p:cNvSpPr/>
          <p:nvPr/>
        </p:nvSpPr>
        <p:spPr>
          <a:xfrm>
            <a:off x="459239" y="2782777"/>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pic>
        <p:nvPicPr>
          <p:cNvPr id="16" name="Picture 15">
            <a:extLst>
              <a:ext uri="{FF2B5EF4-FFF2-40B4-BE49-F238E27FC236}">
                <a16:creationId xmlns:a16="http://schemas.microsoft.com/office/drawing/2014/main" id="{A7D5F4FE-8898-40A3-8406-3C857DEB3666}"/>
              </a:ext>
            </a:extLst>
          </p:cNvPr>
          <p:cNvPicPr>
            <a:picLocks noChangeAspect="1"/>
          </p:cNvPicPr>
          <p:nvPr/>
        </p:nvPicPr>
        <p:blipFill>
          <a:blip r:embed="rId2"/>
          <a:stretch>
            <a:fillRect/>
          </a:stretch>
        </p:blipFill>
        <p:spPr>
          <a:xfrm>
            <a:off x="7228316" y="925236"/>
            <a:ext cx="4119816" cy="5116969"/>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FC38D5A7-A6EA-4F48-A8FC-C977F8B366A8}"/>
              </a:ext>
            </a:extLst>
          </p:cNvPr>
          <p:cNvSpPr/>
          <p:nvPr/>
        </p:nvSpPr>
        <p:spPr>
          <a:xfrm>
            <a:off x="276745" y="2995217"/>
            <a:ext cx="6449334" cy="3046988"/>
          </a:xfrm>
          <a:prstGeom prst="rect">
            <a:avLst/>
          </a:prstGeom>
        </p:spPr>
        <p:txBody>
          <a:bodyPr wrap="square">
            <a:spAutoFit/>
          </a:bodyPr>
          <a:lstStyle/>
          <a:p>
            <a:pPr algn="l" rtl="0" fontAlgn="base">
              <a:buNone/>
            </a:pPr>
            <a:r>
              <a:rPr lang="en-GB" sz="2400" b="0" i="0" dirty="0">
                <a:solidFill>
                  <a:srgbClr val="242424"/>
                </a:solidFill>
                <a:effectLst/>
                <a:latin typeface="Letter-join Air No-lead 40" panose="02000805000000020003" pitchFamily="50" charset="0"/>
              </a:rPr>
              <a:t>Oliver is our next hero! Oliver is such a gorgeous young man who is working SO hard at the moment. He always listens and shows us how super he is. Oliver really wowed me with his writing this week which he completed independently. Oliver you are such a wonderful person to have in Cygnets, well done!!</a:t>
            </a:r>
          </a:p>
        </p:txBody>
      </p:sp>
      <p:sp>
        <p:nvSpPr>
          <p:cNvPr id="10" name="Rectangle 9">
            <a:extLst>
              <a:ext uri="{FF2B5EF4-FFF2-40B4-BE49-F238E27FC236}">
                <a16:creationId xmlns:a16="http://schemas.microsoft.com/office/drawing/2014/main" id="{AE41EE4F-A60F-4F10-81B1-7F44B909F7B1}"/>
              </a:ext>
            </a:extLst>
          </p:cNvPr>
          <p:cNvSpPr/>
          <p:nvPr/>
        </p:nvSpPr>
        <p:spPr>
          <a:xfrm>
            <a:off x="249068" y="2578024"/>
            <a:ext cx="6096000" cy="646331"/>
          </a:xfrm>
          <a:prstGeom prst="rect">
            <a:avLst/>
          </a:prstGeom>
        </p:spPr>
        <p:txBody>
          <a:bodyPr>
            <a:spAutoFit/>
          </a:bodyPr>
          <a:lstStyle/>
          <a:p>
            <a:br>
              <a:rPr lang="en-GB" dirty="0"/>
            </a:br>
            <a:endParaRPr lang="en-GB" dirty="0"/>
          </a:p>
        </p:txBody>
      </p:sp>
      <p:pic>
        <p:nvPicPr>
          <p:cNvPr id="12" name="Picture 11">
            <a:extLst>
              <a:ext uri="{FF2B5EF4-FFF2-40B4-BE49-F238E27FC236}">
                <a16:creationId xmlns:a16="http://schemas.microsoft.com/office/drawing/2014/main" id="{53B45BE6-79AC-69DE-A442-C0A181DEB05B}"/>
              </a:ext>
            </a:extLst>
          </p:cNvPr>
          <p:cNvPicPr>
            <a:picLocks noChangeAspect="1"/>
          </p:cNvPicPr>
          <p:nvPr/>
        </p:nvPicPr>
        <p:blipFill>
          <a:blip r:embed="rId2"/>
          <a:stretch>
            <a:fillRect/>
          </a:stretch>
        </p:blipFill>
        <p:spPr>
          <a:xfrm>
            <a:off x="7229828" y="875818"/>
            <a:ext cx="3951828" cy="4726696"/>
          </a:xfrm>
          <a:prstGeom prst="rect">
            <a:avLst/>
          </a:prstGeom>
        </p:spPr>
      </p:pic>
    </p:spTree>
    <p:extLst>
      <p:ext uri="{BB962C8B-B14F-4D97-AF65-F5344CB8AC3E}">
        <p14:creationId xmlns:p14="http://schemas.microsoft.com/office/powerpoint/2010/main" val="3216943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321189" y="2529807"/>
            <a:ext cx="6096000" cy="5170646"/>
          </a:xfrm>
          <a:prstGeom prst="rect">
            <a:avLst/>
          </a:prstGeom>
        </p:spPr>
        <p:txBody>
          <a:bodyPr>
            <a:spAutoFit/>
          </a:bodyPr>
          <a:lstStyle/>
          <a:p>
            <a:pPr algn="l" rtl="0" fontAlgn="base">
              <a:buNone/>
            </a:pPr>
            <a:r>
              <a:rPr lang="en-GB" sz="2400" b="0" i="0" dirty="0">
                <a:solidFill>
                  <a:srgbClr val="242424"/>
                </a:solidFill>
                <a:effectLst/>
                <a:latin typeface="Letter-join Air No-lead 40" panose="02000805000000020003" pitchFamily="50" charset="0"/>
              </a:rPr>
              <a:t>May is a Puffin Hero this week. She consistently works independently, always doing her best at whatever she does. Her writing is absolutely fabulous, with beautiful handwriting, punctuation and lovely ideas. This week in particular she has become confident enough to offer ideas during class discussions. Well done May, you really are a PERFECT PUFFIN! </a:t>
            </a: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endParaRPr lang="en-GB" b="0" i="0" dirty="0">
              <a:solidFill>
                <a:srgbClr val="242424"/>
              </a:solidFill>
              <a:effectLst/>
              <a:latin typeface="Segoe UI" panose="020B0502040204020203" pitchFamily="34" charset="0"/>
            </a:endParaRPr>
          </a:p>
        </p:txBody>
      </p:sp>
      <p:pic>
        <p:nvPicPr>
          <p:cNvPr id="14" name="Picture 13">
            <a:extLst>
              <a:ext uri="{FF2B5EF4-FFF2-40B4-BE49-F238E27FC236}">
                <a16:creationId xmlns:a16="http://schemas.microsoft.com/office/drawing/2014/main" id="{98FF264C-0473-3666-B859-1580D406F45E}"/>
              </a:ext>
            </a:extLst>
          </p:cNvPr>
          <p:cNvPicPr>
            <a:picLocks noChangeAspect="1"/>
          </p:cNvPicPr>
          <p:nvPr/>
        </p:nvPicPr>
        <p:blipFill>
          <a:blip r:embed="rId2"/>
          <a:stretch>
            <a:fillRect/>
          </a:stretch>
        </p:blipFill>
        <p:spPr>
          <a:xfrm>
            <a:off x="7013912" y="834114"/>
            <a:ext cx="3611795" cy="4997545"/>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79377-02EB-8F60-B21D-7B602521F3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54380B-2B8F-8EFE-DAC5-29AFA26DDDEE}"/>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2C0DBA0D-5D2B-C706-562E-19C989CC3051}"/>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78A272C3-44A0-C042-99DE-4FB07AC197EE}"/>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18979124-2F33-F92D-798A-6FD389E471B7}"/>
              </a:ext>
            </a:extLst>
          </p:cNvPr>
          <p:cNvSpPr>
            <a:spLocks noGrp="1"/>
          </p:cNvSpPr>
          <p:nvPr>
            <p:ph type="pic" sz="quarter" idx="13"/>
          </p:nvPr>
        </p:nvSpPr>
        <p:spPr>
          <a:xfrm>
            <a:off x="3973608" y="1234892"/>
            <a:ext cx="8877760" cy="6064783"/>
          </a:xfrm>
        </p:spPr>
        <p:txBody>
          <a:bodyPr/>
          <a:lstStyle/>
          <a:p>
            <a:endParaRPr lang="en-GB"/>
          </a:p>
        </p:txBody>
      </p:sp>
      <p:sp>
        <p:nvSpPr>
          <p:cNvPr id="4" name="Rectangle 3">
            <a:extLst>
              <a:ext uri="{FF2B5EF4-FFF2-40B4-BE49-F238E27FC236}">
                <a16:creationId xmlns:a16="http://schemas.microsoft.com/office/drawing/2014/main" id="{5F2C083B-5786-3B44-0A91-785AF235BD44}"/>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ED548763-5F43-DE5E-1AA4-05A1A502EB3B}"/>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3F222038-1751-D92F-29B8-42B37F561E6E}"/>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F9A01304-CD0F-715C-4C1F-090B0E71E5FB}"/>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A59BE4EF-5AE4-BB51-DA6D-1D875A878594}"/>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54D0D0E4-CED2-910D-7414-794B6A2EA2E8}"/>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5E0928C-FEE3-67F7-5CDB-9D51845B8A31}"/>
              </a:ext>
            </a:extLst>
          </p:cNvPr>
          <p:cNvSpPr/>
          <p:nvPr/>
        </p:nvSpPr>
        <p:spPr>
          <a:xfrm>
            <a:off x="210838" y="1467659"/>
            <a:ext cx="6096000" cy="5170646"/>
          </a:xfrm>
          <a:prstGeom prst="rect">
            <a:avLst/>
          </a:prstGeom>
        </p:spPr>
        <p:txBody>
          <a:bodyPr>
            <a:spAutoFit/>
          </a:bodyPr>
          <a:lstStyle/>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r>
              <a:rPr lang="en-GB" sz="2400" b="0" i="0" dirty="0">
                <a:solidFill>
                  <a:srgbClr val="242424"/>
                </a:solidFill>
                <a:effectLst/>
                <a:latin typeface="Letter-join Air No-lead 40" panose="02000805000000020003" pitchFamily="50" charset="0"/>
              </a:rPr>
              <a:t>Ronnie is Puffin Class Hero, He has developed the most fabulous attitude to his learning and enjoys a challenge especially in Maths. He also has great ideas which he can articulate clearly. PE is also one of his favourite lessons and it is lovely to see him so enthusiastic and enjoying himself. Well done Ronnie, you really are a PERFECT PUFFIN!</a:t>
            </a:r>
          </a:p>
          <a:p>
            <a:pPr algn="l" rtl="0" fontAlgn="base">
              <a:buNone/>
            </a:pPr>
            <a:endParaRPr lang="en-GB" b="0" i="0" dirty="0">
              <a:solidFill>
                <a:srgbClr val="242424"/>
              </a:solidFill>
              <a:effectLst/>
              <a:latin typeface="Segoe UI" panose="020B0502040204020203" pitchFamily="34" charset="0"/>
            </a:endParaRPr>
          </a:p>
        </p:txBody>
      </p:sp>
      <p:pic>
        <p:nvPicPr>
          <p:cNvPr id="14" name="Picture 13">
            <a:extLst>
              <a:ext uri="{FF2B5EF4-FFF2-40B4-BE49-F238E27FC236}">
                <a16:creationId xmlns:a16="http://schemas.microsoft.com/office/drawing/2014/main" id="{637C10AE-F8EF-A94F-2633-BBA595F77A69}"/>
              </a:ext>
            </a:extLst>
          </p:cNvPr>
          <p:cNvPicPr>
            <a:picLocks noChangeAspect="1"/>
          </p:cNvPicPr>
          <p:nvPr/>
        </p:nvPicPr>
        <p:blipFill>
          <a:blip r:embed="rId2"/>
          <a:stretch>
            <a:fillRect/>
          </a:stretch>
        </p:blipFill>
        <p:spPr>
          <a:xfrm>
            <a:off x="7297769" y="982085"/>
            <a:ext cx="3650316" cy="4893830"/>
          </a:xfrm>
          <a:prstGeom prst="rect">
            <a:avLst/>
          </a:prstGeom>
        </p:spPr>
      </p:pic>
    </p:spTree>
    <p:extLst>
      <p:ext uri="{BB962C8B-B14F-4D97-AF65-F5344CB8AC3E}">
        <p14:creationId xmlns:p14="http://schemas.microsoft.com/office/powerpoint/2010/main" val="2747649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3" name="Rectangle 2">
            <a:extLst>
              <a:ext uri="{FF2B5EF4-FFF2-40B4-BE49-F238E27FC236}">
                <a16:creationId xmlns:a16="http://schemas.microsoft.com/office/drawing/2014/main" id="{90BF0785-C28E-47BC-BB4D-71B30EC3A321}"/>
              </a:ext>
            </a:extLst>
          </p:cNvPr>
          <p:cNvSpPr/>
          <p:nvPr/>
        </p:nvSpPr>
        <p:spPr>
          <a:xfrm>
            <a:off x="297902" y="2461741"/>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2" name="TextBox 11">
            <a:extLst>
              <a:ext uri="{FF2B5EF4-FFF2-40B4-BE49-F238E27FC236}">
                <a16:creationId xmlns:a16="http://schemas.microsoft.com/office/drawing/2014/main" id="{A9CCC453-4D0A-E896-19FA-0AAEAE431B93}"/>
              </a:ext>
            </a:extLst>
          </p:cNvPr>
          <p:cNvSpPr txBox="1"/>
          <p:nvPr/>
        </p:nvSpPr>
        <p:spPr>
          <a:xfrm>
            <a:off x="261377" y="2287226"/>
            <a:ext cx="6560456" cy="5509200"/>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Lilly has joined us recently and has settled straight into the Holly Hill life. She is a wonderful addition to Wren class and has already made lots of new friends, been impressing the teachers and showing her knowledge off with answering lots of questions in all of our lessons. Keep it up Lilly – we are delighted that you have joined us!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CA09A92D-4914-F8A5-A4AC-064194482980}"/>
              </a:ext>
            </a:extLst>
          </p:cNvPr>
          <p:cNvPicPr>
            <a:picLocks noChangeAspect="1"/>
          </p:cNvPicPr>
          <p:nvPr/>
        </p:nvPicPr>
        <p:blipFill>
          <a:blip r:embed="rId2"/>
          <a:stretch>
            <a:fillRect/>
          </a:stretch>
        </p:blipFill>
        <p:spPr>
          <a:xfrm>
            <a:off x="7062444" y="831360"/>
            <a:ext cx="4422427" cy="5195278"/>
          </a:xfrm>
          <a:prstGeom prst="rect">
            <a:avLst/>
          </a:prstGeom>
        </p:spPr>
      </p:pic>
    </p:spTree>
    <p:extLst>
      <p:ext uri="{BB962C8B-B14F-4D97-AF65-F5344CB8AC3E}">
        <p14:creationId xmlns:p14="http://schemas.microsoft.com/office/powerpoint/2010/main" val="2991900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3" name="Rectangle 2">
            <a:extLst>
              <a:ext uri="{FF2B5EF4-FFF2-40B4-BE49-F238E27FC236}">
                <a16:creationId xmlns:a16="http://schemas.microsoft.com/office/drawing/2014/main" id="{90BF0785-C28E-47BC-BB4D-71B30EC3A321}"/>
              </a:ext>
            </a:extLst>
          </p:cNvPr>
          <p:cNvSpPr/>
          <p:nvPr/>
        </p:nvSpPr>
        <p:spPr>
          <a:xfrm>
            <a:off x="297902" y="2391333"/>
            <a:ext cx="6096000" cy="646331"/>
          </a:xfrm>
          <a:prstGeom prst="rect">
            <a:avLst/>
          </a:prstGeom>
        </p:spPr>
        <p:txBody>
          <a:bodyPr>
            <a:spAutoFit/>
          </a:bodyPr>
          <a:lstStyle/>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2" name="TextBox 11">
            <a:extLst>
              <a:ext uri="{FF2B5EF4-FFF2-40B4-BE49-F238E27FC236}">
                <a16:creationId xmlns:a16="http://schemas.microsoft.com/office/drawing/2014/main" id="{9F050F1C-154F-B96C-1ECE-1E73B5D8122C}"/>
              </a:ext>
            </a:extLst>
          </p:cNvPr>
          <p:cNvSpPr txBox="1"/>
          <p:nvPr/>
        </p:nvSpPr>
        <p:spPr>
          <a:xfrm>
            <a:off x="261377" y="2025412"/>
            <a:ext cx="6560456" cy="4832092"/>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David has been trying really hard this week with his writing and has been including extra grammatical features into his writing which has been wonderful to read. Keep it up!</a:t>
            </a:r>
          </a:p>
          <a:p>
            <a:pPr algn="l" fontAlgn="base">
              <a:buNone/>
            </a:pPr>
            <a:r>
              <a:rPr lang="en-GB" sz="2800" b="0" i="0" dirty="0">
                <a:solidFill>
                  <a:srgbClr val="000000"/>
                </a:solidFill>
                <a:effectLst/>
                <a:latin typeface="Letter-join Air No-lead 40" panose="02000805000000020003" pitchFamily="50" charset="0"/>
              </a:rPr>
              <a:t>He has also been a superstar at helping to work on our tweak of the week by picking up litter he spotted on the playground and helping to keep our classroom tidy. Great work David! </a:t>
            </a:r>
          </a:p>
        </p:txBody>
      </p:sp>
      <p:pic>
        <p:nvPicPr>
          <p:cNvPr id="14" name="Picture 13">
            <a:extLst>
              <a:ext uri="{FF2B5EF4-FFF2-40B4-BE49-F238E27FC236}">
                <a16:creationId xmlns:a16="http://schemas.microsoft.com/office/drawing/2014/main" id="{A5EB4595-23BA-46EB-79D8-D04035CE35E8}"/>
              </a:ext>
            </a:extLst>
          </p:cNvPr>
          <p:cNvPicPr>
            <a:picLocks noChangeAspect="1"/>
          </p:cNvPicPr>
          <p:nvPr/>
        </p:nvPicPr>
        <p:blipFill>
          <a:blip r:embed="rId2"/>
          <a:stretch>
            <a:fillRect/>
          </a:stretch>
        </p:blipFill>
        <p:spPr>
          <a:xfrm>
            <a:off x="7262285" y="952735"/>
            <a:ext cx="3872455" cy="4952527"/>
          </a:xfrm>
          <a:prstGeom prst="rect">
            <a:avLst/>
          </a:prstGeom>
        </p:spPr>
      </p:pic>
    </p:spTree>
    <p:extLst>
      <p:ext uri="{BB962C8B-B14F-4D97-AF65-F5344CB8AC3E}">
        <p14:creationId xmlns:p14="http://schemas.microsoft.com/office/powerpoint/2010/main" val="1849714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808042" y="2430763"/>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TextBox 6">
            <a:extLst>
              <a:ext uri="{FF2B5EF4-FFF2-40B4-BE49-F238E27FC236}">
                <a16:creationId xmlns:a16="http://schemas.microsoft.com/office/drawing/2014/main" id="{7C32AD9C-FE30-0041-7682-96F6BFBB8B4C}"/>
              </a:ext>
            </a:extLst>
          </p:cNvPr>
          <p:cNvSpPr txBox="1"/>
          <p:nvPr/>
        </p:nvSpPr>
        <p:spPr>
          <a:xfrm>
            <a:off x="123382" y="2355174"/>
            <a:ext cx="6117770" cy="369332"/>
          </a:xfrm>
          <a:prstGeom prst="rect">
            <a:avLst/>
          </a:prstGeom>
          <a:noFill/>
        </p:spPr>
        <p:txBody>
          <a:bodyPr wrap="square">
            <a:spAutoFit/>
          </a:bodyPr>
          <a:lstStyle/>
          <a:p>
            <a:pPr>
              <a:buNone/>
            </a:pPr>
            <a:r>
              <a:rPr lang="en-GB" b="0" i="0" dirty="0">
                <a:solidFill>
                  <a:srgbClr val="242424"/>
                </a:solidFill>
                <a:effectLst/>
                <a:latin typeface="Segoe UI" panose="020B0502040204020203" pitchFamily="34" charset="0"/>
              </a:rPr>
              <a:t>.</a:t>
            </a:r>
            <a:endParaRPr lang="en-GB" dirty="0"/>
          </a:p>
        </p:txBody>
      </p:sp>
      <p:sp>
        <p:nvSpPr>
          <p:cNvPr id="11" name="TextBox 10">
            <a:extLst>
              <a:ext uri="{FF2B5EF4-FFF2-40B4-BE49-F238E27FC236}">
                <a16:creationId xmlns:a16="http://schemas.microsoft.com/office/drawing/2014/main" id="{6BF49494-E19B-9CC7-D3BF-5E50CA75D2D9}"/>
              </a:ext>
            </a:extLst>
          </p:cNvPr>
          <p:cNvSpPr txBox="1"/>
          <p:nvPr/>
        </p:nvSpPr>
        <p:spPr>
          <a:xfrm>
            <a:off x="242542" y="2059500"/>
            <a:ext cx="6117770" cy="4524315"/>
          </a:xfrm>
          <a:prstGeom prst="rect">
            <a:avLst/>
          </a:prstGeom>
          <a:noFill/>
        </p:spPr>
        <p:txBody>
          <a:bodyPr wrap="square">
            <a:spAutoFit/>
          </a:bodyPr>
          <a:lstStyle/>
          <a:p>
            <a:pPr algn="l" fontAlgn="base">
              <a:buNone/>
            </a:pPr>
            <a:r>
              <a:rPr lang="en-GB" sz="1800" b="0" i="0" dirty="0">
                <a:solidFill>
                  <a:srgbClr val="000000"/>
                </a:solidFill>
                <a:effectLst/>
                <a:latin typeface="Letter-join Air No-lead 40" panose="02000805000000020003" pitchFamily="50" charset="0"/>
              </a:rPr>
              <a:t>This weeks Woodpecker heroes are Bonnie and Lucian.</a:t>
            </a:r>
          </a:p>
          <a:p>
            <a:pPr algn="l" fontAlgn="base">
              <a:buNone/>
            </a:pPr>
            <a:endParaRPr lang="en-GB" sz="1800" b="0" i="0" dirty="0">
              <a:solidFill>
                <a:srgbClr val="000000"/>
              </a:solidFill>
              <a:effectLst/>
              <a:latin typeface="Letter-join Air No-lead 40" panose="02000805000000020003" pitchFamily="50" charset="0"/>
            </a:endParaRPr>
          </a:p>
          <a:p>
            <a:pPr algn="l" fontAlgn="base">
              <a:buNone/>
            </a:pPr>
            <a:r>
              <a:rPr lang="en-GB" sz="1800" b="0" i="0" dirty="0">
                <a:solidFill>
                  <a:srgbClr val="000000"/>
                </a:solidFill>
                <a:effectLst/>
                <a:latin typeface="Letter-join Air No-lead 40" panose="02000805000000020003" pitchFamily="50" charset="0"/>
              </a:rPr>
              <a:t>Bonnie could be a hero every week but I have chosen her this week as she has really impressed me in maths this week with her detailed answers to our problem. Not only did she use good mathematical language in her answer, she also drew her working out and wrote a calculation to prove it. Well done Bonnie. That was amazing Maths.</a:t>
            </a:r>
          </a:p>
          <a:p>
            <a:pPr algn="l" fontAlgn="base">
              <a:buNone/>
            </a:pPr>
            <a:endParaRPr lang="en-GB" sz="1800" b="0" i="0" dirty="0">
              <a:solidFill>
                <a:srgbClr val="000000"/>
              </a:solidFill>
              <a:effectLst/>
              <a:latin typeface="Letter-join Air No-lead 40" panose="02000805000000020003" pitchFamily="50" charset="0"/>
            </a:endParaRPr>
          </a:p>
          <a:p>
            <a:pPr algn="l" fontAlgn="base">
              <a:buNone/>
            </a:pPr>
            <a:r>
              <a:rPr lang="en-GB" sz="1800" b="0" i="0" dirty="0">
                <a:solidFill>
                  <a:srgbClr val="000000"/>
                </a:solidFill>
                <a:effectLst/>
                <a:latin typeface="Letter-join Air No-lead 40" panose="02000805000000020003" pitchFamily="50" charset="0"/>
              </a:rPr>
              <a:t>Lucian has also been amazing in Maths this week. He is really listening hard in activities and his hand is up all the time to answer questions. Well done Lucian. It is fabulous to see all the effort you are putting into your Maths. </a:t>
            </a:r>
          </a:p>
        </p:txBody>
      </p:sp>
      <p:pic>
        <p:nvPicPr>
          <p:cNvPr id="13" name="Picture 12">
            <a:extLst>
              <a:ext uri="{FF2B5EF4-FFF2-40B4-BE49-F238E27FC236}">
                <a16:creationId xmlns:a16="http://schemas.microsoft.com/office/drawing/2014/main" id="{25192EE8-F36A-5C7D-277C-A131051A41FC}"/>
              </a:ext>
            </a:extLst>
          </p:cNvPr>
          <p:cNvPicPr>
            <a:picLocks noChangeAspect="1"/>
          </p:cNvPicPr>
          <p:nvPr/>
        </p:nvPicPr>
        <p:blipFill>
          <a:blip r:embed="rId2"/>
          <a:stretch>
            <a:fillRect/>
          </a:stretch>
        </p:blipFill>
        <p:spPr>
          <a:xfrm>
            <a:off x="6384610" y="379538"/>
            <a:ext cx="2945250" cy="3359924"/>
          </a:xfrm>
          <a:prstGeom prst="rect">
            <a:avLst/>
          </a:prstGeom>
        </p:spPr>
      </p:pic>
      <p:pic>
        <p:nvPicPr>
          <p:cNvPr id="15" name="Picture 14">
            <a:extLst>
              <a:ext uri="{FF2B5EF4-FFF2-40B4-BE49-F238E27FC236}">
                <a16:creationId xmlns:a16="http://schemas.microsoft.com/office/drawing/2014/main" id="{5F2F7B55-2AC8-EB5F-5043-97889C4E6991}"/>
              </a:ext>
            </a:extLst>
          </p:cNvPr>
          <p:cNvPicPr>
            <a:picLocks noChangeAspect="1"/>
          </p:cNvPicPr>
          <p:nvPr/>
        </p:nvPicPr>
        <p:blipFill>
          <a:blip r:embed="rId3"/>
          <a:stretch>
            <a:fillRect/>
          </a:stretch>
        </p:blipFill>
        <p:spPr>
          <a:xfrm>
            <a:off x="9200956" y="3429000"/>
            <a:ext cx="2743200" cy="3095625"/>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935651" y="899290"/>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dirty="0"/>
          </a:p>
        </p:txBody>
      </p:sp>
      <p:sp>
        <p:nvSpPr>
          <p:cNvPr id="4" name="Rectangle 3">
            <a:extLst>
              <a:ext uri="{FF2B5EF4-FFF2-40B4-BE49-F238E27FC236}">
                <a16:creationId xmlns:a16="http://schemas.microsoft.com/office/drawing/2014/main" id="{C02180EE-740B-426E-8465-89F9FC4F3743}"/>
              </a:ext>
            </a:extLst>
          </p:cNvPr>
          <p:cNvSpPr/>
          <p:nvPr/>
        </p:nvSpPr>
        <p:spPr>
          <a:xfrm>
            <a:off x="268535" y="2210063"/>
            <a:ext cx="6364534" cy="1077218"/>
          </a:xfrm>
          <a:prstGeom prst="rect">
            <a:avLst/>
          </a:prstGeom>
        </p:spPr>
        <p:txBody>
          <a:bodyPr wrap="square">
            <a:spAutoFit/>
          </a:bodyPr>
          <a:lstStyle/>
          <a:p>
            <a:br>
              <a:rPr lang="en-GB" sz="2800" dirty="0"/>
            </a:br>
            <a:br>
              <a:rPr lang="en-GB" dirty="0">
                <a:solidFill>
                  <a:srgbClr val="242424"/>
                </a:solidFill>
                <a:latin typeface="Segoe UI" panose="020B0502040204020203" pitchFamily="34" charset="0"/>
              </a:rPr>
            </a:br>
            <a:endParaRPr lang="en-GB" dirty="0"/>
          </a:p>
        </p:txBody>
      </p:sp>
      <p:sp>
        <p:nvSpPr>
          <p:cNvPr id="3" name="AutoShape 2" descr="Image preview">
            <a:extLst>
              <a:ext uri="{FF2B5EF4-FFF2-40B4-BE49-F238E27FC236}">
                <a16:creationId xmlns:a16="http://schemas.microsoft.com/office/drawing/2014/main" id="{32C45A5B-93AD-46D1-8ADE-230465FF12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review">
            <a:extLst>
              <a:ext uri="{FF2B5EF4-FFF2-40B4-BE49-F238E27FC236}">
                <a16:creationId xmlns:a16="http://schemas.microsoft.com/office/drawing/2014/main" id="{0251BF65-B715-42C1-9B6B-FA5D82D12B2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Rectangle 6">
            <a:extLst>
              <a:ext uri="{FF2B5EF4-FFF2-40B4-BE49-F238E27FC236}">
                <a16:creationId xmlns:a16="http://schemas.microsoft.com/office/drawing/2014/main" id="{74CADFD4-9C88-46F3-92A7-CBAD9F6A6558}"/>
              </a:ext>
            </a:extLst>
          </p:cNvPr>
          <p:cNvSpPr/>
          <p:nvPr/>
        </p:nvSpPr>
        <p:spPr>
          <a:xfrm>
            <a:off x="181610" y="2457915"/>
            <a:ext cx="5199569"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A525F3AA-6899-4F24-BDDC-F6C3773EB312}"/>
              </a:ext>
            </a:extLst>
          </p:cNvPr>
          <p:cNvSpPr/>
          <p:nvPr/>
        </p:nvSpPr>
        <p:spPr>
          <a:xfrm>
            <a:off x="266840" y="253695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2" name="Rectangle 11">
            <a:extLst>
              <a:ext uri="{FF2B5EF4-FFF2-40B4-BE49-F238E27FC236}">
                <a16:creationId xmlns:a16="http://schemas.microsoft.com/office/drawing/2014/main" id="{C1D03585-BB5E-4D29-8061-B582EA0D2DB8}"/>
              </a:ext>
            </a:extLst>
          </p:cNvPr>
          <p:cNvSpPr/>
          <p:nvPr/>
        </p:nvSpPr>
        <p:spPr>
          <a:xfrm>
            <a:off x="230575" y="2444010"/>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p>
        </p:txBody>
      </p:sp>
      <p:sp>
        <p:nvSpPr>
          <p:cNvPr id="11" name="Rectangle 10">
            <a:extLst>
              <a:ext uri="{FF2B5EF4-FFF2-40B4-BE49-F238E27FC236}">
                <a16:creationId xmlns:a16="http://schemas.microsoft.com/office/drawing/2014/main" id="{7D69BA8C-BE47-4B4B-AD1E-D2C35816461F}"/>
              </a:ext>
            </a:extLst>
          </p:cNvPr>
          <p:cNvSpPr/>
          <p:nvPr/>
        </p:nvSpPr>
        <p:spPr>
          <a:xfrm>
            <a:off x="286668" y="2408827"/>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3" name="Rectangle 12">
            <a:extLst>
              <a:ext uri="{FF2B5EF4-FFF2-40B4-BE49-F238E27FC236}">
                <a16:creationId xmlns:a16="http://schemas.microsoft.com/office/drawing/2014/main" id="{38604E94-082C-41BA-AD84-153BEC4E6365}"/>
              </a:ext>
            </a:extLst>
          </p:cNvPr>
          <p:cNvSpPr/>
          <p:nvPr/>
        </p:nvSpPr>
        <p:spPr>
          <a:xfrm>
            <a:off x="216424" y="2112458"/>
            <a:ext cx="6468756" cy="646331"/>
          </a:xfrm>
          <a:prstGeom prst="rect">
            <a:avLst/>
          </a:prstGeom>
        </p:spPr>
        <p:txBody>
          <a:bodyPr wrap="square">
            <a:spAutoFit/>
          </a:bodyPr>
          <a:lstStyle/>
          <a:p>
            <a:pPr fontAlgn="base"/>
            <a:r>
              <a:rPr lang="en-GB" dirty="0">
                <a:solidFill>
                  <a:srgbClr val="242424"/>
                </a:solidFill>
                <a:latin typeface="Segoe UI" panose="020B0502040204020203" pitchFamily="34" charset="0"/>
              </a:rPr>
              <a:t> </a:t>
            </a:r>
          </a:p>
          <a:p>
            <a:pPr fontAlgn="base"/>
            <a:endParaRPr lang="en-GB" dirty="0">
              <a:solidFill>
                <a:srgbClr val="242424"/>
              </a:solidFill>
              <a:latin typeface="Segoe UI" panose="020B0502040204020203" pitchFamily="34" charset="0"/>
            </a:endParaRPr>
          </a:p>
        </p:txBody>
      </p:sp>
      <p:sp>
        <p:nvSpPr>
          <p:cNvPr id="15" name="TextBox 14">
            <a:extLst>
              <a:ext uri="{FF2B5EF4-FFF2-40B4-BE49-F238E27FC236}">
                <a16:creationId xmlns:a16="http://schemas.microsoft.com/office/drawing/2014/main" id="{2E74668B-C96D-BD31-DD5D-CBCBBC653674}"/>
              </a:ext>
            </a:extLst>
          </p:cNvPr>
          <p:cNvSpPr txBox="1"/>
          <p:nvPr/>
        </p:nvSpPr>
        <p:spPr>
          <a:xfrm>
            <a:off x="171928" y="1644340"/>
            <a:ext cx="6557748" cy="5078313"/>
          </a:xfrm>
          <a:prstGeom prst="rect">
            <a:avLst/>
          </a:prstGeom>
          <a:noFill/>
        </p:spPr>
        <p:txBody>
          <a:bodyPr wrap="square">
            <a:spAutoFit/>
          </a:bodyPr>
          <a:lstStyle/>
          <a:p>
            <a:pPr algn="l" rtl="0" fontAlgn="base">
              <a:buNone/>
            </a:pPr>
            <a:r>
              <a:rPr lang="en-GB" b="0" i="0" dirty="0">
                <a:solidFill>
                  <a:srgbClr val="242424"/>
                </a:solidFill>
                <a:effectLst/>
                <a:latin typeface="Letter-join Air No-lead 40" panose="02000805000000020003" pitchFamily="50" charset="0"/>
              </a:rPr>
              <a:t>Kingfisher Heroes this week are: Reuben, Ava and Killian. </a:t>
            </a:r>
          </a:p>
          <a:p>
            <a:pPr algn="l" rtl="0" fontAlgn="base">
              <a:buNone/>
            </a:pPr>
            <a:r>
              <a:rPr lang="en-GB" b="0" i="0" dirty="0">
                <a:solidFill>
                  <a:srgbClr val="242424"/>
                </a:solidFill>
                <a:effectLst/>
                <a:latin typeface="Letter-join Air No-lead 40" panose="02000805000000020003" pitchFamily="50" charset="0"/>
              </a:rPr>
              <a:t>Reuben is a English hero this week - his pencil and his writing hand have been on fire! He’s read out some amazing work based on How to Train Your Dragon and some of the vocabulary he has used has amazed me. </a:t>
            </a:r>
          </a:p>
          <a:p>
            <a:pPr algn="l" rtl="0" fontAlgn="base">
              <a:buNone/>
            </a:pPr>
            <a:endParaRPr lang="en-GB" b="0" i="0" dirty="0">
              <a:solidFill>
                <a:srgbClr val="242424"/>
              </a:solidFill>
              <a:effectLst/>
              <a:latin typeface="Letter-join Air No-lead 40" panose="02000805000000020003" pitchFamily="50" charset="0"/>
            </a:endParaRPr>
          </a:p>
          <a:p>
            <a:pPr algn="l" rtl="0" fontAlgn="base">
              <a:buNone/>
            </a:pPr>
            <a:r>
              <a:rPr lang="en-GB" b="0" i="0" dirty="0">
                <a:solidFill>
                  <a:srgbClr val="242424"/>
                </a:solidFill>
                <a:effectLst/>
                <a:latin typeface="Letter-join Air No-lead 40" panose="02000805000000020003" pitchFamily="50" charset="0"/>
              </a:rPr>
              <a:t>Ava has blown my socks off this week with her work about fractions. She was a pro at adding and subtracting the numerator, always remembering the </a:t>
            </a:r>
            <a:r>
              <a:rPr lang="en-GB" b="0" i="0" dirty="0" err="1">
                <a:solidFill>
                  <a:srgbClr val="242424"/>
                </a:solidFill>
                <a:effectLst/>
                <a:latin typeface="Letter-join Air No-lead 40" panose="02000805000000020003" pitchFamily="50" charset="0"/>
              </a:rPr>
              <a:t>the</a:t>
            </a:r>
            <a:r>
              <a:rPr lang="en-GB" b="0" i="0" dirty="0">
                <a:solidFill>
                  <a:srgbClr val="242424"/>
                </a:solidFill>
                <a:effectLst/>
                <a:latin typeface="Letter-join Air No-lead 40" panose="02000805000000020003" pitchFamily="50" charset="0"/>
              </a:rPr>
              <a:t> denominator stays the same. </a:t>
            </a:r>
          </a:p>
          <a:p>
            <a:pPr algn="l" rtl="0" fontAlgn="base">
              <a:buNone/>
            </a:pPr>
            <a:endParaRPr lang="en-GB" b="0" i="0" dirty="0">
              <a:solidFill>
                <a:srgbClr val="242424"/>
              </a:solidFill>
              <a:effectLst/>
              <a:latin typeface="Letter-join Air No-lead 40" panose="02000805000000020003" pitchFamily="50" charset="0"/>
            </a:endParaRPr>
          </a:p>
          <a:p>
            <a:pPr algn="l" rtl="0" fontAlgn="base">
              <a:buNone/>
            </a:pPr>
            <a:r>
              <a:rPr lang="en-GB" b="0" i="0" dirty="0">
                <a:solidFill>
                  <a:srgbClr val="242424"/>
                </a:solidFill>
                <a:effectLst/>
                <a:latin typeface="Letter-join Air No-lead 40" panose="02000805000000020003" pitchFamily="50" charset="0"/>
              </a:rPr>
              <a:t>Killian is a hero, because his art work amazes me. I’ve loved looking through his art portfolio and picking out my favourites. I expect to see his work in the state Gallery one day!</a:t>
            </a:r>
          </a:p>
          <a:p>
            <a:pPr algn="l" rtl="0" fontAlgn="base">
              <a:buNone/>
            </a:pPr>
            <a:endParaRPr lang="en-GB" b="0" i="0" dirty="0">
              <a:solidFill>
                <a:srgbClr val="242424"/>
              </a:solidFill>
              <a:effectLst/>
              <a:latin typeface="Letter-join Air No-lead 40" panose="02000805000000020003" pitchFamily="50" charset="0"/>
            </a:endParaRPr>
          </a:p>
          <a:p>
            <a:pPr algn="l" rtl="0" fontAlgn="base"/>
            <a:r>
              <a:rPr lang="en-GB" b="0" i="0" dirty="0">
                <a:solidFill>
                  <a:srgbClr val="242424"/>
                </a:solidFill>
                <a:effectLst/>
                <a:latin typeface="Letter-join Air No-lead 40" panose="02000805000000020003" pitchFamily="50" charset="0"/>
              </a:rPr>
              <a:t>Well done to my heroes this week, you’</a:t>
            </a:r>
            <a:r>
              <a:rPr lang="en-GB" dirty="0">
                <a:solidFill>
                  <a:srgbClr val="242424"/>
                </a:solidFill>
                <a:latin typeface="Letter-join Air No-lead 40" panose="02000805000000020003" pitchFamily="50" charset="0"/>
              </a:rPr>
              <a:t>v</a:t>
            </a:r>
            <a:r>
              <a:rPr lang="en-GB" b="0" i="0" dirty="0">
                <a:solidFill>
                  <a:srgbClr val="242424"/>
                </a:solidFill>
                <a:effectLst/>
                <a:latin typeface="Letter-join Air No-lead 40" panose="02000805000000020003" pitchFamily="50" charset="0"/>
              </a:rPr>
              <a:t>e all amazed me for different reasons. 🌟 </a:t>
            </a:r>
          </a:p>
        </p:txBody>
      </p:sp>
      <p:pic>
        <p:nvPicPr>
          <p:cNvPr id="17" name="Picture 16">
            <a:extLst>
              <a:ext uri="{FF2B5EF4-FFF2-40B4-BE49-F238E27FC236}">
                <a16:creationId xmlns:a16="http://schemas.microsoft.com/office/drawing/2014/main" id="{8BC11289-68D1-2610-CFD1-7257EB633EED}"/>
              </a:ext>
            </a:extLst>
          </p:cNvPr>
          <p:cNvPicPr>
            <a:picLocks noChangeAspect="1"/>
          </p:cNvPicPr>
          <p:nvPr/>
        </p:nvPicPr>
        <p:blipFill>
          <a:blip r:embed="rId2"/>
          <a:stretch>
            <a:fillRect/>
          </a:stretch>
        </p:blipFill>
        <p:spPr>
          <a:xfrm>
            <a:off x="6882076" y="207062"/>
            <a:ext cx="2733445" cy="3374338"/>
          </a:xfrm>
          <a:prstGeom prst="rect">
            <a:avLst/>
          </a:prstGeom>
        </p:spPr>
      </p:pic>
      <p:pic>
        <p:nvPicPr>
          <p:cNvPr id="19" name="Picture 18">
            <a:extLst>
              <a:ext uri="{FF2B5EF4-FFF2-40B4-BE49-F238E27FC236}">
                <a16:creationId xmlns:a16="http://schemas.microsoft.com/office/drawing/2014/main" id="{F7B12DEC-0735-102B-BF68-7E1E615FE7C8}"/>
              </a:ext>
            </a:extLst>
          </p:cNvPr>
          <p:cNvPicPr>
            <a:picLocks noChangeAspect="1"/>
          </p:cNvPicPr>
          <p:nvPr/>
        </p:nvPicPr>
        <p:blipFill>
          <a:blip r:embed="rId3"/>
          <a:stretch>
            <a:fillRect/>
          </a:stretch>
        </p:blipFill>
        <p:spPr>
          <a:xfrm>
            <a:off x="9378373" y="683577"/>
            <a:ext cx="2882112" cy="3706762"/>
          </a:xfrm>
          <a:prstGeom prst="rect">
            <a:avLst/>
          </a:prstGeom>
        </p:spPr>
      </p:pic>
      <p:pic>
        <p:nvPicPr>
          <p:cNvPr id="21" name="Picture 20">
            <a:extLst>
              <a:ext uri="{FF2B5EF4-FFF2-40B4-BE49-F238E27FC236}">
                <a16:creationId xmlns:a16="http://schemas.microsoft.com/office/drawing/2014/main" id="{69482F83-64F2-B70F-0EE8-270215549F1A}"/>
              </a:ext>
            </a:extLst>
          </p:cNvPr>
          <p:cNvPicPr>
            <a:picLocks noChangeAspect="1"/>
          </p:cNvPicPr>
          <p:nvPr/>
        </p:nvPicPr>
        <p:blipFill>
          <a:blip r:embed="rId4"/>
          <a:stretch>
            <a:fillRect/>
          </a:stretch>
        </p:blipFill>
        <p:spPr>
          <a:xfrm>
            <a:off x="6664861" y="3729901"/>
            <a:ext cx="4172867" cy="2967518"/>
          </a:xfrm>
          <a:prstGeom prst="rect">
            <a:avLst/>
          </a:prstGeom>
        </p:spPr>
      </p:pic>
    </p:spTree>
    <p:extLst>
      <p:ext uri="{BB962C8B-B14F-4D97-AF65-F5344CB8AC3E}">
        <p14:creationId xmlns:p14="http://schemas.microsoft.com/office/powerpoint/2010/main" val="2297103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362623" y="2362457"/>
            <a:ext cx="6096000" cy="646331"/>
          </a:xfrm>
          <a:prstGeom prst="rect">
            <a:avLst/>
          </a:prstGeom>
        </p:spPr>
        <p:txBody>
          <a:bodyPr>
            <a:spAutoFit/>
          </a:bodyPr>
          <a:lstStyle/>
          <a:p>
            <a:pPr fontAlgn="base"/>
            <a:br>
              <a:rPr lang="en-GB" dirty="0"/>
            </a:br>
            <a:endParaRPr lang="en-GB" dirty="0"/>
          </a:p>
        </p:txBody>
      </p:sp>
      <p:sp>
        <p:nvSpPr>
          <p:cNvPr id="12" name="Rectangle 11">
            <a:extLst>
              <a:ext uri="{FF2B5EF4-FFF2-40B4-BE49-F238E27FC236}">
                <a16:creationId xmlns:a16="http://schemas.microsoft.com/office/drawing/2014/main" id="{6C29BB15-9719-4F5F-9BC4-A358654163B4}"/>
              </a:ext>
            </a:extLst>
          </p:cNvPr>
          <p:cNvSpPr/>
          <p:nvPr/>
        </p:nvSpPr>
        <p:spPr>
          <a:xfrm>
            <a:off x="256473" y="2614191"/>
            <a:ext cx="6823278" cy="3970318"/>
          </a:xfrm>
          <a:prstGeom prst="rect">
            <a:avLst/>
          </a:prstGeom>
        </p:spPr>
        <p:txBody>
          <a:bodyPr wrap="square">
            <a:spAutoFit/>
          </a:bodyPr>
          <a:lstStyle/>
          <a:p>
            <a:r>
              <a:rPr lang="en-GB" sz="2400" dirty="0">
                <a:solidFill>
                  <a:srgbClr val="000000"/>
                </a:solidFill>
                <a:latin typeface="Letter-join Air No-lead 40" panose="02000805000000020003" pitchFamily="50" charset="0"/>
              </a:rPr>
              <a:t>Our first Dove hero this week is Max. Over the course of the year, Max has really grown in confidence and is now showing much more independence, especially when writing, which is where he used to struggle. He has been trying really hard these last few weeks to improve his handwriting and has got his pen licence this week! Well done Max! Keep up the hard work.</a:t>
            </a:r>
            <a:r>
              <a:rPr lang="en-GB" dirty="0"/>
              <a:t> </a:t>
            </a:r>
          </a:p>
          <a:p>
            <a:br>
              <a:rPr lang="en-GB" dirty="0"/>
            </a:br>
            <a:endParaRPr lang="en-GB" dirty="0"/>
          </a:p>
        </p:txBody>
      </p:sp>
      <p:sp>
        <p:nvSpPr>
          <p:cNvPr id="13" name="Rectangle 12">
            <a:extLst>
              <a:ext uri="{FF2B5EF4-FFF2-40B4-BE49-F238E27FC236}">
                <a16:creationId xmlns:a16="http://schemas.microsoft.com/office/drawing/2014/main" id="{82B5F155-3CC4-4DC8-8533-BC734AF75757}"/>
              </a:ext>
            </a:extLst>
          </p:cNvPr>
          <p:cNvSpPr/>
          <p:nvPr/>
        </p:nvSpPr>
        <p:spPr>
          <a:xfrm>
            <a:off x="304723" y="2708621"/>
            <a:ext cx="6096000" cy="1200329"/>
          </a:xfrm>
          <a:prstGeom prst="rect">
            <a:avLst/>
          </a:prstGeom>
        </p:spPr>
        <p:txBody>
          <a:bodyPr>
            <a:spAutoFit/>
          </a:bodyPr>
          <a:lstStyle/>
          <a:p>
            <a:pPr fontAlgn="base"/>
            <a:r>
              <a:rPr lang="en-GB" dirty="0"/>
              <a:t>﻿</a:t>
            </a:r>
            <a:br>
              <a:rPr lang="en-GB" dirty="0"/>
            </a:br>
            <a:endParaRPr lang="en-GB" dirty="0"/>
          </a:p>
          <a:p>
            <a:br>
              <a:rPr lang="en-GB" dirty="0"/>
            </a:br>
            <a:endParaRPr lang="en-GB" dirty="0"/>
          </a:p>
        </p:txBody>
      </p:sp>
      <p:pic>
        <p:nvPicPr>
          <p:cNvPr id="15" name="Picture 14">
            <a:extLst>
              <a:ext uri="{FF2B5EF4-FFF2-40B4-BE49-F238E27FC236}">
                <a16:creationId xmlns:a16="http://schemas.microsoft.com/office/drawing/2014/main" id="{B94F6B78-82C1-4D21-AFFA-CB2AC03D0F68}"/>
              </a:ext>
            </a:extLst>
          </p:cNvPr>
          <p:cNvPicPr>
            <a:picLocks noChangeAspect="1"/>
          </p:cNvPicPr>
          <p:nvPr/>
        </p:nvPicPr>
        <p:blipFill>
          <a:blip r:embed="rId2"/>
          <a:stretch>
            <a:fillRect/>
          </a:stretch>
        </p:blipFill>
        <p:spPr>
          <a:xfrm>
            <a:off x="7428066" y="547051"/>
            <a:ext cx="3988472" cy="5470257"/>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2" name="Rectangle 11">
            <a:extLst>
              <a:ext uri="{FF2B5EF4-FFF2-40B4-BE49-F238E27FC236}">
                <a16:creationId xmlns:a16="http://schemas.microsoft.com/office/drawing/2014/main" id="{6C29BB15-9719-4F5F-9BC4-A358654163B4}"/>
              </a:ext>
            </a:extLst>
          </p:cNvPr>
          <p:cNvSpPr/>
          <p:nvPr/>
        </p:nvSpPr>
        <p:spPr>
          <a:xfrm>
            <a:off x="256473" y="2441220"/>
            <a:ext cx="6823278" cy="3416320"/>
          </a:xfrm>
          <a:prstGeom prst="rect">
            <a:avLst/>
          </a:prstGeom>
        </p:spPr>
        <p:txBody>
          <a:bodyPr wrap="square">
            <a:spAutoFit/>
          </a:bodyPr>
          <a:lstStyle/>
          <a:p>
            <a:r>
              <a:rPr lang="en-GB" sz="2400" dirty="0">
                <a:solidFill>
                  <a:srgbClr val="000000"/>
                </a:solidFill>
                <a:latin typeface="Letter-join Air No-lead 40" panose="02000805000000020003" pitchFamily="50" charset="0"/>
              </a:rPr>
              <a:t>Our next Dove hero is Alastair. Alastair is always such a fantastic contributor during class discussions and has so many fabulous ideas. He has also really impressed us this week in </a:t>
            </a:r>
            <a:r>
              <a:rPr lang="en-GB" sz="2400" dirty="0" err="1">
                <a:solidFill>
                  <a:srgbClr val="000000"/>
                </a:solidFill>
                <a:latin typeface="Letter-join Air No-lead 40" panose="02000805000000020003" pitchFamily="50" charset="0"/>
              </a:rPr>
              <a:t>p.e</a:t>
            </a:r>
            <a:r>
              <a:rPr lang="en-GB" sz="2400" dirty="0">
                <a:solidFill>
                  <a:srgbClr val="000000"/>
                </a:solidFill>
                <a:latin typeface="Letter-join Air No-lead 40" panose="02000805000000020003" pitchFamily="50" charset="0"/>
              </a:rPr>
              <a:t>, taking a lead when working in teams and being supportive and helpful to others. Great orienteering qualities. Well done Alastair. What a wonderful Dove you are!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pic>
        <p:nvPicPr>
          <p:cNvPr id="14" name="Picture 13">
            <a:extLst>
              <a:ext uri="{FF2B5EF4-FFF2-40B4-BE49-F238E27FC236}">
                <a16:creationId xmlns:a16="http://schemas.microsoft.com/office/drawing/2014/main" id="{516BC5B3-8F20-4E06-90C8-98485A086B24}"/>
              </a:ext>
            </a:extLst>
          </p:cNvPr>
          <p:cNvPicPr>
            <a:picLocks noChangeAspect="1"/>
          </p:cNvPicPr>
          <p:nvPr/>
        </p:nvPicPr>
        <p:blipFill>
          <a:blip r:embed="rId2"/>
          <a:stretch>
            <a:fillRect/>
          </a:stretch>
        </p:blipFill>
        <p:spPr>
          <a:xfrm>
            <a:off x="7093145" y="1661801"/>
            <a:ext cx="5073970" cy="3534397"/>
          </a:xfrm>
          <a:prstGeom prst="rect">
            <a:avLst/>
          </a:prstGeom>
        </p:spPr>
      </p:pic>
    </p:spTree>
    <p:extLst>
      <p:ext uri="{BB962C8B-B14F-4D97-AF65-F5344CB8AC3E}">
        <p14:creationId xmlns:p14="http://schemas.microsoft.com/office/powerpoint/2010/main" val="2854759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dirty="0"/>
          </a:p>
        </p:txBody>
      </p:sp>
      <p:sp>
        <p:nvSpPr>
          <p:cNvPr id="3" name="Rectangle 2">
            <a:extLst>
              <a:ext uri="{FF2B5EF4-FFF2-40B4-BE49-F238E27FC236}">
                <a16:creationId xmlns:a16="http://schemas.microsoft.com/office/drawing/2014/main" id="{8477571B-D401-486F-9DE4-234726CE9DC7}"/>
              </a:ext>
            </a:extLst>
          </p:cNvPr>
          <p:cNvSpPr/>
          <p:nvPr/>
        </p:nvSpPr>
        <p:spPr>
          <a:xfrm>
            <a:off x="266840" y="2394233"/>
            <a:ext cx="6096000" cy="5262979"/>
          </a:xfrm>
          <a:prstGeom prst="rect">
            <a:avLst/>
          </a:prstGeom>
        </p:spPr>
        <p:txBody>
          <a:bodyPr>
            <a:spAutoFit/>
          </a:bodyPr>
          <a:lstStyle/>
          <a:p>
            <a:pPr algn="l" fontAlgn="base">
              <a:buNone/>
            </a:pPr>
            <a:r>
              <a:rPr lang="en-GB" sz="2000" b="0" i="0" dirty="0">
                <a:solidFill>
                  <a:srgbClr val="000000"/>
                </a:solidFill>
                <a:effectLst/>
                <a:latin typeface="Letter-join Air No-lead 40" panose="02000805000000020003" pitchFamily="50" charset="0"/>
              </a:rPr>
              <a:t>From Swallow this week, our heroes will be Megan and Skyla. </a:t>
            </a:r>
          </a:p>
          <a:p>
            <a:pPr algn="l" fontAlgn="base">
              <a:buNone/>
            </a:pPr>
            <a:endParaRPr lang="en-GB" sz="2000" dirty="0">
              <a:solidFill>
                <a:srgbClr val="000000"/>
              </a:solidFill>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Both girls did a fantastic job on using inverted commas in the English work this week. Speech marks are really tricky to get write, so it just goes to show how hard both of them work at their writing and how focused they are at checking for the correct punctuation. On top of this, Skyla and Megan are both role models for kindness, focus and behaviour in general across very school day. </a:t>
            </a:r>
          </a:p>
          <a:p>
            <a:pPr algn="l" fontAlgn="base">
              <a:buNone/>
            </a:pPr>
            <a:endParaRPr lang="en-GB" sz="2000" dirty="0">
              <a:solidFill>
                <a:srgbClr val="000000"/>
              </a:solidFill>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Well done both of you!</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r>
              <a:rPr lang="en-GB" sz="2000" b="0" i="0" dirty="0">
                <a:solidFill>
                  <a:srgbClr val="242424"/>
                </a:solidFill>
                <a:effectLst/>
                <a:latin typeface="Segoe UI" panose="020B0502040204020203" pitchFamily="34" charset="0"/>
              </a:rPr>
              <a:t>.</a:t>
            </a: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228671"/>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pic>
        <p:nvPicPr>
          <p:cNvPr id="11" name="Picture 10">
            <a:extLst>
              <a:ext uri="{FF2B5EF4-FFF2-40B4-BE49-F238E27FC236}">
                <a16:creationId xmlns:a16="http://schemas.microsoft.com/office/drawing/2014/main" id="{C0A733DC-70F6-A26B-2D42-35958133EAD9}"/>
              </a:ext>
            </a:extLst>
          </p:cNvPr>
          <p:cNvPicPr>
            <a:picLocks noChangeAspect="1"/>
          </p:cNvPicPr>
          <p:nvPr/>
        </p:nvPicPr>
        <p:blipFill>
          <a:blip r:embed="rId2"/>
          <a:stretch>
            <a:fillRect/>
          </a:stretch>
        </p:blipFill>
        <p:spPr>
          <a:xfrm>
            <a:off x="6449169" y="628072"/>
            <a:ext cx="3314700" cy="3886200"/>
          </a:xfrm>
          <a:prstGeom prst="rect">
            <a:avLst/>
          </a:prstGeom>
        </p:spPr>
      </p:pic>
      <p:pic>
        <p:nvPicPr>
          <p:cNvPr id="13" name="Picture 12">
            <a:extLst>
              <a:ext uri="{FF2B5EF4-FFF2-40B4-BE49-F238E27FC236}">
                <a16:creationId xmlns:a16="http://schemas.microsoft.com/office/drawing/2014/main" id="{8C9BD634-4215-17C4-7C7B-A7F7E5B98C8D}"/>
              </a:ext>
            </a:extLst>
          </p:cNvPr>
          <p:cNvPicPr>
            <a:picLocks noChangeAspect="1"/>
          </p:cNvPicPr>
          <p:nvPr/>
        </p:nvPicPr>
        <p:blipFill>
          <a:blip r:embed="rId3"/>
          <a:stretch>
            <a:fillRect/>
          </a:stretch>
        </p:blipFill>
        <p:spPr>
          <a:xfrm>
            <a:off x="8971315" y="3016941"/>
            <a:ext cx="3181350" cy="3743325"/>
          </a:xfrm>
          <a:prstGeom prst="rect">
            <a:avLst/>
          </a:prstGeom>
        </p:spPr>
      </p:pic>
    </p:spTree>
    <p:extLst>
      <p:ext uri="{BB962C8B-B14F-4D97-AF65-F5344CB8AC3E}">
        <p14:creationId xmlns:p14="http://schemas.microsoft.com/office/powerpoint/2010/main" val="2781717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dirty="0"/>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pic>
        <p:nvPicPr>
          <p:cNvPr id="10" name="Picture 9">
            <a:extLst>
              <a:ext uri="{FF2B5EF4-FFF2-40B4-BE49-F238E27FC236}">
                <a16:creationId xmlns:a16="http://schemas.microsoft.com/office/drawing/2014/main" id="{48C7E848-DF38-6143-7D3B-4594C669D660}"/>
              </a:ext>
            </a:extLst>
          </p:cNvPr>
          <p:cNvPicPr>
            <a:picLocks noChangeAspect="1"/>
          </p:cNvPicPr>
          <p:nvPr/>
        </p:nvPicPr>
        <p:blipFill>
          <a:blip r:embed="rId2"/>
          <a:stretch>
            <a:fillRect/>
          </a:stretch>
        </p:blipFill>
        <p:spPr>
          <a:xfrm>
            <a:off x="7275672" y="902070"/>
            <a:ext cx="4251164" cy="5043754"/>
          </a:xfrm>
          <a:prstGeom prst="rect">
            <a:avLst/>
          </a:prstGeom>
        </p:spPr>
      </p:pic>
      <p:sp>
        <p:nvSpPr>
          <p:cNvPr id="11" name="TextBox 10">
            <a:extLst>
              <a:ext uri="{FF2B5EF4-FFF2-40B4-BE49-F238E27FC236}">
                <a16:creationId xmlns:a16="http://schemas.microsoft.com/office/drawing/2014/main" id="{8C703A25-5B1F-3DAB-F8D9-48C2B17A9090}"/>
              </a:ext>
            </a:extLst>
          </p:cNvPr>
          <p:cNvSpPr txBox="1"/>
          <p:nvPr/>
        </p:nvSpPr>
        <p:spPr>
          <a:xfrm>
            <a:off x="386000" y="2732610"/>
            <a:ext cx="5976840" cy="3108543"/>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Owl heroes this week are our </a:t>
            </a:r>
            <a:r>
              <a:rPr lang="en-GB" sz="2800" dirty="0" err="1">
                <a:solidFill>
                  <a:srgbClr val="000000"/>
                </a:solidFill>
                <a:latin typeface="Letter-join Air No-lead 40" panose="02000805000000020003" pitchFamily="50" charset="0"/>
              </a:rPr>
              <a:t>Bikeability</a:t>
            </a:r>
            <a:r>
              <a:rPr lang="en-GB" sz="2800" dirty="0">
                <a:solidFill>
                  <a:srgbClr val="000000"/>
                </a:solidFill>
                <a:latin typeface="Letter-join Air No-lead 40" panose="02000805000000020003" pitchFamily="50" charset="0"/>
              </a:rPr>
              <a:t> crew who have spent 2 days mastering the biking proficiency. Well done for persevering in the heat – I’ve loved hearing how much you have enjoyed it. Well done Owls!</a:t>
            </a:r>
          </a:p>
        </p:txBody>
      </p:sp>
    </p:spTree>
    <p:extLst>
      <p:ext uri="{BB962C8B-B14F-4D97-AF65-F5344CB8AC3E}">
        <p14:creationId xmlns:p14="http://schemas.microsoft.com/office/powerpoint/2010/main" val="2302184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Wraparound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34890F60-AD08-49BB-86CF-97580CCA7899}"/>
              </a:ext>
            </a:extLst>
          </p:cNvPr>
          <p:cNvSpPr txBox="1"/>
          <p:nvPr/>
        </p:nvSpPr>
        <p:spPr>
          <a:xfrm>
            <a:off x="212177" y="2413852"/>
            <a:ext cx="7172819" cy="4401205"/>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Our wrapround hero this week is Harper.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Harper has been chosen because she is always kind and always helpful. She is a delight to have in after school club.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It has been a fabulous week for Harper as yesterday, she came to show me her amazing writing about a bumble bee. She had sounded out beautifully, included her finger spaces and had even remembered a capital letter and a full stop!</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You are an absolute super star Harper and we are very proud of you!</a:t>
            </a:r>
          </a:p>
        </p:txBody>
      </p:sp>
      <p:pic>
        <p:nvPicPr>
          <p:cNvPr id="10" name="Picture 9">
            <a:extLst>
              <a:ext uri="{FF2B5EF4-FFF2-40B4-BE49-F238E27FC236}">
                <a16:creationId xmlns:a16="http://schemas.microsoft.com/office/drawing/2014/main" id="{A00D9062-8FC0-4396-9E59-D40EE0A05DEF}"/>
              </a:ext>
            </a:extLst>
          </p:cNvPr>
          <p:cNvPicPr>
            <a:picLocks noChangeAspect="1"/>
          </p:cNvPicPr>
          <p:nvPr/>
        </p:nvPicPr>
        <p:blipFill>
          <a:blip r:embed="rId2"/>
          <a:stretch>
            <a:fillRect/>
          </a:stretch>
        </p:blipFill>
        <p:spPr>
          <a:xfrm>
            <a:off x="7746698" y="1437856"/>
            <a:ext cx="3188561" cy="4734530"/>
          </a:xfrm>
          <a:prstGeom prst="rect">
            <a:avLst/>
          </a:prstGeom>
        </p:spPr>
      </p:pic>
    </p:spTree>
    <p:extLst>
      <p:ext uri="{BB962C8B-B14F-4D97-AF65-F5344CB8AC3E}">
        <p14:creationId xmlns:p14="http://schemas.microsoft.com/office/powerpoint/2010/main" val="2063789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3" name="TextBox 2">
            <a:extLst>
              <a:ext uri="{FF2B5EF4-FFF2-40B4-BE49-F238E27FC236}">
                <a16:creationId xmlns:a16="http://schemas.microsoft.com/office/drawing/2014/main" id="{CFD2E32A-691D-4B86-89C3-214E4274A110}"/>
              </a:ext>
            </a:extLst>
          </p:cNvPr>
          <p:cNvSpPr txBox="1"/>
          <p:nvPr/>
        </p:nvSpPr>
        <p:spPr>
          <a:xfrm>
            <a:off x="212177" y="2356919"/>
            <a:ext cx="5671787" cy="3785652"/>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My Headteacher’s heroes this week are Elliot and Lola.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At lunchtime, they spotted me thinking about our tweak of the week and decided to help me. They picked up loads of rubbish from the field and around the edges which was so helpful and considerate.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Thank you for helping to make sure our school is a lovely place to be Elliot and Lola. </a:t>
            </a:r>
          </a:p>
        </p:txBody>
      </p:sp>
      <p:pic>
        <p:nvPicPr>
          <p:cNvPr id="4" name="Picture 3">
            <a:extLst>
              <a:ext uri="{FF2B5EF4-FFF2-40B4-BE49-F238E27FC236}">
                <a16:creationId xmlns:a16="http://schemas.microsoft.com/office/drawing/2014/main" id="{34073F5A-EE8F-486F-A095-2B110FA1CDAB}"/>
              </a:ext>
            </a:extLst>
          </p:cNvPr>
          <p:cNvPicPr>
            <a:picLocks noChangeAspect="1"/>
          </p:cNvPicPr>
          <p:nvPr/>
        </p:nvPicPr>
        <p:blipFill>
          <a:blip r:embed="rId2"/>
          <a:stretch>
            <a:fillRect/>
          </a:stretch>
        </p:blipFill>
        <p:spPr>
          <a:xfrm>
            <a:off x="6601161" y="2911895"/>
            <a:ext cx="2227936" cy="3515962"/>
          </a:xfrm>
          <a:prstGeom prst="rect">
            <a:avLst/>
          </a:prstGeom>
        </p:spPr>
      </p:pic>
      <p:pic>
        <p:nvPicPr>
          <p:cNvPr id="10" name="Picture 9">
            <a:extLst>
              <a:ext uri="{FF2B5EF4-FFF2-40B4-BE49-F238E27FC236}">
                <a16:creationId xmlns:a16="http://schemas.microsoft.com/office/drawing/2014/main" id="{0B7178EF-E1F9-4135-B339-5C3B14F5D8F5}"/>
              </a:ext>
            </a:extLst>
          </p:cNvPr>
          <p:cNvPicPr>
            <a:picLocks noChangeAspect="1"/>
          </p:cNvPicPr>
          <p:nvPr/>
        </p:nvPicPr>
        <p:blipFill>
          <a:blip r:embed="rId3"/>
          <a:stretch>
            <a:fillRect/>
          </a:stretch>
        </p:blipFill>
        <p:spPr>
          <a:xfrm>
            <a:off x="8691140" y="596348"/>
            <a:ext cx="2204508" cy="3189857"/>
          </a:xfrm>
          <a:prstGeom prst="rect">
            <a:avLst/>
          </a:prstGeom>
        </p:spPr>
      </p:pic>
    </p:spTree>
    <p:extLst>
      <p:ext uri="{BB962C8B-B14F-4D97-AF65-F5344CB8AC3E}">
        <p14:creationId xmlns:p14="http://schemas.microsoft.com/office/powerpoint/2010/main" val="32003986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Tweak of the week</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25727E5F-33F0-496A-81B9-36E82B0E0B16}"/>
              </a:ext>
            </a:extLst>
          </p:cNvPr>
          <p:cNvSpPr txBox="1"/>
          <p:nvPr/>
        </p:nvSpPr>
        <p:spPr>
          <a:xfrm>
            <a:off x="9924665" y="275653"/>
            <a:ext cx="2478156" cy="1200329"/>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Don’t forget that left is still best!</a:t>
            </a:r>
          </a:p>
        </p:txBody>
      </p:sp>
      <p:sp>
        <p:nvSpPr>
          <p:cNvPr id="13" name="TextBox 12">
            <a:extLst>
              <a:ext uri="{FF2B5EF4-FFF2-40B4-BE49-F238E27FC236}">
                <a16:creationId xmlns:a16="http://schemas.microsoft.com/office/drawing/2014/main" id="{2095636D-7BAB-44FB-A2E5-4D77B9ED43E2}"/>
              </a:ext>
            </a:extLst>
          </p:cNvPr>
          <p:cNvSpPr txBox="1"/>
          <p:nvPr/>
        </p:nvSpPr>
        <p:spPr>
          <a:xfrm>
            <a:off x="591256" y="2781306"/>
            <a:ext cx="6889673" cy="3200876"/>
          </a:xfrm>
          <a:prstGeom prst="rect">
            <a:avLst/>
          </a:prstGeom>
          <a:noFill/>
        </p:spPr>
        <p:txBody>
          <a:bodyPr wrap="square" rtlCol="0">
            <a:spAutoFit/>
          </a:bodyPr>
          <a:lstStyle/>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We are working hard to keep our school litter free on the inside and the outside.</a:t>
            </a:r>
          </a:p>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Keep it up everyone! </a:t>
            </a:r>
          </a:p>
          <a:p>
            <a:endParaRPr lang="en-GB" sz="2200" dirty="0">
              <a:solidFill>
                <a:srgbClr val="000000"/>
              </a:solidFill>
              <a:latin typeface="Letter-join Air No-lead 40" panose="02000805000000020003" pitchFamily="50" charset="0"/>
            </a:endParaRPr>
          </a:p>
        </p:txBody>
      </p:sp>
      <p:pic>
        <p:nvPicPr>
          <p:cNvPr id="14" name="Picture 13">
            <a:extLst>
              <a:ext uri="{FF2B5EF4-FFF2-40B4-BE49-F238E27FC236}">
                <a16:creationId xmlns:a16="http://schemas.microsoft.com/office/drawing/2014/main" id="{4980C472-10ED-426A-B266-99B9A040BD9A}"/>
              </a:ext>
            </a:extLst>
          </p:cNvPr>
          <p:cNvPicPr>
            <a:picLocks noChangeAspect="1"/>
          </p:cNvPicPr>
          <p:nvPr/>
        </p:nvPicPr>
        <p:blipFill>
          <a:blip r:embed="rId2"/>
          <a:stretch>
            <a:fillRect/>
          </a:stretch>
        </p:blipFill>
        <p:spPr>
          <a:xfrm>
            <a:off x="7805346" y="1892280"/>
            <a:ext cx="3058623" cy="4530442"/>
          </a:xfrm>
          <a:prstGeom prst="rect">
            <a:avLst/>
          </a:prstGeom>
        </p:spPr>
      </p:pic>
    </p:spTree>
    <p:extLst>
      <p:ext uri="{BB962C8B-B14F-4D97-AF65-F5344CB8AC3E}">
        <p14:creationId xmlns:p14="http://schemas.microsoft.com/office/powerpoint/2010/main" val="1707216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4227384464"/>
              </p:ext>
            </p:extLst>
          </p:nvPr>
        </p:nvGraphicFramePr>
        <p:xfrm>
          <a:off x="554879" y="2288863"/>
          <a:ext cx="5758242" cy="444500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solidFill>
                      <a:schemeClr val="bg1"/>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244511">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2307221"/>
            <a:ext cx="4691256" cy="3046988"/>
          </a:xfrm>
          <a:prstGeom prst="rect">
            <a:avLst/>
          </a:prstGeom>
        </p:spPr>
        <p:txBody>
          <a:bodyPr wrap="square">
            <a:spAutoFit/>
          </a:bodyPr>
          <a:lstStyle/>
          <a:p>
            <a:pPr algn="ctr"/>
            <a:r>
              <a:rPr lang="en-GB" sz="3200" dirty="0">
                <a:solidFill>
                  <a:srgbClr val="000000"/>
                </a:solidFill>
                <a:latin typeface="Letter-join Air No-lead 40" panose="02000805000000020003" pitchFamily="50" charset="0"/>
              </a:rPr>
              <a:t>This week’s winners with 98% are Owl class!</a:t>
            </a:r>
          </a:p>
          <a:p>
            <a:pPr algn="ctr"/>
            <a:endParaRPr lang="en-GB" sz="3200" dirty="0">
              <a:solidFill>
                <a:srgbClr val="000000"/>
              </a:solidFill>
              <a:latin typeface="Letter-join Air No-lead 40" panose="02000805000000020003" pitchFamily="50" charset="0"/>
            </a:endParaRPr>
          </a:p>
          <a:p>
            <a:pPr algn="ctr"/>
            <a:r>
              <a:rPr lang="en-GB" sz="3200" dirty="0">
                <a:solidFill>
                  <a:srgbClr val="000000"/>
                </a:solidFill>
                <a:latin typeface="Letter-join Air No-lead 40" panose="02000805000000020003" pitchFamily="50" charset="0"/>
              </a:rPr>
              <a:t> Well done Owls – at last! </a:t>
            </a:r>
          </a:p>
        </p:txBody>
      </p:sp>
    </p:spTree>
    <p:extLst>
      <p:ext uri="{BB962C8B-B14F-4D97-AF65-F5344CB8AC3E}">
        <p14:creationId xmlns:p14="http://schemas.microsoft.com/office/powerpoint/2010/main" val="3574328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Enjoy a sunny weekend and an extra day off for the bank holiday.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See you on Tuesday next week!</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6" name="Picture 5">
            <a:extLst>
              <a:ext uri="{FF2B5EF4-FFF2-40B4-BE49-F238E27FC236}">
                <a16:creationId xmlns:a16="http://schemas.microsoft.com/office/drawing/2014/main" id="{DB6A1407-D543-4463-A105-001761C4AFBB}"/>
              </a:ext>
            </a:extLst>
          </p:cNvPr>
          <p:cNvPicPr>
            <a:picLocks noChangeAspect="1"/>
          </p:cNvPicPr>
          <p:nvPr/>
        </p:nvPicPr>
        <p:blipFill>
          <a:blip r:embed="rId2"/>
          <a:stretch>
            <a:fillRect/>
          </a:stretch>
        </p:blipFill>
        <p:spPr>
          <a:xfrm>
            <a:off x="810037" y="1424816"/>
            <a:ext cx="4477580" cy="4461238"/>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purl.org/dc/dcmitype/"/>
    <ds:schemaRef ds:uri="http://schemas.openxmlformats.org/package/2006/metadata/core-properties"/>
    <ds:schemaRef ds:uri="http://www.w3.org/XML/1998/namespace"/>
    <ds:schemaRef ds:uri="http://schemas.microsoft.com/office/infopath/2007/PartnerControls"/>
    <ds:schemaRef ds:uri="http://purl.org/dc/elements/1.1/"/>
    <ds:schemaRef ds:uri="http://schemas.microsoft.com/office/2006/documentManagement/types"/>
    <ds:schemaRef ds:uri="16c05727-aa75-4e4a-9b5f-8a80a1165891"/>
    <ds:schemaRef ds:uri="71af3243-3dd4-4a8d-8c0d-dd76da1f02a5"/>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1381</Words>
  <Application>Microsoft Office PowerPoint</Application>
  <PresentationFormat>Widescreen</PresentationFormat>
  <Paragraphs>187</Paragraphs>
  <Slides>18</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Twinkl Precursive</vt:lpstr>
      <vt:lpstr>Office Theme</vt:lpstr>
      <vt:lpstr>Holly Hill Heroes Assembly </vt:lpstr>
      <vt:lpstr>Our Cygnet Hero</vt:lpstr>
      <vt:lpstr>Our Cygnet Hero</vt:lpstr>
      <vt:lpstr>Our Puffin Hero</vt:lpstr>
      <vt:lpstr>Our Puffin Hero</vt:lpstr>
      <vt:lpstr>Our Wren Hero</vt:lpstr>
      <vt:lpstr>Our Wren Hero</vt:lpstr>
      <vt:lpstr>Our Woodpecker Hero</vt:lpstr>
      <vt:lpstr>Our Kingfisher Hero</vt:lpstr>
      <vt:lpstr>Our Dove Hero</vt:lpstr>
      <vt:lpstr>Our Dove Hero</vt:lpstr>
      <vt:lpstr>Our Swallow Hero</vt:lpstr>
      <vt:lpstr>Our Owl Hero</vt:lpstr>
      <vt:lpstr>Our Wraparound Hero</vt:lpstr>
      <vt:lpstr>My Headteacher’s Hero</vt:lpstr>
      <vt:lpstr>Tweak of the week</vt:lpstr>
      <vt:lpstr>Our Attendance Heroes</vt:lpstr>
      <vt:lpstr>  Enjoy a sunny weekend and an extra day off for the bank holiday.   See you on Tuesday next week!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2025-05-02T11:41:54Z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