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8"/>
  </p:notesMasterIdLst>
  <p:handoutMasterIdLst>
    <p:handoutMasterId r:id="rId29"/>
  </p:handoutMasterIdLst>
  <p:sldIdLst>
    <p:sldId id="256" r:id="rId5"/>
    <p:sldId id="257" r:id="rId6"/>
    <p:sldId id="301" r:id="rId7"/>
    <p:sldId id="321" r:id="rId8"/>
    <p:sldId id="338" r:id="rId9"/>
    <p:sldId id="322" r:id="rId10"/>
    <p:sldId id="323" r:id="rId11"/>
    <p:sldId id="324" r:id="rId12"/>
    <p:sldId id="325" r:id="rId13"/>
    <p:sldId id="326" r:id="rId14"/>
    <p:sldId id="335" r:id="rId15"/>
    <p:sldId id="328" r:id="rId16"/>
    <p:sldId id="330" r:id="rId17"/>
    <p:sldId id="332" r:id="rId18"/>
    <p:sldId id="336" r:id="rId19"/>
    <p:sldId id="292" r:id="rId20"/>
    <p:sldId id="337" r:id="rId21"/>
    <p:sldId id="278" r:id="rId22"/>
    <p:sldId id="281" r:id="rId23"/>
    <p:sldId id="340" r:id="rId24"/>
    <p:sldId id="339" r:id="rId25"/>
    <p:sldId id="317" r:id="rId26"/>
    <p:sldId id="272"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88" autoAdjust="0"/>
    <p:restoredTop sz="94712" autoAdjust="0"/>
  </p:normalViewPr>
  <p:slideViewPr>
    <p:cSldViewPr snapToGrid="0">
      <p:cViewPr varScale="1">
        <p:scale>
          <a:sx n="65" d="100"/>
          <a:sy n="65" d="100"/>
        </p:scale>
        <p:origin x="810" y="-216"/>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2/13/2026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2/13/2026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2026</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B06631D7-2EA7-8350-10AA-867E500BA6C0}"/>
              </a:ext>
            </a:extLst>
          </p:cNvPr>
          <p:cNvSpPr txBox="1"/>
          <p:nvPr/>
        </p:nvSpPr>
        <p:spPr>
          <a:xfrm>
            <a:off x="250263" y="2119523"/>
            <a:ext cx="6127954" cy="5478423"/>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r>
              <a:rPr lang="en-GB" sz="2000" b="0" i="0" dirty="0">
                <a:solidFill>
                  <a:srgbClr val="000000"/>
                </a:solidFill>
                <a:effectLst/>
                <a:latin typeface="Letter-join Air No-lead 40" panose="02000805000000020003" pitchFamily="50" charset="0"/>
              </a:rPr>
              <a:t>Jasper is such a wonderful class member and could easily be hero every week.  He is a very bright boy and I love how he is always challenging himself.  We have been using cubes to consolidate our number composition.  Jasper decided to build towers with all the cubes he had.  When I asked him how many he told me he had 2 towers of </a:t>
            </a:r>
            <a:r>
              <a:rPr lang="en-GB" sz="2000" dirty="0">
                <a:solidFill>
                  <a:srgbClr val="000000"/>
                </a:solidFill>
                <a:latin typeface="Letter-join Air No-lead 40" panose="02000805000000020003" pitchFamily="50" charset="0"/>
              </a:rPr>
              <a:t>2</a:t>
            </a:r>
            <a:r>
              <a:rPr lang="en-GB" sz="2000" b="0" i="0" dirty="0">
                <a:solidFill>
                  <a:srgbClr val="000000"/>
                </a:solidFill>
                <a:effectLst/>
                <a:latin typeface="Letter-join Air No-lead 40" panose="02000805000000020003" pitchFamily="50" charset="0"/>
              </a:rPr>
              <a:t>0 and then an extra cube, so he had 41 altogether.  Amazing maths!  Not content with being a maths whizz, he then went on to write me a fantastic list of all the animals in the Great Race book we have been reading.</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0" name="Picture 9">
            <a:extLst>
              <a:ext uri="{FF2B5EF4-FFF2-40B4-BE49-F238E27FC236}">
                <a16:creationId xmlns:a16="http://schemas.microsoft.com/office/drawing/2014/main" id="{EA9DF2DC-4F11-AED0-8C4B-378A0C546EA0}"/>
              </a:ext>
            </a:extLst>
          </p:cNvPr>
          <p:cNvPicPr>
            <a:picLocks noChangeAspect="1"/>
          </p:cNvPicPr>
          <p:nvPr/>
        </p:nvPicPr>
        <p:blipFill>
          <a:blip r:embed="rId2"/>
          <a:stretch>
            <a:fillRect/>
          </a:stretch>
        </p:blipFill>
        <p:spPr>
          <a:xfrm>
            <a:off x="6305644" y="164989"/>
            <a:ext cx="3119973" cy="4008373"/>
          </a:xfrm>
          <a:prstGeom prst="rect">
            <a:avLst/>
          </a:prstGeom>
        </p:spPr>
      </p:pic>
      <p:pic>
        <p:nvPicPr>
          <p:cNvPr id="12" name="Picture 11">
            <a:extLst>
              <a:ext uri="{FF2B5EF4-FFF2-40B4-BE49-F238E27FC236}">
                <a16:creationId xmlns:a16="http://schemas.microsoft.com/office/drawing/2014/main" id="{A8FAB89C-C87C-1B88-E690-65C29C8C0504}"/>
              </a:ext>
            </a:extLst>
          </p:cNvPr>
          <p:cNvPicPr>
            <a:picLocks noChangeAspect="1"/>
          </p:cNvPicPr>
          <p:nvPr/>
        </p:nvPicPr>
        <p:blipFill>
          <a:blip r:embed="rId3"/>
          <a:stretch>
            <a:fillRect/>
          </a:stretch>
        </p:blipFill>
        <p:spPr>
          <a:xfrm>
            <a:off x="9070258" y="2770724"/>
            <a:ext cx="2974825" cy="3922287"/>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5D6E2DBA-DCC0-214A-1AD9-8929C3E7F926}"/>
              </a:ext>
            </a:extLst>
          </p:cNvPr>
          <p:cNvSpPr txBox="1"/>
          <p:nvPr/>
        </p:nvSpPr>
        <p:spPr>
          <a:xfrm>
            <a:off x="266840" y="2585554"/>
            <a:ext cx="6127954" cy="4154984"/>
          </a:xfrm>
          <a:prstGeom prst="rect">
            <a:avLst/>
          </a:prstGeom>
          <a:noFill/>
        </p:spPr>
        <p:txBody>
          <a:bodyPr wrap="square">
            <a:spAutoFit/>
          </a:bodyPr>
          <a:lstStyle/>
          <a:p>
            <a:pPr algn="l" fontAlgn="base">
              <a:buNone/>
            </a:pPr>
            <a:r>
              <a:rPr lang="en-GB" sz="2200" b="0" i="0" dirty="0">
                <a:solidFill>
                  <a:srgbClr val="000000"/>
                </a:solidFill>
                <a:effectLst/>
                <a:latin typeface="Letter-join Air No-lead 40" panose="02000805000000020003" pitchFamily="50" charset="0"/>
              </a:rPr>
              <a:t>Max has not been with us a whole term yet but is already a big part of our class.  He already comes into school without getting upset and gives us a big smile.  He can put his things away and sits beautifully on the carpet.  He has already made friends and has settled really quickly.  He loves to sit during our breakfast time and listen to his friends.  He enjoyed our Chinese New Year celebrations, particularly playing the instruments. Well Done Max, keep up the hard work! </a:t>
            </a:r>
          </a:p>
        </p:txBody>
      </p:sp>
      <p:pic>
        <p:nvPicPr>
          <p:cNvPr id="7" name="Picture 6">
            <a:extLst>
              <a:ext uri="{FF2B5EF4-FFF2-40B4-BE49-F238E27FC236}">
                <a16:creationId xmlns:a16="http://schemas.microsoft.com/office/drawing/2014/main" id="{56345601-47FA-98EA-36BE-3E1F8EB77280}"/>
              </a:ext>
            </a:extLst>
          </p:cNvPr>
          <p:cNvPicPr>
            <a:picLocks noChangeAspect="1"/>
          </p:cNvPicPr>
          <p:nvPr/>
        </p:nvPicPr>
        <p:blipFill>
          <a:blip r:embed="rId2"/>
          <a:stretch>
            <a:fillRect/>
          </a:stretch>
        </p:blipFill>
        <p:spPr>
          <a:xfrm>
            <a:off x="6330507" y="2688436"/>
            <a:ext cx="3561047" cy="4025532"/>
          </a:xfrm>
          <a:prstGeom prst="rect">
            <a:avLst/>
          </a:prstGeom>
        </p:spPr>
      </p:pic>
      <p:pic>
        <p:nvPicPr>
          <p:cNvPr id="11" name="Picture 10">
            <a:extLst>
              <a:ext uri="{FF2B5EF4-FFF2-40B4-BE49-F238E27FC236}">
                <a16:creationId xmlns:a16="http://schemas.microsoft.com/office/drawing/2014/main" id="{5FD45623-CF80-9BC1-85C7-E5EFF6921B8F}"/>
              </a:ext>
            </a:extLst>
          </p:cNvPr>
          <p:cNvPicPr>
            <a:picLocks noChangeAspect="1"/>
          </p:cNvPicPr>
          <p:nvPr/>
        </p:nvPicPr>
        <p:blipFill>
          <a:blip r:embed="rId3"/>
          <a:stretch>
            <a:fillRect/>
          </a:stretch>
        </p:blipFill>
        <p:spPr>
          <a:xfrm>
            <a:off x="9094314" y="40545"/>
            <a:ext cx="3003289" cy="3764539"/>
          </a:xfrm>
          <a:prstGeom prst="rect">
            <a:avLst/>
          </a:prstGeom>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pic>
        <p:nvPicPr>
          <p:cNvPr id="3" name="Picture 2">
            <a:extLst>
              <a:ext uri="{FF2B5EF4-FFF2-40B4-BE49-F238E27FC236}">
                <a16:creationId xmlns:a16="http://schemas.microsoft.com/office/drawing/2014/main" id="{058EC7A3-BFAB-3F93-679F-84206EC401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9069" y="875818"/>
            <a:ext cx="3358397" cy="4477863"/>
          </a:xfrm>
          <a:prstGeom prst="rect">
            <a:avLst/>
          </a:prstGeom>
        </p:spPr>
      </p:pic>
      <p:sp>
        <p:nvSpPr>
          <p:cNvPr id="5" name="TextBox 4">
            <a:extLst>
              <a:ext uri="{FF2B5EF4-FFF2-40B4-BE49-F238E27FC236}">
                <a16:creationId xmlns:a16="http://schemas.microsoft.com/office/drawing/2014/main" id="{140C0ABE-1CED-85F7-69FD-FD46C5660A2D}"/>
              </a:ext>
            </a:extLst>
          </p:cNvPr>
          <p:cNvSpPr txBox="1"/>
          <p:nvPr/>
        </p:nvSpPr>
        <p:spPr>
          <a:xfrm>
            <a:off x="347922" y="2423824"/>
            <a:ext cx="6127954" cy="4075603"/>
          </a:xfrm>
          <a:prstGeom prst="rect">
            <a:avLst/>
          </a:prstGeom>
          <a:noFill/>
        </p:spPr>
        <p:txBody>
          <a:bodyPr wrap="square">
            <a:spAutoFit/>
          </a:bodyPr>
          <a:lstStyle/>
          <a:p>
            <a:pPr>
              <a:lnSpc>
                <a:spcPct val="115000"/>
              </a:lnSpc>
              <a:spcAft>
                <a:spcPts val="800"/>
              </a:spcAft>
              <a:buNone/>
            </a:pPr>
            <a:r>
              <a:rPr lang="en-US"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Ronnie has made an amazing start to nursery and he has settled in so brilliantly! </a:t>
            </a:r>
            <a:endParaRPr lang="en-GB"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He is coming into nursery with a big smile and leaving his Mummy nicely each morning. He is listening very carefully to instructions and doing what is asked of him straight away. Ronnie is trying really hard to sit really well during our carpet times and listen carefully. Well done Ronnie, you are a shining star1 </a:t>
            </a:r>
            <a:endParaRPr lang="en-GB" sz="22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139EB-2DF6-4FE1-0C43-C3C6AF464D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B9F4F6-D3C6-155A-B6A2-57C214ADA1A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9413257D-1E3E-E59D-D8DC-94B439EE424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7BB3AF97-E436-6339-2672-B6CFD7141E3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ED615D8-EC48-AD13-E038-79F5FFF639D1}"/>
              </a:ext>
            </a:extLst>
          </p:cNvPr>
          <p:cNvSpPr>
            <a:spLocks noGrp="1"/>
          </p:cNvSpPr>
          <p:nvPr>
            <p:ph type="pic" sz="quarter" idx="13"/>
          </p:nvPr>
        </p:nvSpPr>
        <p:spPr>
          <a:xfrm>
            <a:off x="3314240" y="815795"/>
            <a:ext cx="8877760" cy="6064783"/>
          </a:xfrm>
        </p:spPr>
        <p:txBody>
          <a:bodyPr/>
          <a:lstStyle/>
          <a:p>
            <a:endParaRPr lang="en-GB"/>
          </a:p>
        </p:txBody>
      </p:sp>
      <p:pic>
        <p:nvPicPr>
          <p:cNvPr id="4" name="Picture 3">
            <a:extLst>
              <a:ext uri="{FF2B5EF4-FFF2-40B4-BE49-F238E27FC236}">
                <a16:creationId xmlns:a16="http://schemas.microsoft.com/office/drawing/2014/main" id="{376F1F05-F60F-F15D-145E-2DA5035C5B0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98135" y="660772"/>
            <a:ext cx="4119816" cy="5493088"/>
          </a:xfrm>
          <a:prstGeom prst="rect">
            <a:avLst/>
          </a:prstGeom>
        </p:spPr>
      </p:pic>
      <p:sp>
        <p:nvSpPr>
          <p:cNvPr id="7" name="TextBox 6">
            <a:extLst>
              <a:ext uri="{FF2B5EF4-FFF2-40B4-BE49-F238E27FC236}">
                <a16:creationId xmlns:a16="http://schemas.microsoft.com/office/drawing/2014/main" id="{2F479FE9-9BB2-336A-45E7-451862B81C91}"/>
              </a:ext>
            </a:extLst>
          </p:cNvPr>
          <p:cNvSpPr txBox="1"/>
          <p:nvPr/>
        </p:nvSpPr>
        <p:spPr>
          <a:xfrm>
            <a:off x="266840" y="2354854"/>
            <a:ext cx="6886128" cy="4325800"/>
          </a:xfrm>
          <a:prstGeom prst="rect">
            <a:avLst/>
          </a:prstGeom>
          <a:noFill/>
        </p:spPr>
        <p:txBody>
          <a:bodyPr wrap="square">
            <a:spAutoFit/>
          </a:bodyPr>
          <a:lstStyle/>
          <a:p>
            <a:pPr>
              <a:lnSpc>
                <a:spcPct val="115000"/>
              </a:lnSpc>
              <a:spcAft>
                <a:spcPts val="800"/>
              </a:spcAft>
              <a:buNone/>
            </a:pPr>
            <a:r>
              <a:rPr lang="en-US" sz="24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Vinnie has also made an amazing start to nursery! He has settled in quickly, he knows our routines and he knows exactly what to do each day. Vinnie likes to be independent and likes to try things by himself. He is getting very good at </a:t>
            </a:r>
            <a:r>
              <a:rPr lang="en-US" sz="2400" kern="100" dirty="0" err="1">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organising</a:t>
            </a:r>
            <a:r>
              <a:rPr lang="en-US" sz="24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 his things. Vinnie is growing in confidence and is now very chatty, sharing his ideas and stories from home. We are so lucky to have you in the cygnet class with us Vinnie!</a:t>
            </a:r>
            <a:endParaRPr lang="en-GB" sz="24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823275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3138C709-159A-3B9F-AE97-34799E5D0D61}"/>
              </a:ext>
            </a:extLst>
          </p:cNvPr>
          <p:cNvSpPr txBox="1"/>
          <p:nvPr/>
        </p:nvSpPr>
        <p:spPr>
          <a:xfrm>
            <a:off x="319473" y="2354854"/>
            <a:ext cx="6228811" cy="4985980"/>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Karter is this week’s Puffin class hero as he has been trying incredibly hard since Christmas. In Phonics he has made enormous progress and scored an impressive 31 out of 40 on a recent phonics test. He has also been persevering to complete his writing independently. Most importantly, he is a happy and kind boy who loves to play outside with his friends. Well done Karter, you truly are a PERFECT PUFFIN!</a:t>
            </a:r>
          </a:p>
          <a:p>
            <a:pPr fontAlgn="base"/>
            <a:r>
              <a:rPr lang="en-GB" dirty="0"/>
              <a:t> </a:t>
            </a:r>
          </a:p>
          <a:p>
            <a:pPr fontAlgn="base"/>
            <a:br>
              <a:rPr lang="en-GB" dirty="0"/>
            </a:br>
            <a:endParaRPr lang="en-GB" dirty="0"/>
          </a:p>
        </p:txBody>
      </p:sp>
      <p:pic>
        <p:nvPicPr>
          <p:cNvPr id="5" name="Picture 4">
            <a:extLst>
              <a:ext uri="{FF2B5EF4-FFF2-40B4-BE49-F238E27FC236}">
                <a16:creationId xmlns:a16="http://schemas.microsoft.com/office/drawing/2014/main" id="{0DAAA0D5-BD0A-415B-1C12-D8EE6B8B2A30}"/>
              </a:ext>
            </a:extLst>
          </p:cNvPr>
          <p:cNvPicPr>
            <a:picLocks noChangeAspect="1"/>
          </p:cNvPicPr>
          <p:nvPr/>
        </p:nvPicPr>
        <p:blipFill>
          <a:blip r:embed="rId2"/>
          <a:stretch>
            <a:fillRect/>
          </a:stretch>
        </p:blipFill>
        <p:spPr>
          <a:xfrm>
            <a:off x="7294674" y="326746"/>
            <a:ext cx="3869069" cy="5619078"/>
          </a:xfrm>
          <a:prstGeom prst="rect">
            <a:avLst/>
          </a:prstGeom>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DA5FF26-FE29-CDBB-D22C-FAA47D09AC85}"/>
              </a:ext>
            </a:extLst>
          </p:cNvPr>
          <p:cNvSpPr txBox="1"/>
          <p:nvPr/>
        </p:nvSpPr>
        <p:spPr>
          <a:xfrm>
            <a:off x="118290" y="2333685"/>
            <a:ext cx="6127954" cy="4524315"/>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Harvey is a Puffin class hero this week as he has made so much progress with his Phonics this term. He has put so much effort into learning new sounds and blending over the last few weeks and he is rightly proud of himself for scoring 20 out of 40 on a recent phonics test. Most importantly he is a happy and kind boy who loves playing with his friends. Well done Harvey, you truly are a PERFECT PUFFIN!</a:t>
            </a:r>
          </a:p>
        </p:txBody>
      </p:sp>
      <p:pic>
        <p:nvPicPr>
          <p:cNvPr id="7" name="Picture 6">
            <a:extLst>
              <a:ext uri="{FF2B5EF4-FFF2-40B4-BE49-F238E27FC236}">
                <a16:creationId xmlns:a16="http://schemas.microsoft.com/office/drawing/2014/main" id="{C4A909FE-BE3C-D799-28E6-500AEB76697C}"/>
              </a:ext>
            </a:extLst>
          </p:cNvPr>
          <p:cNvPicPr>
            <a:picLocks noChangeAspect="1"/>
          </p:cNvPicPr>
          <p:nvPr/>
        </p:nvPicPr>
        <p:blipFill>
          <a:blip r:embed="rId2"/>
          <a:stretch>
            <a:fillRect/>
          </a:stretch>
        </p:blipFill>
        <p:spPr>
          <a:xfrm>
            <a:off x="6919489" y="587638"/>
            <a:ext cx="4119815" cy="5480934"/>
          </a:xfrm>
          <a:prstGeom prst="rect">
            <a:avLst/>
          </a:prstGeom>
        </p:spPr>
      </p:pic>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84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GB" sz="2800" dirty="0">
                <a:solidFill>
                  <a:srgbClr val="000000"/>
                </a:solidFill>
                <a:latin typeface="Letter-join Air No-lead 40" panose="02000805000000020003" pitchFamily="50" charset="0"/>
              </a:rPr>
              <a:t>Luca is always a wonderful friend to his class mates. He always helps look after them, helps to make people feel better when they're hurt and gives the biggest hugs. He is a fabulous Wren and has a heart of gold. Keep it up Luca!</a:t>
            </a:r>
          </a:p>
          <a:p>
            <a:pPr algn="l" fontAlgn="base"/>
            <a:br>
              <a:rPr lang="en-GB" sz="2800" dirty="0">
                <a:solidFill>
                  <a:srgbClr val="000000"/>
                </a:solidFill>
                <a:latin typeface="Letter-join Air No-lead 40" panose="02000805000000020003" pitchFamily="50" charset="0"/>
              </a:rPr>
            </a:br>
            <a:endParaRPr lang="en-GB" sz="2800" dirty="0">
              <a:solidFill>
                <a:srgbClr val="000000"/>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D2F7FB2-7B97-5C25-DCD1-1516616FBC27}"/>
              </a:ext>
            </a:extLst>
          </p:cNvPr>
          <p:cNvSpPr txBox="1"/>
          <p:nvPr/>
        </p:nvSpPr>
        <p:spPr>
          <a:xfrm>
            <a:off x="266840" y="2561331"/>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5" name="Picture 4">
            <a:extLst>
              <a:ext uri="{FF2B5EF4-FFF2-40B4-BE49-F238E27FC236}">
                <a16:creationId xmlns:a16="http://schemas.microsoft.com/office/drawing/2014/main" id="{B42D93AB-761E-158A-076E-2316FAE8ABE1}"/>
              </a:ext>
            </a:extLst>
          </p:cNvPr>
          <p:cNvPicPr>
            <a:picLocks noChangeAspect="1"/>
          </p:cNvPicPr>
          <p:nvPr/>
        </p:nvPicPr>
        <p:blipFill>
          <a:blip r:embed="rId2"/>
          <a:stretch>
            <a:fillRect/>
          </a:stretch>
        </p:blipFill>
        <p:spPr>
          <a:xfrm>
            <a:off x="6917236" y="815795"/>
            <a:ext cx="3960646" cy="5005480"/>
          </a:xfrm>
          <a:prstGeom prst="rect">
            <a:avLst/>
          </a:prstGeom>
        </p:spPr>
      </p:pic>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51BDB057-38F2-EE0A-2D0F-E80B3B1A1D4F}"/>
              </a:ext>
            </a:extLst>
          </p:cNvPr>
          <p:cNvSpPr txBox="1"/>
          <p:nvPr/>
        </p:nvSpPr>
        <p:spPr>
          <a:xfrm>
            <a:off x="266840" y="2852805"/>
            <a:ext cx="6127954" cy="2677656"/>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Finnley has been trying hard with his maths this week. He has been working more independently and focusing more in maths lessons which has been great to see. Keep working hard Finnley, your love for maths is wonderful to watch. Keep it up!</a:t>
            </a:r>
          </a:p>
        </p:txBody>
      </p:sp>
      <p:pic>
        <p:nvPicPr>
          <p:cNvPr id="5" name="Picture 4">
            <a:extLst>
              <a:ext uri="{FF2B5EF4-FFF2-40B4-BE49-F238E27FC236}">
                <a16:creationId xmlns:a16="http://schemas.microsoft.com/office/drawing/2014/main" id="{A39C74E1-F039-AB63-4CF5-C0FFC935E7B3}"/>
              </a:ext>
            </a:extLst>
          </p:cNvPr>
          <p:cNvPicPr>
            <a:picLocks noChangeAspect="1"/>
          </p:cNvPicPr>
          <p:nvPr/>
        </p:nvPicPr>
        <p:blipFill>
          <a:blip r:embed="rId2"/>
          <a:stretch>
            <a:fillRect/>
          </a:stretch>
        </p:blipFill>
        <p:spPr>
          <a:xfrm>
            <a:off x="7043777" y="555865"/>
            <a:ext cx="3926891" cy="5526255"/>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62A5142-3443-BC70-4A3C-85E419C461D9}"/>
              </a:ext>
            </a:extLst>
          </p:cNvPr>
          <p:cNvSpPr txBox="1"/>
          <p:nvPr/>
        </p:nvSpPr>
        <p:spPr>
          <a:xfrm>
            <a:off x="556022" y="2302649"/>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E55706AD-906B-D73E-FE4E-6828F25FF5F3}"/>
              </a:ext>
            </a:extLst>
          </p:cNvPr>
          <p:cNvSpPr txBox="1"/>
          <p:nvPr/>
        </p:nvSpPr>
        <p:spPr>
          <a:xfrm>
            <a:off x="355440" y="2538753"/>
            <a:ext cx="6127954" cy="4154984"/>
          </a:xfrm>
          <a:prstGeom prst="rect">
            <a:avLst/>
          </a:prstGeom>
          <a:noFill/>
        </p:spPr>
        <p:txBody>
          <a:bodyPr wrap="square">
            <a:spAutoFit/>
          </a:bodyPr>
          <a:lstStyle/>
          <a:p>
            <a:pPr algn="l" fontAlgn="base">
              <a:buNone/>
            </a:pPr>
            <a:r>
              <a:rPr lang="en-GB" sz="2400" b="0" i="0" dirty="0">
                <a:solidFill>
                  <a:srgbClr val="000000"/>
                </a:solidFill>
                <a:effectLst/>
                <a:latin typeface="Letter-join Air No-lead 40" panose="02000805000000020003" pitchFamily="50" charset="0"/>
              </a:rPr>
              <a:t>This weeks Woodpecker heroes are Harry and Kush.</a:t>
            </a:r>
          </a:p>
          <a:p>
            <a:pPr algn="l" fontAlgn="base">
              <a:buNone/>
            </a:pPr>
            <a:endParaRPr lang="en-GB" sz="2400" b="0" i="0" dirty="0">
              <a:solidFill>
                <a:srgbClr val="000000"/>
              </a:solidFill>
              <a:effectLst/>
              <a:latin typeface="Letter-join Air No-lead 40" panose="02000805000000020003" pitchFamily="50" charset="0"/>
            </a:endParaRPr>
          </a:p>
          <a:p>
            <a:pPr algn="l" fontAlgn="base">
              <a:buNone/>
            </a:pPr>
            <a:r>
              <a:rPr lang="en-GB" sz="2400" b="0" i="0" dirty="0">
                <a:solidFill>
                  <a:srgbClr val="000000"/>
                </a:solidFill>
                <a:effectLst/>
                <a:latin typeface="Letter-join Air No-lead 40" panose="02000805000000020003" pitchFamily="50" charset="0"/>
              </a:rPr>
              <a:t>Harry is one of Woodpeckers ‘always’ children and could be a hero every week. He is an absolute superstar and is one of those children you can rely on to be doing the right thing all the time. Not only that, he works hard and tries his best all the time in everything. Well done Harry.</a:t>
            </a:r>
          </a:p>
        </p:txBody>
      </p:sp>
      <p:pic>
        <p:nvPicPr>
          <p:cNvPr id="10" name="Picture 9">
            <a:extLst>
              <a:ext uri="{FF2B5EF4-FFF2-40B4-BE49-F238E27FC236}">
                <a16:creationId xmlns:a16="http://schemas.microsoft.com/office/drawing/2014/main" id="{F94725B2-7CB9-9B34-6655-A9DB3F5BC675}"/>
              </a:ext>
            </a:extLst>
          </p:cNvPr>
          <p:cNvPicPr>
            <a:picLocks noChangeAspect="1"/>
          </p:cNvPicPr>
          <p:nvPr/>
        </p:nvPicPr>
        <p:blipFill>
          <a:blip r:embed="rId2"/>
          <a:stretch>
            <a:fillRect/>
          </a:stretch>
        </p:blipFill>
        <p:spPr>
          <a:xfrm>
            <a:off x="6962376" y="884390"/>
            <a:ext cx="3722385" cy="5157815"/>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A45F1-F03B-D824-6296-316A433007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DE6D1F-1AAA-001C-04B5-529CD7C8E2E4}"/>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D4CC17BF-9090-26B6-30E2-6C72496A251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08E61531-15EF-EDFF-9A4F-DE2E1378E50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01037A68-6370-2578-5C3C-0CBDC02BE99A}"/>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A6432107-B791-E380-7D3A-4D27CEF4B076}"/>
              </a:ext>
            </a:extLst>
          </p:cNvPr>
          <p:cNvSpPr txBox="1"/>
          <p:nvPr/>
        </p:nvSpPr>
        <p:spPr>
          <a:xfrm>
            <a:off x="448112" y="2330180"/>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29927545-4466-D30C-F93F-B9D9075E2319}"/>
              </a:ext>
            </a:extLst>
          </p:cNvPr>
          <p:cNvSpPr txBox="1"/>
          <p:nvPr/>
        </p:nvSpPr>
        <p:spPr>
          <a:xfrm>
            <a:off x="538748" y="2798371"/>
            <a:ext cx="6127954" cy="3416320"/>
          </a:xfrm>
          <a:prstGeom prst="rect">
            <a:avLst/>
          </a:prstGeom>
          <a:noFill/>
        </p:spPr>
        <p:txBody>
          <a:bodyPr wrap="square">
            <a:spAutoFit/>
          </a:bodyPr>
          <a:lstStyle/>
          <a:p>
            <a:pPr algn="l" fontAlgn="base">
              <a:buNone/>
            </a:pPr>
            <a:r>
              <a:rPr lang="en-GB" sz="2400" b="0" i="0" dirty="0">
                <a:solidFill>
                  <a:srgbClr val="000000"/>
                </a:solidFill>
                <a:latin typeface="Letter-join Air No-lead 40" panose="02000805000000020003" pitchFamily="50" charset="0"/>
              </a:rPr>
              <a:t>Our other hero this week is Kush. Kush has really impressed me with her fantastic reading this week. She puts in lots of effort and has been reading with fluency this week in treading groups. She showed great comprehension skills as well and answered lots of questions about our book. Well done Kush.</a:t>
            </a:r>
          </a:p>
        </p:txBody>
      </p:sp>
      <p:pic>
        <p:nvPicPr>
          <p:cNvPr id="10" name="Picture 9">
            <a:extLst>
              <a:ext uri="{FF2B5EF4-FFF2-40B4-BE49-F238E27FC236}">
                <a16:creationId xmlns:a16="http://schemas.microsoft.com/office/drawing/2014/main" id="{964ECD8F-5801-F928-2BD9-FE4821C25FA6}"/>
              </a:ext>
            </a:extLst>
          </p:cNvPr>
          <p:cNvPicPr>
            <a:picLocks noChangeAspect="1"/>
          </p:cNvPicPr>
          <p:nvPr/>
        </p:nvPicPr>
        <p:blipFill>
          <a:blip r:embed="rId2"/>
          <a:stretch>
            <a:fillRect/>
          </a:stretch>
        </p:blipFill>
        <p:spPr>
          <a:xfrm>
            <a:off x="7351892" y="643308"/>
            <a:ext cx="3667943" cy="5571383"/>
          </a:xfrm>
          <a:prstGeom prst="rect">
            <a:avLst/>
          </a:prstGeom>
        </p:spPr>
      </p:pic>
    </p:spTree>
    <p:extLst>
      <p:ext uri="{BB962C8B-B14F-4D97-AF65-F5344CB8AC3E}">
        <p14:creationId xmlns:p14="http://schemas.microsoft.com/office/powerpoint/2010/main" val="1185642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AF49C058-7B87-4D16-9D70-0A60D8EEBA3E}"/>
              </a:ext>
            </a:extLst>
          </p:cNvPr>
          <p:cNvSpPr>
            <a:spLocks noGrp="1"/>
          </p:cNvSpPr>
          <p:nvPr>
            <p:ph type="pic" sz="quarter" idx="13"/>
          </p:nvPr>
        </p:nvSpPr>
        <p:spPr/>
        <p:txBody>
          <a:bodyPr/>
          <a:lstStyle/>
          <a:p>
            <a:endParaRPr lang="en-GB"/>
          </a:p>
        </p:txBody>
      </p:sp>
      <p:sp>
        <p:nvSpPr>
          <p:cNvPr id="13" name="TextBox 12">
            <a:extLst>
              <a:ext uri="{FF2B5EF4-FFF2-40B4-BE49-F238E27FC236}">
                <a16:creationId xmlns:a16="http://schemas.microsoft.com/office/drawing/2014/main" id="{F5537BD3-2EC6-1DF1-9450-7297B162061B}"/>
              </a:ext>
            </a:extLst>
          </p:cNvPr>
          <p:cNvSpPr txBox="1"/>
          <p:nvPr/>
        </p:nvSpPr>
        <p:spPr>
          <a:xfrm>
            <a:off x="102313" y="2142101"/>
            <a:ext cx="668010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8" name="TextBox 7">
            <a:extLst>
              <a:ext uri="{FF2B5EF4-FFF2-40B4-BE49-F238E27FC236}">
                <a16:creationId xmlns:a16="http://schemas.microsoft.com/office/drawing/2014/main" id="{49DFEBCA-B222-506B-4CA8-AB1BE5387CC7}"/>
              </a:ext>
            </a:extLst>
          </p:cNvPr>
          <p:cNvSpPr txBox="1"/>
          <p:nvPr/>
        </p:nvSpPr>
        <p:spPr>
          <a:xfrm>
            <a:off x="203570" y="2229924"/>
            <a:ext cx="5524695" cy="4770537"/>
          </a:xfrm>
          <a:prstGeom prst="rect">
            <a:avLst/>
          </a:prstGeom>
          <a:noFill/>
        </p:spPr>
        <p:txBody>
          <a:bodyPr wrap="square">
            <a:spAutoFit/>
          </a:bodyPr>
          <a:lstStyle/>
          <a:p>
            <a:pPr algn="l" rtl="0" fontAlgn="base">
              <a:buNone/>
            </a:pPr>
            <a:r>
              <a:rPr lang="en-GB" sz="2200" b="0" i="0" dirty="0">
                <a:solidFill>
                  <a:srgbClr val="000000"/>
                </a:solidFill>
                <a:effectLst/>
                <a:latin typeface="Letter-join Air No-lead 40" panose="02000805000000020003" pitchFamily="50" charset="0"/>
              </a:rPr>
              <a:t>Joe and Lucy are writing heroes this week! Joe has done some fabulous report writing about Stevie Wonder, including lots of facts and interesting information.</a:t>
            </a:r>
          </a:p>
          <a:p>
            <a:pPr algn="l" rtl="0" fontAlgn="base">
              <a:buNone/>
            </a:pPr>
            <a:r>
              <a:rPr lang="en-GB" sz="2200" b="0" i="0" dirty="0">
                <a:solidFill>
                  <a:srgbClr val="000000"/>
                </a:solidFill>
                <a:effectLst/>
                <a:latin typeface="Letter-join Air No-lead 40" panose="02000805000000020003" pitchFamily="50" charset="0"/>
              </a:rPr>
              <a:t>Lucy has written a poem about sound, and what has really impressed me is her poetry layout and presentation. It looks just like the original!</a:t>
            </a:r>
          </a:p>
          <a:p>
            <a:pPr algn="l" rtl="0" fontAlgn="base">
              <a:buNone/>
            </a:pPr>
            <a:endParaRPr lang="en-GB" sz="2200" b="0" i="0" dirty="0">
              <a:solidFill>
                <a:srgbClr val="000000"/>
              </a:solidFill>
              <a:effectLst/>
              <a:latin typeface="Letter-join Air No-lead 40" panose="02000805000000020003" pitchFamily="50" charset="0"/>
            </a:endParaRPr>
          </a:p>
          <a:p>
            <a:pPr algn="l" rtl="0" fontAlgn="base">
              <a:buNone/>
            </a:pPr>
            <a:r>
              <a:rPr lang="en-GB" sz="2200" b="0" i="0" dirty="0">
                <a:solidFill>
                  <a:srgbClr val="000000"/>
                </a:solidFill>
                <a:effectLst/>
                <a:latin typeface="Letter-join Air No-lead 40" panose="02000805000000020003" pitchFamily="50" charset="0"/>
              </a:rPr>
              <a:t>Well done Joe and Lucy - you have really taken pride in your presentation.</a:t>
            </a:r>
          </a:p>
          <a:p>
            <a:pPr algn="l" rtl="0" fontAlgn="base">
              <a:buNone/>
            </a:pPr>
            <a:r>
              <a:rPr lang="en-GB" sz="2200" b="0" i="0" dirty="0">
                <a:solidFill>
                  <a:srgbClr val="000000"/>
                </a:solidFill>
                <a:effectLst/>
                <a:latin typeface="Letter-join Air No-lead 40" panose="02000805000000020003" pitchFamily="50" charset="0"/>
              </a:rPr>
              <a:t>Keep up the good work 🌟</a:t>
            </a:r>
          </a:p>
          <a:p>
            <a:pPr algn="l" rtl="0" fontAlgn="base">
              <a:buNone/>
            </a:pPr>
            <a:endParaRPr lang="en-GB" sz="1800" b="0" i="0" dirty="0">
              <a:solidFill>
                <a:srgbClr val="000000"/>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897DF35B-24EE-F3CF-8228-7705CB27F0AA}"/>
              </a:ext>
            </a:extLst>
          </p:cNvPr>
          <p:cNvPicPr>
            <a:picLocks noChangeAspect="1"/>
          </p:cNvPicPr>
          <p:nvPr/>
        </p:nvPicPr>
        <p:blipFill>
          <a:blip r:embed="rId2"/>
          <a:stretch>
            <a:fillRect/>
          </a:stretch>
        </p:blipFill>
        <p:spPr>
          <a:xfrm>
            <a:off x="5779422" y="232143"/>
            <a:ext cx="3439005" cy="4658375"/>
          </a:xfrm>
          <a:prstGeom prst="rect">
            <a:avLst/>
          </a:prstGeom>
        </p:spPr>
      </p:pic>
      <p:pic>
        <p:nvPicPr>
          <p:cNvPr id="16" name="Picture 15">
            <a:extLst>
              <a:ext uri="{FF2B5EF4-FFF2-40B4-BE49-F238E27FC236}">
                <a16:creationId xmlns:a16="http://schemas.microsoft.com/office/drawing/2014/main" id="{A2D1C1E8-9ED6-6786-7FE3-2E8742F95E78}"/>
              </a:ext>
            </a:extLst>
          </p:cNvPr>
          <p:cNvPicPr>
            <a:picLocks noChangeAspect="1"/>
          </p:cNvPicPr>
          <p:nvPr/>
        </p:nvPicPr>
        <p:blipFill>
          <a:blip r:embed="rId3"/>
          <a:stretch>
            <a:fillRect/>
          </a:stretch>
        </p:blipFill>
        <p:spPr>
          <a:xfrm>
            <a:off x="8633314" y="2493344"/>
            <a:ext cx="3477110" cy="4315427"/>
          </a:xfrm>
          <a:prstGeom prst="rect">
            <a:avLst/>
          </a:prstGeom>
        </p:spPr>
      </p:pic>
    </p:spTree>
    <p:extLst>
      <p:ext uri="{BB962C8B-B14F-4D97-AF65-F5344CB8AC3E}">
        <p14:creationId xmlns:p14="http://schemas.microsoft.com/office/powerpoint/2010/main" val="3648912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B860E8-0A16-B641-6D36-669FBC8580C7}"/>
              </a:ext>
            </a:extLst>
          </p:cNvPr>
          <p:cNvSpPr txBox="1"/>
          <p:nvPr/>
        </p:nvSpPr>
        <p:spPr>
          <a:xfrm>
            <a:off x="266840" y="251237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7" name="TextBox 6">
            <a:extLst>
              <a:ext uri="{FF2B5EF4-FFF2-40B4-BE49-F238E27FC236}">
                <a16:creationId xmlns:a16="http://schemas.microsoft.com/office/drawing/2014/main" id="{71E1BD17-06E5-7AE8-C247-9CFF33DB5071}"/>
              </a:ext>
            </a:extLst>
          </p:cNvPr>
          <p:cNvSpPr txBox="1"/>
          <p:nvPr/>
        </p:nvSpPr>
        <p:spPr>
          <a:xfrm>
            <a:off x="266840" y="2496340"/>
            <a:ext cx="6127954" cy="3642472"/>
          </a:xfrm>
          <a:prstGeom prst="rect">
            <a:avLst/>
          </a:prstGeom>
          <a:noFill/>
        </p:spPr>
        <p:txBody>
          <a:bodyPr wrap="square">
            <a:spAutoFit/>
          </a:bodyPr>
          <a:lstStyle/>
          <a:p>
            <a:pPr>
              <a:lnSpc>
                <a:spcPct val="107000"/>
              </a:lnSpc>
              <a:spcAft>
                <a:spcPts val="800"/>
              </a:spcAft>
              <a:buNone/>
            </a:pPr>
            <a:r>
              <a:rPr lang="en-GB" sz="24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rPr>
              <a:t>Dove heroes this week are Phoebe and Bree. Both girls have tried exceptionally hard with their report writing this term. They have pushed themselves to write longer pieces, use fronted adverbials and just make sure that their handwriting and presentation is generally neater and all joined. Well done girls! Fabulous work! </a:t>
            </a:r>
          </a:p>
        </p:txBody>
      </p:sp>
      <p:pic>
        <p:nvPicPr>
          <p:cNvPr id="11" name="Picture 10">
            <a:extLst>
              <a:ext uri="{FF2B5EF4-FFF2-40B4-BE49-F238E27FC236}">
                <a16:creationId xmlns:a16="http://schemas.microsoft.com/office/drawing/2014/main" id="{EA53B647-15B5-CFA0-3FFF-DDC83C1741BF}"/>
              </a:ext>
            </a:extLst>
          </p:cNvPr>
          <p:cNvPicPr>
            <a:picLocks noChangeAspect="1"/>
          </p:cNvPicPr>
          <p:nvPr/>
        </p:nvPicPr>
        <p:blipFill>
          <a:blip r:embed="rId2"/>
          <a:stretch>
            <a:fillRect/>
          </a:stretch>
        </p:blipFill>
        <p:spPr>
          <a:xfrm>
            <a:off x="6596884" y="501006"/>
            <a:ext cx="2374211" cy="5315398"/>
          </a:xfrm>
          <a:prstGeom prst="rect">
            <a:avLst/>
          </a:prstGeom>
        </p:spPr>
      </p:pic>
      <p:pic>
        <p:nvPicPr>
          <p:cNvPr id="13" name="Picture 12">
            <a:extLst>
              <a:ext uri="{FF2B5EF4-FFF2-40B4-BE49-F238E27FC236}">
                <a16:creationId xmlns:a16="http://schemas.microsoft.com/office/drawing/2014/main" id="{8DFE9B41-B66F-9297-9A1E-D57BDE0BAF7A}"/>
              </a:ext>
            </a:extLst>
          </p:cNvPr>
          <p:cNvPicPr>
            <a:picLocks noChangeAspect="1"/>
          </p:cNvPicPr>
          <p:nvPr/>
        </p:nvPicPr>
        <p:blipFill>
          <a:blip r:embed="rId3"/>
          <a:stretch>
            <a:fillRect/>
          </a:stretch>
        </p:blipFill>
        <p:spPr>
          <a:xfrm>
            <a:off x="9416144" y="1002910"/>
            <a:ext cx="2509016" cy="5690551"/>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97BB072F-E278-3CE3-B5A4-85CFA91F0E79}"/>
              </a:ext>
            </a:extLst>
          </p:cNvPr>
          <p:cNvSpPr txBox="1"/>
          <p:nvPr/>
        </p:nvSpPr>
        <p:spPr>
          <a:xfrm>
            <a:off x="314692" y="2561331"/>
            <a:ext cx="6127954" cy="1041311"/>
          </a:xfrm>
          <a:prstGeom prst="rect">
            <a:avLst/>
          </a:prstGeom>
          <a:noFill/>
        </p:spPr>
        <p:txBody>
          <a:bodyPr wrap="square">
            <a:spAutoFit/>
          </a:bodyPr>
          <a:lstStyle/>
          <a:p>
            <a:pPr algn="l" rtl="0" fontAlgn="base">
              <a:spcBef>
                <a:spcPts val="900"/>
              </a:spcBef>
              <a:spcAft>
                <a:spcPts val="150"/>
              </a:spcAft>
              <a:buNone/>
            </a:pPr>
            <a:br>
              <a:rPr lang="en-GB" sz="1200" b="0" dirty="0">
                <a:solidFill>
                  <a:srgbClr val="242424"/>
                </a:solidFill>
                <a:effectLst/>
                <a:latin typeface="Aptos" panose="020B0004020202020204" pitchFamily="34" charset="0"/>
              </a:rPr>
            </a:br>
            <a:endParaRPr lang="en-GB" sz="1200" b="0" dirty="0">
              <a:solidFill>
                <a:srgbClr val="242424"/>
              </a:solidFill>
              <a:effectLst/>
              <a:latin typeface="Aptos" panose="020B0004020202020204" pitchFamily="34" charset="0"/>
            </a:endParaRPr>
          </a:p>
          <a:p>
            <a:pPr>
              <a:buNone/>
            </a:pPr>
            <a:br>
              <a:rPr lang="en-GB" b="0" i="0" dirty="0">
                <a:solidFill>
                  <a:srgbClr val="000000"/>
                </a:solidFill>
                <a:effectLst/>
                <a:latin typeface="Segoe UI" panose="020B0502040204020203" pitchFamily="34" charset="0"/>
              </a:rPr>
            </a:br>
            <a:endParaRPr lang="en-GB" dirty="0"/>
          </a:p>
        </p:txBody>
      </p:sp>
      <p:sp>
        <p:nvSpPr>
          <p:cNvPr id="5" name="TextBox 4">
            <a:extLst>
              <a:ext uri="{FF2B5EF4-FFF2-40B4-BE49-F238E27FC236}">
                <a16:creationId xmlns:a16="http://schemas.microsoft.com/office/drawing/2014/main" id="{172E8636-75E6-1290-A823-93ED5E3C3735}"/>
              </a:ext>
            </a:extLst>
          </p:cNvPr>
          <p:cNvSpPr txBox="1"/>
          <p:nvPr/>
        </p:nvSpPr>
        <p:spPr>
          <a:xfrm>
            <a:off x="314692" y="2650511"/>
            <a:ext cx="6127954" cy="3477875"/>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Bebe is our hero this week. She  is a ray of sunshine in Swallow  class every day.  Bebe - you are happy, smiling, kind and hardworking all the time. Thank you for being an amazing Swallow.</a:t>
            </a:r>
          </a:p>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0" name="Picture 9">
            <a:extLst>
              <a:ext uri="{FF2B5EF4-FFF2-40B4-BE49-F238E27FC236}">
                <a16:creationId xmlns:a16="http://schemas.microsoft.com/office/drawing/2014/main" id="{06A5899A-6ED2-4007-ECB2-60AF4C1465E6}"/>
              </a:ext>
            </a:extLst>
          </p:cNvPr>
          <p:cNvPicPr>
            <a:picLocks noChangeAspect="1"/>
          </p:cNvPicPr>
          <p:nvPr/>
        </p:nvPicPr>
        <p:blipFill>
          <a:blip r:embed="rId2"/>
          <a:stretch>
            <a:fillRect/>
          </a:stretch>
        </p:blipFill>
        <p:spPr>
          <a:xfrm>
            <a:off x="6916689" y="751380"/>
            <a:ext cx="3773010" cy="5559569"/>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C6C7C-A7F7-9423-D09B-34BF69706E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4B371D-E654-4C27-C0FE-7DC99FD3459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35BE8A63-8B60-86EA-F3DD-99967C2DAAD9}"/>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0A47E95-81C5-E635-600C-046EC4ED0B68}"/>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CF2448E5-82AD-8873-4B5C-5678BAE9B643}"/>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F5A77B9-0986-8AB8-2F7C-CCB70C09BEDB}"/>
              </a:ext>
            </a:extLst>
          </p:cNvPr>
          <p:cNvSpPr txBox="1"/>
          <p:nvPr/>
        </p:nvSpPr>
        <p:spPr>
          <a:xfrm>
            <a:off x="314692" y="2733727"/>
            <a:ext cx="6127954" cy="461665"/>
          </a:xfrm>
          <a:prstGeom prst="rect">
            <a:avLst/>
          </a:prstGeom>
          <a:noFill/>
        </p:spPr>
        <p:txBody>
          <a:bodyPr wrap="square">
            <a:spAutoFit/>
          </a:bodyPr>
          <a:lstStyle/>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sp>
        <p:nvSpPr>
          <p:cNvPr id="5" name="TextBox 4">
            <a:extLst>
              <a:ext uri="{FF2B5EF4-FFF2-40B4-BE49-F238E27FC236}">
                <a16:creationId xmlns:a16="http://schemas.microsoft.com/office/drawing/2014/main" id="{451CEFEB-F8BC-7021-3BD5-08FA8046709C}"/>
              </a:ext>
            </a:extLst>
          </p:cNvPr>
          <p:cNvSpPr txBox="1"/>
          <p:nvPr/>
        </p:nvSpPr>
        <p:spPr>
          <a:xfrm>
            <a:off x="314692" y="2602657"/>
            <a:ext cx="6127954" cy="3477875"/>
          </a:xfrm>
          <a:prstGeom prst="rect">
            <a:avLst/>
          </a:prstGeom>
          <a:noFill/>
        </p:spPr>
        <p:txBody>
          <a:bodyPr wrap="square">
            <a:spAutoFit/>
          </a:bodyPr>
          <a:lstStyle/>
          <a:p>
            <a:pPr algn="l" rtl="0" fontAlgn="base">
              <a:buNone/>
            </a:pPr>
            <a:r>
              <a:rPr lang="en-GB" sz="2800" b="0" i="0" dirty="0">
                <a:solidFill>
                  <a:srgbClr val="000000"/>
                </a:solidFill>
                <a:effectLst/>
                <a:latin typeface="Letter-join Air No-lead 40" panose="02000805000000020003" pitchFamily="50" charset="0"/>
              </a:rPr>
              <a:t>Cole is a hero this week. He has been so thoughtful</a:t>
            </a:r>
            <a:r>
              <a:rPr lang="en-GB" sz="2800" dirty="0">
                <a:solidFill>
                  <a:srgbClr val="000000"/>
                </a:solidFill>
                <a:latin typeface="Letter-join Air No-lead 40" panose="02000805000000020003" pitchFamily="50" charset="0"/>
              </a:rPr>
              <a:t> and </a:t>
            </a:r>
            <a:r>
              <a:rPr lang="en-GB" sz="2800" b="0" i="0" dirty="0">
                <a:solidFill>
                  <a:srgbClr val="000000"/>
                </a:solidFill>
                <a:effectLst/>
                <a:latin typeface="Letter-join Air No-lead 40" panose="02000805000000020003" pitchFamily="50" charset="0"/>
              </a:rPr>
              <a:t>he has worked hard to keep our classroom tidy. Today he was an absolutely star in Maths and worked with Mr Close on work  in length and perimeter.</a:t>
            </a:r>
          </a:p>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0" name="Picture 9">
            <a:extLst>
              <a:ext uri="{FF2B5EF4-FFF2-40B4-BE49-F238E27FC236}">
                <a16:creationId xmlns:a16="http://schemas.microsoft.com/office/drawing/2014/main" id="{12E2B755-67FE-B35F-DE9D-445B97590B3F}"/>
              </a:ext>
            </a:extLst>
          </p:cNvPr>
          <p:cNvPicPr>
            <a:picLocks noChangeAspect="1"/>
          </p:cNvPicPr>
          <p:nvPr/>
        </p:nvPicPr>
        <p:blipFill>
          <a:blip r:embed="rId2"/>
          <a:stretch>
            <a:fillRect/>
          </a:stretch>
        </p:blipFill>
        <p:spPr>
          <a:xfrm>
            <a:off x="6934244" y="527853"/>
            <a:ext cx="3737901" cy="5552679"/>
          </a:xfrm>
          <a:prstGeom prst="rect">
            <a:avLst/>
          </a:prstGeom>
        </p:spPr>
      </p:pic>
    </p:spTree>
    <p:extLst>
      <p:ext uri="{BB962C8B-B14F-4D97-AF65-F5344CB8AC3E}">
        <p14:creationId xmlns:p14="http://schemas.microsoft.com/office/powerpoint/2010/main" val="3680608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txBody>
          <a:bodyPr/>
          <a:lstStyle/>
          <a:p>
            <a:endParaRPr lang="en-GB"/>
          </a:p>
        </p:txBody>
      </p:sp>
      <p:sp>
        <p:nvSpPr>
          <p:cNvPr id="5" name="TextBox 4">
            <a:extLst>
              <a:ext uri="{FF2B5EF4-FFF2-40B4-BE49-F238E27FC236}">
                <a16:creationId xmlns:a16="http://schemas.microsoft.com/office/drawing/2014/main" id="{716369FB-91C4-168E-C589-06C499CF70AB}"/>
              </a:ext>
            </a:extLst>
          </p:cNvPr>
          <p:cNvSpPr txBox="1"/>
          <p:nvPr/>
        </p:nvSpPr>
        <p:spPr>
          <a:xfrm>
            <a:off x="382503" y="2536342"/>
            <a:ext cx="6113206" cy="4524315"/>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The hero this week is Harrison, for consistently showing a wonderful attitude to learning. He tries his hardest in all lessons. Harrison is a brilliant role model, always displaying a positive attitude. He always comes in with a smile on his face and makes us all giggle in his hour-long check-ins. Well done Harrison!! </a:t>
            </a:r>
            <a:endParaRPr lang="en-GB" sz="2400" b="0" i="0" dirty="0">
              <a:solidFill>
                <a:srgbClr val="242424"/>
              </a:solidFill>
              <a:effectLst/>
              <a:latin typeface="Letter-join Air No-lead 40" panose="02000805000000020003" pitchFamily="50" charset="0"/>
            </a:endParaRPr>
          </a:p>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p:txBody>
      </p:sp>
      <p:pic>
        <p:nvPicPr>
          <p:cNvPr id="8" name="Picture 7">
            <a:extLst>
              <a:ext uri="{FF2B5EF4-FFF2-40B4-BE49-F238E27FC236}">
                <a16:creationId xmlns:a16="http://schemas.microsoft.com/office/drawing/2014/main" id="{E2BC01BA-2718-AD3E-4153-F07D27FD3DC3}"/>
              </a:ext>
            </a:extLst>
          </p:cNvPr>
          <p:cNvPicPr>
            <a:picLocks noChangeAspect="1"/>
          </p:cNvPicPr>
          <p:nvPr/>
        </p:nvPicPr>
        <p:blipFill>
          <a:blip r:embed="rId2"/>
          <a:stretch>
            <a:fillRect/>
          </a:stretch>
        </p:blipFill>
        <p:spPr>
          <a:xfrm>
            <a:off x="7275251" y="875818"/>
            <a:ext cx="3888492" cy="4688097"/>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FF4AC7-DF0A-1DC4-C253-92F1F867C0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CDC68A-4377-7542-38BC-8C6D05B42D3E}"/>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C3ABFE37-7161-F974-614B-DD31975D76B4}"/>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E7599CA-F369-FA8C-AE2E-2A91DCABB34D}"/>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A09CA5DB-E4EF-B0D5-36D3-8E8653753923}"/>
              </a:ext>
            </a:extLst>
          </p:cNvPr>
          <p:cNvSpPr>
            <a:spLocks noGrp="1"/>
          </p:cNvSpPr>
          <p:nvPr>
            <p:ph type="pic" sz="quarter" idx="13"/>
          </p:nvPr>
        </p:nvSpPr>
        <p:spPr>
          <a:xfrm>
            <a:off x="1046382" y="1766109"/>
            <a:ext cx="8877760" cy="6064783"/>
          </a:xfrm>
        </p:spPr>
        <p:txBody>
          <a:bodyPr/>
          <a:lstStyle/>
          <a:p>
            <a:endParaRPr lang="en-GB"/>
          </a:p>
        </p:txBody>
      </p:sp>
      <p:sp>
        <p:nvSpPr>
          <p:cNvPr id="5" name="TextBox 4">
            <a:extLst>
              <a:ext uri="{FF2B5EF4-FFF2-40B4-BE49-F238E27FC236}">
                <a16:creationId xmlns:a16="http://schemas.microsoft.com/office/drawing/2014/main" id="{E0A38312-F746-3B4D-2BC0-EE62A0627C77}"/>
              </a:ext>
            </a:extLst>
          </p:cNvPr>
          <p:cNvSpPr txBox="1"/>
          <p:nvPr/>
        </p:nvSpPr>
        <p:spPr>
          <a:xfrm>
            <a:off x="407133" y="1225689"/>
            <a:ext cx="6113206" cy="5632311"/>
          </a:xfrm>
          <a:prstGeom prst="rect">
            <a:avLst/>
          </a:prstGeom>
          <a:noFill/>
        </p:spPr>
        <p:txBody>
          <a:bodyPr wrap="square">
            <a:spAutoFit/>
          </a:bodyPr>
          <a:lstStyle/>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a:p>
            <a:pPr algn="l" rtl="0" fontAlgn="base">
              <a:buNone/>
            </a:pPr>
            <a:br>
              <a:rPr lang="en-GB" b="0" i="0" dirty="0">
                <a:solidFill>
                  <a:srgbClr val="000000"/>
                </a:solidFill>
                <a:effectLst/>
                <a:latin typeface="inherit"/>
              </a:rPr>
            </a:br>
            <a:endParaRPr lang="en-GB" b="0" i="0" dirty="0">
              <a:solidFill>
                <a:srgbClr val="242424"/>
              </a:solidFill>
              <a:effectLst/>
              <a:latin typeface="Segoe UI" panose="020B0502040204020203" pitchFamily="34" charset="0"/>
            </a:endParaRPr>
          </a:p>
          <a:p>
            <a:pPr algn="l" rtl="0" fontAlgn="base">
              <a:buNone/>
            </a:pPr>
            <a:r>
              <a:rPr lang="en-GB" sz="2800" b="0" i="0" dirty="0">
                <a:solidFill>
                  <a:srgbClr val="000000"/>
                </a:solidFill>
                <a:effectLst/>
                <a:latin typeface="Letter-join Air No-lead 40" panose="02000805000000020003" pitchFamily="50" charset="0"/>
              </a:rPr>
              <a:t>The next hero is Bethany. Bethany comes into school every morning with the biggest smile on her face, ready to learn. She has a fantastic attitude to everyone around her and is always so keen to help. Keep being the caring and helpful person we are all so proud of!</a:t>
            </a:r>
            <a:endParaRPr lang="en-GB" sz="2800" b="0" i="0" dirty="0">
              <a:solidFill>
                <a:srgbClr val="242424"/>
              </a:solidFill>
              <a:effectLst/>
              <a:latin typeface="Letter-join Air No-lead 40" panose="02000805000000020003" pitchFamily="50" charset="0"/>
            </a:endParaRP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7" name="Picture 6">
            <a:extLst>
              <a:ext uri="{FF2B5EF4-FFF2-40B4-BE49-F238E27FC236}">
                <a16:creationId xmlns:a16="http://schemas.microsoft.com/office/drawing/2014/main" id="{FFBDD7C9-95C3-7265-35AC-ECC953A307FA}"/>
              </a:ext>
            </a:extLst>
          </p:cNvPr>
          <p:cNvPicPr>
            <a:picLocks noChangeAspect="1"/>
          </p:cNvPicPr>
          <p:nvPr/>
        </p:nvPicPr>
        <p:blipFill>
          <a:blip r:embed="rId2"/>
          <a:stretch>
            <a:fillRect/>
          </a:stretch>
        </p:blipFill>
        <p:spPr>
          <a:xfrm>
            <a:off x="7159588" y="725758"/>
            <a:ext cx="4119815" cy="5406483"/>
          </a:xfrm>
          <a:prstGeom prst="rect">
            <a:avLst/>
          </a:prstGeom>
        </p:spPr>
      </p:pic>
    </p:spTree>
    <p:extLst>
      <p:ext uri="{BB962C8B-B14F-4D97-AF65-F5344CB8AC3E}">
        <p14:creationId xmlns:p14="http://schemas.microsoft.com/office/powerpoint/2010/main" val="15756809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8" name="TextBox 7">
            <a:extLst>
              <a:ext uri="{FF2B5EF4-FFF2-40B4-BE49-F238E27FC236}">
                <a16:creationId xmlns:a16="http://schemas.microsoft.com/office/drawing/2014/main" id="{BDE147A6-6636-7B6E-0253-9FC8FD0B597C}"/>
              </a:ext>
            </a:extLst>
          </p:cNvPr>
          <p:cNvSpPr txBox="1"/>
          <p:nvPr/>
        </p:nvSpPr>
        <p:spPr>
          <a:xfrm>
            <a:off x="291146" y="2490177"/>
            <a:ext cx="5450969" cy="4708981"/>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I have chosen Jackson and George as my heroes this week. Throughout our DT day, they showed nothing but hard work and resilience, even when things got a bit tricky and intricate! They also were more than happy to help out their friends in need as well. A very well done to you both boys! You really are Fantastic Falcons indeed!</a:t>
            </a:r>
          </a:p>
          <a:p>
            <a:pPr fontAlgn="base"/>
            <a:br>
              <a:rPr lang="en-GB" dirty="0"/>
            </a:br>
            <a:endParaRPr lang="en-GB" dirty="0"/>
          </a:p>
        </p:txBody>
      </p:sp>
      <p:pic>
        <p:nvPicPr>
          <p:cNvPr id="10" name="Picture 9">
            <a:extLst>
              <a:ext uri="{FF2B5EF4-FFF2-40B4-BE49-F238E27FC236}">
                <a16:creationId xmlns:a16="http://schemas.microsoft.com/office/drawing/2014/main" id="{59CFE525-27EB-6DE1-3FD8-B36341FA87B7}"/>
              </a:ext>
            </a:extLst>
          </p:cNvPr>
          <p:cNvPicPr>
            <a:picLocks noChangeAspect="1"/>
          </p:cNvPicPr>
          <p:nvPr/>
        </p:nvPicPr>
        <p:blipFill>
          <a:blip r:embed="rId2"/>
          <a:stretch>
            <a:fillRect/>
          </a:stretch>
        </p:blipFill>
        <p:spPr>
          <a:xfrm>
            <a:off x="5763982" y="179508"/>
            <a:ext cx="3429479" cy="4410691"/>
          </a:xfrm>
          <a:prstGeom prst="rect">
            <a:avLst/>
          </a:prstGeom>
        </p:spPr>
      </p:pic>
      <p:pic>
        <p:nvPicPr>
          <p:cNvPr id="12" name="Picture 11">
            <a:extLst>
              <a:ext uri="{FF2B5EF4-FFF2-40B4-BE49-F238E27FC236}">
                <a16:creationId xmlns:a16="http://schemas.microsoft.com/office/drawing/2014/main" id="{98D9C9D2-E8AF-2331-8F0C-41E5877D1EA0}"/>
              </a:ext>
            </a:extLst>
          </p:cNvPr>
          <p:cNvPicPr>
            <a:picLocks noChangeAspect="1"/>
          </p:cNvPicPr>
          <p:nvPr/>
        </p:nvPicPr>
        <p:blipFill>
          <a:blip r:embed="rId3"/>
          <a:stretch>
            <a:fillRect/>
          </a:stretch>
        </p:blipFill>
        <p:spPr>
          <a:xfrm>
            <a:off x="8659428" y="2755627"/>
            <a:ext cx="3532572" cy="3884194"/>
          </a:xfrm>
          <a:prstGeom prst="rect">
            <a:avLst/>
          </a:prstGeom>
        </p:spPr>
      </p:pic>
    </p:spTree>
    <p:extLst>
      <p:ext uri="{BB962C8B-B14F-4D97-AF65-F5344CB8AC3E}">
        <p14:creationId xmlns:p14="http://schemas.microsoft.com/office/powerpoint/2010/main" val="3991659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7" name="TextBox 6">
            <a:extLst>
              <a:ext uri="{FF2B5EF4-FFF2-40B4-BE49-F238E27FC236}">
                <a16:creationId xmlns:a16="http://schemas.microsoft.com/office/drawing/2014/main" id="{E01274BC-55A3-4F34-E090-155B23EEB918}"/>
              </a:ext>
            </a:extLst>
          </p:cNvPr>
          <p:cNvSpPr txBox="1"/>
          <p:nvPr/>
        </p:nvSpPr>
        <p:spPr>
          <a:xfrm>
            <a:off x="249634" y="2564868"/>
            <a:ext cx="6113206" cy="3970318"/>
          </a:xfrm>
          <a:prstGeom prst="rect">
            <a:avLst/>
          </a:prstGeom>
          <a:noFill/>
        </p:spPr>
        <p:txBody>
          <a:bodyPr wrap="square">
            <a:spAutoFit/>
          </a:bodyPr>
          <a:lstStyle/>
          <a:p>
            <a:pPr algn="l" rtl="0" fontAlgn="base">
              <a:buNone/>
            </a:pPr>
            <a:r>
              <a:rPr lang="en-GB" sz="2400" b="0" i="0" dirty="0">
                <a:solidFill>
                  <a:srgbClr val="000000"/>
                </a:solidFill>
                <a:effectLst/>
                <a:latin typeface="Letter-join Air No-lead 40" panose="02000805000000020003" pitchFamily="50" charset="0"/>
              </a:rPr>
              <a:t>My first heroes this week are Ralph and Angel, for their hard work during our sewing lessons. Let’s just say, getting 31 children, threading needles, tying knots and sewing is very, very tricky, but Ralph and Angel were so wonderful and helped lots of people and tried super hard. Well done super sewers- you’re fabulous! 🪡🧵</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0" name="Picture 9">
            <a:extLst>
              <a:ext uri="{FF2B5EF4-FFF2-40B4-BE49-F238E27FC236}">
                <a16:creationId xmlns:a16="http://schemas.microsoft.com/office/drawing/2014/main" id="{168575CE-6D18-47B1-E1A3-B0DA500E32E6}"/>
              </a:ext>
            </a:extLst>
          </p:cNvPr>
          <p:cNvPicPr>
            <a:picLocks noChangeAspect="1"/>
          </p:cNvPicPr>
          <p:nvPr/>
        </p:nvPicPr>
        <p:blipFill>
          <a:blip r:embed="rId2"/>
          <a:stretch>
            <a:fillRect/>
          </a:stretch>
        </p:blipFill>
        <p:spPr>
          <a:xfrm>
            <a:off x="6498850" y="1240943"/>
            <a:ext cx="4664893" cy="4640079"/>
          </a:xfrm>
          <a:prstGeom prst="rect">
            <a:avLst/>
          </a:prstGeom>
        </p:spPr>
      </p:pic>
    </p:spTree>
    <p:extLst>
      <p:ext uri="{BB962C8B-B14F-4D97-AF65-F5344CB8AC3E}">
        <p14:creationId xmlns:p14="http://schemas.microsoft.com/office/powerpoint/2010/main" val="1529254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DAB29-8311-EC93-2546-6285CA8ECA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3002AE-0CB7-F87E-006D-88F8D1B1BF46}"/>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DA4C233C-3FE0-6B85-6F59-9ED8E2952400}"/>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079F90AF-C656-E0B8-4C17-D077F7F7D582}"/>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4BC92B4A-8FC1-EA2B-6949-F373F17A605E}"/>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044BED9C-8E77-3AF1-6F50-AF4FD003F0F4}"/>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7" name="TextBox 6">
            <a:extLst>
              <a:ext uri="{FF2B5EF4-FFF2-40B4-BE49-F238E27FC236}">
                <a16:creationId xmlns:a16="http://schemas.microsoft.com/office/drawing/2014/main" id="{DB534585-2E19-77A9-641D-CA5A03E09C36}"/>
              </a:ext>
            </a:extLst>
          </p:cNvPr>
          <p:cNvSpPr txBox="1"/>
          <p:nvPr/>
        </p:nvSpPr>
        <p:spPr>
          <a:xfrm>
            <a:off x="249634" y="2417861"/>
            <a:ext cx="6113206" cy="4708981"/>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My second heroes this week are Tyler, Cory, Alan and Theo. We have been working on writing a narrative opening for the past few weeks, and these boys have been SO enthusiastic and have worked SO hard. They are absolute role models for what a positive attitude to learning should look like and I’m so proud of them. I’m so lucky that these boys are in my class 🌟🌟 </a:t>
            </a: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8" name="Picture 7">
            <a:extLst>
              <a:ext uri="{FF2B5EF4-FFF2-40B4-BE49-F238E27FC236}">
                <a16:creationId xmlns:a16="http://schemas.microsoft.com/office/drawing/2014/main" id="{BBE7317A-E2BB-7BB6-980A-127EAF36B6D6}"/>
              </a:ext>
            </a:extLst>
          </p:cNvPr>
          <p:cNvPicPr>
            <a:picLocks noChangeAspect="1"/>
          </p:cNvPicPr>
          <p:nvPr/>
        </p:nvPicPr>
        <p:blipFill>
          <a:blip r:embed="rId2"/>
          <a:stretch>
            <a:fillRect/>
          </a:stretch>
        </p:blipFill>
        <p:spPr>
          <a:xfrm>
            <a:off x="6663103" y="1162013"/>
            <a:ext cx="4943878" cy="4669218"/>
          </a:xfrm>
          <a:prstGeom prst="rect">
            <a:avLst/>
          </a:prstGeom>
        </p:spPr>
      </p:pic>
    </p:spTree>
    <p:extLst>
      <p:ext uri="{BB962C8B-B14F-4D97-AF65-F5344CB8AC3E}">
        <p14:creationId xmlns:p14="http://schemas.microsoft.com/office/powerpoint/2010/main" val="31977711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C47E0-3059-6866-2511-E08F7BE24C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AEC116-E0D0-D456-F4D4-EB833B458602}"/>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Letter-join Air Plus 40" panose="02000805000000020003" pitchFamily="50" charset="0"/>
              </a:rPr>
              <a:t>My Headteacher Heroes</a:t>
            </a:r>
          </a:p>
        </p:txBody>
      </p:sp>
      <p:sp>
        <p:nvSpPr>
          <p:cNvPr id="9" name="Slide Number Placeholder 8">
            <a:extLst>
              <a:ext uri="{FF2B5EF4-FFF2-40B4-BE49-F238E27FC236}">
                <a16:creationId xmlns:a16="http://schemas.microsoft.com/office/drawing/2014/main" id="{C8168206-3680-2848-A30A-38A5D13D7313}"/>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C945B50-B37B-1AFD-DB8E-4A0AFCC56F9C}"/>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666803C5-86E0-298F-7458-883A6B885ACF}"/>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21CA68AF-6011-9674-1890-A9245F7CA9CC}"/>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TextBox 4">
            <a:extLst>
              <a:ext uri="{FF2B5EF4-FFF2-40B4-BE49-F238E27FC236}">
                <a16:creationId xmlns:a16="http://schemas.microsoft.com/office/drawing/2014/main" id="{5738F6D3-1745-D900-9174-44F115A47DAC}"/>
              </a:ext>
            </a:extLst>
          </p:cNvPr>
          <p:cNvSpPr txBox="1"/>
          <p:nvPr/>
        </p:nvSpPr>
        <p:spPr>
          <a:xfrm>
            <a:off x="139950" y="2846084"/>
            <a:ext cx="11539160" cy="3785652"/>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Today, my heroes are the whole of the Year 5 and 6 corridor. On Wednesday, we had a tricky incident to deal with at lunchtime and while lots of members of staff focused on that, we needed the rest of the corridor to have an extended lunch break. We were so exceptionally proud of the children who understood that they needed to be calm and safe while we helped their friends who needed us. During the rest of the afternoon, the children showed concern, empathy, kindness and love to each other and the staff felt that they all really helped us to deal with something that was quite difficult.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Well done Year 5 and 6. When I think about what I want a Year 5/6 child to be like, you demonstrated it all on Wednesday. We are all extremely proud of you. </a:t>
            </a:r>
          </a:p>
          <a:p>
            <a:endParaRPr lang="en-GB" sz="2000" dirty="0">
              <a:solidFill>
                <a:srgbClr val="000000"/>
              </a:solidFill>
              <a:latin typeface="Letter-join Air No-lead 40" panose="02000805000000020003" pitchFamily="50" charset="0"/>
            </a:endParaRPr>
          </a:p>
          <a:p>
            <a:pPr algn="ctr"/>
            <a:r>
              <a:rPr lang="en-GB" sz="2000" dirty="0">
                <a:solidFill>
                  <a:srgbClr val="000000"/>
                </a:solidFill>
                <a:latin typeface="Letter-join Air No-lead 40" panose="02000805000000020003" pitchFamily="50" charset="0"/>
              </a:rPr>
              <a:t>Mrs. Steed x</a:t>
            </a:r>
          </a:p>
        </p:txBody>
      </p:sp>
      <p:pic>
        <p:nvPicPr>
          <p:cNvPr id="8" name="Picture 7">
            <a:extLst>
              <a:ext uri="{FF2B5EF4-FFF2-40B4-BE49-F238E27FC236}">
                <a16:creationId xmlns:a16="http://schemas.microsoft.com/office/drawing/2014/main" id="{A35E78DA-7646-5607-486E-BA97BE2D528F}"/>
              </a:ext>
            </a:extLst>
          </p:cNvPr>
          <p:cNvPicPr>
            <a:picLocks noChangeAspect="1"/>
          </p:cNvPicPr>
          <p:nvPr/>
        </p:nvPicPr>
        <p:blipFill>
          <a:blip r:embed="rId2"/>
          <a:stretch>
            <a:fillRect/>
          </a:stretch>
        </p:blipFill>
        <p:spPr>
          <a:xfrm>
            <a:off x="6636774" y="618775"/>
            <a:ext cx="3555650" cy="1981258"/>
          </a:xfrm>
          <a:prstGeom prst="rect">
            <a:avLst/>
          </a:prstGeom>
        </p:spPr>
      </p:pic>
    </p:spTree>
    <p:extLst>
      <p:ext uri="{BB962C8B-B14F-4D97-AF65-F5344CB8AC3E}">
        <p14:creationId xmlns:p14="http://schemas.microsoft.com/office/powerpoint/2010/main" val="2843821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sp>
        <p:nvSpPr>
          <p:cNvPr id="7" name="TextBox 6">
            <a:extLst>
              <a:ext uri="{FF2B5EF4-FFF2-40B4-BE49-F238E27FC236}">
                <a16:creationId xmlns:a16="http://schemas.microsoft.com/office/drawing/2014/main" id="{242F8F39-3AEE-4C44-9249-CC2056223162}"/>
              </a:ext>
            </a:extLst>
          </p:cNvPr>
          <p:cNvSpPr txBox="1"/>
          <p:nvPr/>
        </p:nvSpPr>
        <p:spPr>
          <a:xfrm>
            <a:off x="6398723" y="487025"/>
            <a:ext cx="5353876" cy="5632311"/>
          </a:xfrm>
          <a:prstGeom prst="rect">
            <a:avLst/>
          </a:prstGeom>
          <a:noFill/>
        </p:spPr>
        <p:txBody>
          <a:bodyPr wrap="square" rtlCol="0">
            <a:spAutoFit/>
          </a:bodyPr>
          <a:lstStyle/>
          <a:p>
            <a:pPr algn="ctr"/>
            <a:r>
              <a:rPr lang="en-GB" sz="2400" dirty="0">
                <a:latin typeface="Letter-join Air No-lead 40" panose="02000805000000020003" pitchFamily="50" charset="0"/>
              </a:rPr>
              <a:t>Last week’s winners with 96% were Puffins. Puffins have now won their attendance treat – 15 minutes extra play and £25 to spend on classroom books. </a:t>
            </a:r>
          </a:p>
          <a:p>
            <a:pPr algn="ctr"/>
            <a:endParaRPr lang="en-GB" sz="2400" dirty="0">
              <a:latin typeface="Letter-join Air No-lead 40" panose="02000805000000020003" pitchFamily="50" charset="0"/>
            </a:endParaRPr>
          </a:p>
          <a:p>
            <a:pPr algn="ctr"/>
            <a:r>
              <a:rPr lang="en-GB" sz="2400" dirty="0">
                <a:latin typeface="Letter-join Air No-lead 40" panose="02000805000000020003" pitchFamily="50" charset="0"/>
              </a:rPr>
              <a:t>This week’s winners with 96.9% are Swan class. Well done Swans!</a:t>
            </a:r>
          </a:p>
          <a:p>
            <a:pPr algn="ctr"/>
            <a:endParaRPr lang="en-GB" sz="2400" dirty="0">
              <a:latin typeface="Letter-join Air No-lead 40" panose="02000805000000020003" pitchFamily="50" charset="0"/>
            </a:endParaRPr>
          </a:p>
          <a:p>
            <a:pPr algn="ctr"/>
            <a:r>
              <a:rPr lang="en-GB" sz="24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graphicFrame>
        <p:nvGraphicFramePr>
          <p:cNvPr id="8" name="Table 7">
            <a:extLst>
              <a:ext uri="{FF2B5EF4-FFF2-40B4-BE49-F238E27FC236}">
                <a16:creationId xmlns:a16="http://schemas.microsoft.com/office/drawing/2014/main" id="{69DA3586-E2B1-A057-7D95-987F21C999AB}"/>
              </a:ext>
            </a:extLst>
          </p:cNvPr>
          <p:cNvGraphicFramePr>
            <a:graphicFrameLocks noGrp="1"/>
          </p:cNvGraphicFramePr>
          <p:nvPr>
            <p:extLst>
              <p:ext uri="{D42A27DB-BD31-4B8C-83A1-F6EECF244321}">
                <p14:modId xmlns:p14="http://schemas.microsoft.com/office/powerpoint/2010/main" val="3496317430"/>
              </p:ext>
            </p:extLst>
          </p:nvPr>
        </p:nvGraphicFramePr>
        <p:xfrm>
          <a:off x="233485" y="2258595"/>
          <a:ext cx="5758242" cy="4455318"/>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376078">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Tree>
    <p:extLst>
      <p:ext uri="{BB962C8B-B14F-4D97-AF65-F5344CB8AC3E}">
        <p14:creationId xmlns:p14="http://schemas.microsoft.com/office/powerpoint/2010/main" val="40925165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half term everyone!</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5" name="Picture 4">
            <a:extLst>
              <a:ext uri="{FF2B5EF4-FFF2-40B4-BE49-F238E27FC236}">
                <a16:creationId xmlns:a16="http://schemas.microsoft.com/office/drawing/2014/main" id="{163C361E-235A-BC8A-40FC-DFC5643BF4F1}"/>
              </a:ext>
            </a:extLst>
          </p:cNvPr>
          <p:cNvPicPr>
            <a:picLocks noChangeAspect="1"/>
          </p:cNvPicPr>
          <p:nvPr/>
        </p:nvPicPr>
        <p:blipFill>
          <a:blip r:embed="rId2"/>
          <a:stretch>
            <a:fillRect/>
          </a:stretch>
        </p:blipFill>
        <p:spPr>
          <a:xfrm>
            <a:off x="497100" y="2165211"/>
            <a:ext cx="5055152" cy="2527577"/>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http://schemas.microsoft.com/office/2006/documentManagement/types"/>
    <ds:schemaRef ds:uri="http://purl.org/dc/dcmitype/"/>
    <ds:schemaRef ds:uri="http://schemas.microsoft.com/office/2006/metadata/properties"/>
    <ds:schemaRef ds:uri="http://purl.org/dc/terms/"/>
    <ds:schemaRef ds:uri="16c05727-aa75-4e4a-9b5f-8a80a1165891"/>
    <ds:schemaRef ds:uri="http://schemas.openxmlformats.org/package/2006/metadata/core-properties"/>
    <ds:schemaRef ds:uri="http://schemas.microsoft.com/office/infopath/2007/PartnerControls"/>
    <ds:schemaRef ds:uri="71af3243-3dd4-4a8d-8c0d-dd76da1f02a5"/>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1690</Words>
  <Application>Microsoft Office PowerPoint</Application>
  <PresentationFormat>Widescreen</PresentationFormat>
  <Paragraphs>105</Paragraphs>
  <Slides>23</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23</vt:i4>
      </vt:variant>
    </vt:vector>
  </HeadingPairs>
  <TitlesOfParts>
    <vt:vector size="36" baseType="lpstr">
      <vt:lpstr>Aptos</vt:lpstr>
      <vt:lpstr>Arial</vt:lpstr>
      <vt:lpstr>Calibri</vt:lpstr>
      <vt:lpstr>Comic Sans MS</vt:lpstr>
      <vt:lpstr>Franklin Gothic Book</vt:lpstr>
      <vt:lpstr>inherit</vt:lpstr>
      <vt:lpstr>Letter-join Air No-lead 40</vt:lpstr>
      <vt:lpstr>Letter-join Air Plus 40</vt:lpstr>
      <vt:lpstr>Letterjoin-Air Plus 40</vt:lpstr>
      <vt:lpstr>Lucida Handwriting</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Heroes</vt:lpstr>
      <vt:lpstr>Our Dove Hero</vt:lpstr>
      <vt:lpstr>Our Swallow Hero</vt:lpstr>
      <vt:lpstr>Our Swallow Hero</vt:lpstr>
      <vt:lpstr>Our Owl Hero</vt:lpstr>
      <vt:lpstr>Our Owl Hero</vt:lpstr>
      <vt:lpstr>Our Falcon Hero</vt:lpstr>
      <vt:lpstr>Our Swan Hero</vt:lpstr>
      <vt:lpstr>Our Swan Hero</vt:lpstr>
      <vt:lpstr>My Headteacher Heroes</vt:lpstr>
      <vt:lpstr>Class Attendance winners</vt:lpstr>
      <vt:lpstr>Have a lovely half term everyone!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2026-02-13T14:07:54Z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