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7" r:id="rId4"/>
  </p:sldMasterIdLst>
  <p:notesMasterIdLst>
    <p:notesMasterId r:id="rId32"/>
  </p:notesMasterIdLst>
  <p:handoutMasterIdLst>
    <p:handoutMasterId r:id="rId33"/>
  </p:handoutMasterIdLst>
  <p:sldIdLst>
    <p:sldId id="256" r:id="rId5"/>
    <p:sldId id="286" r:id="rId6"/>
    <p:sldId id="297" r:id="rId7"/>
    <p:sldId id="304" r:id="rId8"/>
    <p:sldId id="281" r:id="rId9"/>
    <p:sldId id="261" r:id="rId10"/>
    <p:sldId id="293" r:id="rId11"/>
    <p:sldId id="273" r:id="rId12"/>
    <p:sldId id="263" r:id="rId13"/>
    <p:sldId id="298" r:id="rId14"/>
    <p:sldId id="268" r:id="rId15"/>
    <p:sldId id="265" r:id="rId16"/>
    <p:sldId id="299" r:id="rId17"/>
    <p:sldId id="282" r:id="rId18"/>
    <p:sldId id="262" r:id="rId19"/>
    <p:sldId id="283" r:id="rId20"/>
    <p:sldId id="295" r:id="rId21"/>
    <p:sldId id="280" r:id="rId22"/>
    <p:sldId id="285" r:id="rId23"/>
    <p:sldId id="257" r:id="rId24"/>
    <p:sldId id="306" r:id="rId25"/>
    <p:sldId id="284" r:id="rId26"/>
    <p:sldId id="303" r:id="rId27"/>
    <p:sldId id="290" r:id="rId28"/>
    <p:sldId id="300" r:id="rId29"/>
    <p:sldId id="301" r:id="rId30"/>
    <p:sldId id="305" r:id="rId31"/>
  </p:sldIdLst>
  <p:sldSz cx="12192000" cy="6858000"/>
  <p:notesSz cx="6884988"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E94B07-0D06-4644-BAD2-DD1B897FACC1}" v="1" dt="2025-05-29T07:32:55.7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60"/>
  </p:normalViewPr>
  <p:slideViewPr>
    <p:cSldViewPr snapToGrid="0">
      <p:cViewPr varScale="1">
        <p:scale>
          <a:sx n="64" d="100"/>
          <a:sy n="64" d="100"/>
        </p:scale>
        <p:origin x="9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3495" cy="502676"/>
          </a:xfrm>
          <a:prstGeom prst="rect">
            <a:avLst/>
          </a:prstGeom>
        </p:spPr>
        <p:txBody>
          <a:bodyPr vert="horz" lIns="96588" tIns="48294" rIns="96588" bIns="48294" rtlCol="0"/>
          <a:lstStyle>
            <a:lvl1pPr algn="l">
              <a:defRPr sz="1300"/>
            </a:lvl1pPr>
          </a:lstStyle>
          <a:p>
            <a:endParaRPr lang="en-GB"/>
          </a:p>
        </p:txBody>
      </p:sp>
      <p:sp>
        <p:nvSpPr>
          <p:cNvPr id="3" name="Date Placeholder 2"/>
          <p:cNvSpPr>
            <a:spLocks noGrp="1"/>
          </p:cNvSpPr>
          <p:nvPr>
            <p:ph type="dt" sz="quarter" idx="1"/>
          </p:nvPr>
        </p:nvSpPr>
        <p:spPr>
          <a:xfrm>
            <a:off x="3899900" y="0"/>
            <a:ext cx="2983495" cy="502676"/>
          </a:xfrm>
          <a:prstGeom prst="rect">
            <a:avLst/>
          </a:prstGeom>
        </p:spPr>
        <p:txBody>
          <a:bodyPr vert="horz" lIns="96588" tIns="48294" rIns="96588" bIns="48294" rtlCol="0"/>
          <a:lstStyle>
            <a:lvl1pPr algn="r">
              <a:defRPr sz="1300"/>
            </a:lvl1pPr>
          </a:lstStyle>
          <a:p>
            <a:fld id="{B4058E99-7199-46AE-8FA2-25B7F0914975}" type="datetimeFigureOut">
              <a:rPr lang="en-GB" smtClean="0"/>
              <a:t>24/06/2025</a:t>
            </a:fld>
            <a:endParaRPr lang="en-GB"/>
          </a:p>
        </p:txBody>
      </p:sp>
      <p:sp>
        <p:nvSpPr>
          <p:cNvPr id="4" name="Footer Placeholder 3"/>
          <p:cNvSpPr>
            <a:spLocks noGrp="1"/>
          </p:cNvSpPr>
          <p:nvPr>
            <p:ph type="ftr" sz="quarter" idx="2"/>
          </p:nvPr>
        </p:nvSpPr>
        <p:spPr>
          <a:xfrm>
            <a:off x="0" y="9516039"/>
            <a:ext cx="2983495" cy="502674"/>
          </a:xfrm>
          <a:prstGeom prst="rect">
            <a:avLst/>
          </a:prstGeom>
        </p:spPr>
        <p:txBody>
          <a:bodyPr vert="horz" lIns="96588" tIns="48294" rIns="96588" bIns="48294" rtlCol="0" anchor="b"/>
          <a:lstStyle>
            <a:lvl1pPr algn="l">
              <a:defRPr sz="1300"/>
            </a:lvl1pPr>
          </a:lstStyle>
          <a:p>
            <a:endParaRPr lang="en-GB"/>
          </a:p>
        </p:txBody>
      </p:sp>
      <p:sp>
        <p:nvSpPr>
          <p:cNvPr id="5" name="Slide Number Placeholder 4"/>
          <p:cNvSpPr>
            <a:spLocks noGrp="1"/>
          </p:cNvSpPr>
          <p:nvPr>
            <p:ph type="sldNum" sz="quarter" idx="3"/>
          </p:nvPr>
        </p:nvSpPr>
        <p:spPr>
          <a:xfrm>
            <a:off x="3899900" y="9516039"/>
            <a:ext cx="2983495" cy="502674"/>
          </a:xfrm>
          <a:prstGeom prst="rect">
            <a:avLst/>
          </a:prstGeom>
        </p:spPr>
        <p:txBody>
          <a:bodyPr vert="horz" lIns="96588" tIns="48294" rIns="96588" bIns="48294" rtlCol="0" anchor="b"/>
          <a:lstStyle>
            <a:lvl1pPr algn="r">
              <a:defRPr sz="1300"/>
            </a:lvl1pPr>
          </a:lstStyle>
          <a:p>
            <a:fld id="{9867AB6C-FC4D-4BA1-AAC9-48880A26B4B1}" type="slidenum">
              <a:rPr lang="en-GB" smtClean="0"/>
              <a:t>‹#›</a:t>
            </a:fld>
            <a:endParaRPr lang="en-GB"/>
          </a:p>
        </p:txBody>
      </p:sp>
    </p:spTree>
    <p:extLst>
      <p:ext uri="{BB962C8B-B14F-4D97-AF65-F5344CB8AC3E}">
        <p14:creationId xmlns:p14="http://schemas.microsoft.com/office/powerpoint/2010/main" val="4149055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83495" cy="502676"/>
          </a:xfrm>
          <a:prstGeom prst="rect">
            <a:avLst/>
          </a:prstGeom>
        </p:spPr>
        <p:txBody>
          <a:bodyPr vert="horz" lIns="96572" tIns="48287" rIns="96572" bIns="48287" rtlCol="0"/>
          <a:lstStyle>
            <a:lvl1pPr algn="l">
              <a:defRPr sz="1300"/>
            </a:lvl1pPr>
          </a:lstStyle>
          <a:p>
            <a:endParaRPr lang="en-GB"/>
          </a:p>
        </p:txBody>
      </p:sp>
      <p:sp>
        <p:nvSpPr>
          <p:cNvPr id="3" name="Date Placeholder 2"/>
          <p:cNvSpPr>
            <a:spLocks noGrp="1"/>
          </p:cNvSpPr>
          <p:nvPr>
            <p:ph type="dt" idx="1"/>
          </p:nvPr>
        </p:nvSpPr>
        <p:spPr>
          <a:xfrm>
            <a:off x="3899900" y="1"/>
            <a:ext cx="2983495" cy="502676"/>
          </a:xfrm>
          <a:prstGeom prst="rect">
            <a:avLst/>
          </a:prstGeom>
        </p:spPr>
        <p:txBody>
          <a:bodyPr vert="horz" lIns="96572" tIns="48287" rIns="96572" bIns="48287" rtlCol="0"/>
          <a:lstStyle>
            <a:lvl1pPr algn="r">
              <a:defRPr sz="1300"/>
            </a:lvl1pPr>
          </a:lstStyle>
          <a:p>
            <a:fld id="{47DEB6CB-8DB3-457D-8AB2-EA04632AE1C9}" type="datetimeFigureOut">
              <a:rPr lang="en-GB" smtClean="0"/>
              <a:t>24/06/2025</a:t>
            </a:fld>
            <a:endParaRPr lang="en-GB"/>
          </a:p>
        </p:txBody>
      </p:sp>
      <p:sp>
        <p:nvSpPr>
          <p:cNvPr id="4" name="Slide Image Placeholder 3"/>
          <p:cNvSpPr>
            <a:spLocks noGrp="1" noRot="1" noChangeAspect="1"/>
          </p:cNvSpPr>
          <p:nvPr>
            <p:ph type="sldImg" idx="2"/>
          </p:nvPr>
        </p:nvSpPr>
        <p:spPr>
          <a:xfrm>
            <a:off x="438150" y="1252538"/>
            <a:ext cx="6008688" cy="3381375"/>
          </a:xfrm>
          <a:prstGeom prst="rect">
            <a:avLst/>
          </a:prstGeom>
          <a:noFill/>
          <a:ln w="12700">
            <a:solidFill>
              <a:prstClr val="black"/>
            </a:solidFill>
          </a:ln>
        </p:spPr>
        <p:txBody>
          <a:bodyPr vert="horz" lIns="96572" tIns="48287" rIns="96572" bIns="48287" rtlCol="0" anchor="ctr"/>
          <a:lstStyle/>
          <a:p>
            <a:endParaRPr lang="en-GB"/>
          </a:p>
        </p:txBody>
      </p:sp>
      <p:sp>
        <p:nvSpPr>
          <p:cNvPr id="5" name="Notes Placeholder 4"/>
          <p:cNvSpPr>
            <a:spLocks noGrp="1"/>
          </p:cNvSpPr>
          <p:nvPr>
            <p:ph type="body" sz="quarter" idx="3"/>
          </p:nvPr>
        </p:nvSpPr>
        <p:spPr>
          <a:xfrm>
            <a:off x="688499" y="4821507"/>
            <a:ext cx="5507990" cy="3944868"/>
          </a:xfrm>
          <a:prstGeom prst="rect">
            <a:avLst/>
          </a:prstGeom>
        </p:spPr>
        <p:txBody>
          <a:bodyPr vert="horz" lIns="96572" tIns="48287" rIns="96572" bIns="482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40"/>
            <a:ext cx="2983495" cy="502674"/>
          </a:xfrm>
          <a:prstGeom prst="rect">
            <a:avLst/>
          </a:prstGeom>
        </p:spPr>
        <p:txBody>
          <a:bodyPr vert="horz" lIns="96572" tIns="48287" rIns="96572" bIns="48287" rtlCol="0" anchor="b"/>
          <a:lstStyle>
            <a:lvl1pPr algn="l">
              <a:defRPr sz="1300"/>
            </a:lvl1pPr>
          </a:lstStyle>
          <a:p>
            <a:endParaRPr lang="en-GB"/>
          </a:p>
        </p:txBody>
      </p:sp>
      <p:sp>
        <p:nvSpPr>
          <p:cNvPr id="7" name="Slide Number Placeholder 6"/>
          <p:cNvSpPr>
            <a:spLocks noGrp="1"/>
          </p:cNvSpPr>
          <p:nvPr>
            <p:ph type="sldNum" sz="quarter" idx="5"/>
          </p:nvPr>
        </p:nvSpPr>
        <p:spPr>
          <a:xfrm>
            <a:off x="3899900" y="9516040"/>
            <a:ext cx="2983495" cy="502674"/>
          </a:xfrm>
          <a:prstGeom prst="rect">
            <a:avLst/>
          </a:prstGeom>
        </p:spPr>
        <p:txBody>
          <a:bodyPr vert="horz" lIns="96572" tIns="48287" rIns="96572" bIns="48287" rtlCol="0" anchor="b"/>
          <a:lstStyle>
            <a:lvl1pPr algn="r">
              <a:defRPr sz="1300"/>
            </a:lvl1pPr>
          </a:lstStyle>
          <a:p>
            <a:fld id="{4C067341-7226-48C0-8A72-660CA8F585EE}" type="slidenum">
              <a:rPr lang="en-GB" smtClean="0"/>
              <a:t>‹#›</a:t>
            </a:fld>
            <a:endParaRPr lang="en-GB"/>
          </a:p>
        </p:txBody>
      </p:sp>
    </p:spTree>
    <p:extLst>
      <p:ext uri="{BB962C8B-B14F-4D97-AF65-F5344CB8AC3E}">
        <p14:creationId xmlns:p14="http://schemas.microsoft.com/office/powerpoint/2010/main" val="2281957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067341-7226-48C0-8A72-660CA8F585EE}" type="slidenum">
              <a:rPr lang="en-GB" smtClean="0"/>
              <a:t>1</a:t>
            </a:fld>
            <a:endParaRPr lang="en-GB"/>
          </a:p>
        </p:txBody>
      </p:sp>
    </p:spTree>
    <p:extLst>
      <p:ext uri="{BB962C8B-B14F-4D97-AF65-F5344CB8AC3E}">
        <p14:creationId xmlns:p14="http://schemas.microsoft.com/office/powerpoint/2010/main" val="4197402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B241E-A4B9-42A5-CD20-01FA601174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187DE-9720-5727-1523-80B1764647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D3DFD-609E-A77F-B023-540E13FA19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C50985-85CF-2893-3205-38331A61B5FA}"/>
              </a:ext>
            </a:extLst>
          </p:cNvPr>
          <p:cNvSpPr>
            <a:spLocks noGrp="1"/>
          </p:cNvSpPr>
          <p:nvPr>
            <p:ph type="sldNum" sz="quarter" idx="10"/>
          </p:nvPr>
        </p:nvSpPr>
        <p:spPr/>
        <p:txBody>
          <a:bodyPr/>
          <a:lstStyle/>
          <a:p>
            <a:fld id="{4C067341-7226-48C0-8A72-660CA8F585EE}" type="slidenum">
              <a:rPr lang="en-GB" smtClean="0"/>
              <a:t>4</a:t>
            </a:fld>
            <a:endParaRPr lang="en-GB"/>
          </a:p>
        </p:txBody>
      </p:sp>
    </p:spTree>
    <p:extLst>
      <p:ext uri="{BB962C8B-B14F-4D97-AF65-F5344CB8AC3E}">
        <p14:creationId xmlns:p14="http://schemas.microsoft.com/office/powerpoint/2010/main" val="2654846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1F8C319-B944-4205-820E-4031DDB00368}" type="slidenum">
              <a:rPr lang="en-GB" smtClean="0"/>
              <a:t>6</a:t>
            </a:fld>
            <a:endParaRPr lang="en-GB"/>
          </a:p>
        </p:txBody>
      </p:sp>
    </p:spTree>
    <p:extLst>
      <p:ext uri="{BB962C8B-B14F-4D97-AF65-F5344CB8AC3E}">
        <p14:creationId xmlns:p14="http://schemas.microsoft.com/office/powerpoint/2010/main" val="42775308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067341-7226-48C0-8A72-660CA8F585EE}" type="slidenum">
              <a:rPr lang="en-GB" smtClean="0"/>
              <a:t>11</a:t>
            </a:fld>
            <a:endParaRPr lang="en-GB"/>
          </a:p>
        </p:txBody>
      </p:sp>
    </p:spTree>
    <p:extLst>
      <p:ext uri="{BB962C8B-B14F-4D97-AF65-F5344CB8AC3E}">
        <p14:creationId xmlns:p14="http://schemas.microsoft.com/office/powerpoint/2010/main" val="2842519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067341-7226-48C0-8A72-660CA8F585EE}" type="slidenum">
              <a:rPr lang="en-GB" smtClean="0"/>
              <a:t>15</a:t>
            </a:fld>
            <a:endParaRPr lang="en-GB"/>
          </a:p>
        </p:txBody>
      </p:sp>
    </p:spTree>
    <p:extLst>
      <p:ext uri="{BB962C8B-B14F-4D97-AF65-F5344CB8AC3E}">
        <p14:creationId xmlns:p14="http://schemas.microsoft.com/office/powerpoint/2010/main" val="4157902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067341-7226-48C0-8A72-660CA8F585EE}" type="slidenum">
              <a:rPr lang="en-GB" smtClean="0"/>
              <a:t>18</a:t>
            </a:fld>
            <a:endParaRPr lang="en-GB"/>
          </a:p>
        </p:txBody>
      </p:sp>
    </p:spTree>
    <p:extLst>
      <p:ext uri="{BB962C8B-B14F-4D97-AF65-F5344CB8AC3E}">
        <p14:creationId xmlns:p14="http://schemas.microsoft.com/office/powerpoint/2010/main" val="853176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067341-7226-48C0-8A72-660CA8F585EE}" type="slidenum">
              <a:rPr lang="en-GB" smtClean="0"/>
              <a:t>20</a:t>
            </a:fld>
            <a:endParaRPr lang="en-GB"/>
          </a:p>
        </p:txBody>
      </p:sp>
    </p:spTree>
    <p:extLst>
      <p:ext uri="{BB962C8B-B14F-4D97-AF65-F5344CB8AC3E}">
        <p14:creationId xmlns:p14="http://schemas.microsoft.com/office/powerpoint/2010/main" val="3405319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486F42-9248-4844-A3A2-B871EE04A3D1}" type="datetimeFigureOut">
              <a:rPr lang="en-GB" smtClean="0"/>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2260572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486F42-9248-4844-A3A2-B871EE04A3D1}" type="datetimeFigureOut">
              <a:rPr lang="en-GB" smtClean="0"/>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4069541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486F42-9248-4844-A3A2-B871EE04A3D1}" type="datetimeFigureOut">
              <a:rPr lang="en-GB" smtClean="0"/>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369151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486F42-9248-4844-A3A2-B871EE04A3D1}" type="datetimeFigureOut">
              <a:rPr lang="en-GB" smtClean="0"/>
              <a:t>24/06/2025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2202880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486F42-9248-4844-A3A2-B871EE04A3D1}" type="datetimeFigureOut">
              <a:rPr lang="en-GB" smtClean="0"/>
              <a:t>24/06/2025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2983365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486F42-9248-4844-A3A2-B871EE04A3D1}" type="datetimeFigureOut">
              <a:rPr lang="en-GB" smtClean="0"/>
              <a:t>24/06/2025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1896963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486F42-9248-4844-A3A2-B871EE04A3D1}" type="datetimeFigureOut">
              <a:rPr lang="en-GB" smtClean="0"/>
              <a:t>24/06/2025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530358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486F42-9248-4844-A3A2-B871EE04A3D1}" type="datetimeFigureOut">
              <a:rPr lang="en-GB" smtClean="0"/>
              <a:t>24/06/2025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1873797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486F42-9248-4844-A3A2-B871EE04A3D1}" type="datetimeFigureOut">
              <a:rPr lang="en-GB" smtClean="0"/>
              <a:t>24/06/2025</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329351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486F42-9248-4844-A3A2-B871EE04A3D1}" type="datetimeFigureOut">
              <a:rPr lang="en-GB" smtClean="0"/>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3333420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486F42-9248-4844-A3A2-B871EE04A3D1}" type="datetimeFigureOut">
              <a:rPr lang="en-GB" smtClean="0"/>
              <a:t>24/06/2025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F96B7-0E25-40A9-8F87-50EAD064121D}" type="slidenum">
              <a:rPr lang="en-GB" smtClean="0"/>
              <a:t>‹#›</a:t>
            </a:fld>
            <a:endParaRPr lang="en-GB"/>
          </a:p>
        </p:txBody>
      </p:sp>
    </p:spTree>
    <p:extLst>
      <p:ext uri="{BB962C8B-B14F-4D97-AF65-F5344CB8AC3E}">
        <p14:creationId xmlns:p14="http://schemas.microsoft.com/office/powerpoint/2010/main" val="4286922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486F42-9248-4844-A3A2-B871EE04A3D1}" type="datetimeFigureOut">
              <a:rPr lang="en-GB" smtClean="0"/>
              <a:t>24/06/2025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F96B7-0E25-40A9-8F87-50EAD064121D}" type="slidenum">
              <a:rPr lang="en-GB" smtClean="0"/>
              <a:t>‹#›</a:t>
            </a:fld>
            <a:endParaRPr lang="en-GB"/>
          </a:p>
        </p:txBody>
      </p:sp>
    </p:spTree>
    <p:extLst>
      <p:ext uri="{BB962C8B-B14F-4D97-AF65-F5344CB8AC3E}">
        <p14:creationId xmlns:p14="http://schemas.microsoft.com/office/powerpoint/2010/main" val="3680252353"/>
      </p:ext>
    </p:extLst>
  </p:cSld>
  <p:clrMap bg1="lt1" tx1="dk1" bg2="lt2" tx2="dk2" accent1="accent1" accent2="accent2" accent3="accent3" accent4="accent4" accent5="accent5" accent6="accent6" hlink="hlink" folHlink="folHlink"/>
  <p:sldLayoutIdLst>
    <p:sldLayoutId id="2147483898" r:id="rId1"/>
    <p:sldLayoutId id="2147483899" r:id="rId2"/>
    <p:sldLayoutId id="2147483900" r:id="rId3"/>
    <p:sldLayoutId id="2147483901" r:id="rId4"/>
    <p:sldLayoutId id="2147483902" r:id="rId5"/>
    <p:sldLayoutId id="2147483903" r:id="rId6"/>
    <p:sldLayoutId id="2147483904" r:id="rId7"/>
    <p:sldLayoutId id="2147483905" r:id="rId8"/>
    <p:sldLayoutId id="2147483906" r:id="rId9"/>
    <p:sldLayoutId id="2147483907" r:id="rId10"/>
    <p:sldLayoutId id="214748390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hyperlink" Target="https://www.coolmilk.com/"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png"/><Relationship Id="rId2" Type="http://schemas.openxmlformats.org/officeDocument/2006/relationships/hyperlink" Target="https://www.google.co.uk/url?sa=i&amp;rct=j&amp;q=&amp;esrc=s&amp;source=images&amp;cd=&amp;cad=rja&amp;uact=8&amp;ved=0ahUKEwifqZyLtdvTAhXhD8AKHS-1AsgQjRwIBw&amp;url=https://clipartfest.com/categories/view/c379856072059fcf273711e05f8bb8025c9a2a06/water-bottle-clipart-free.html&amp;psig=AFQjCNGmnLHowbgYfXO1G4GB77dhDSmb_w&amp;ust=1494165150969782" TargetMode="Externa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1.png"/><Relationship Id="rId7"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g"/><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29.jpeg"/><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hollyhillschool.co.uk/-Children-class"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ottinghamshire.gov.uk/"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520981" y="464995"/>
            <a:ext cx="3150037" cy="3124735"/>
          </a:xfrm>
          <a:prstGeom prst="rect">
            <a:avLst/>
          </a:prstGeom>
        </p:spPr>
      </p:pic>
      <p:sp>
        <p:nvSpPr>
          <p:cNvPr id="5" name="Rectangle 4"/>
          <p:cNvSpPr/>
          <p:nvPr/>
        </p:nvSpPr>
        <p:spPr>
          <a:xfrm>
            <a:off x="234462" y="3733529"/>
            <a:ext cx="11957538" cy="2554545"/>
          </a:xfrm>
          <a:prstGeom prst="rect">
            <a:avLst/>
          </a:prstGeom>
          <a:noFill/>
        </p:spPr>
        <p:txBody>
          <a:bodyPr wrap="square" lIns="91440" tIns="45720" rIns="91440" bIns="45720">
            <a:spAutoFit/>
          </a:bodyPr>
          <a:lstStyle/>
          <a:p>
            <a:pPr algn="ctr"/>
            <a:r>
              <a:rPr lang="en-US" sz="8000" b="0" cap="none" spc="0">
                <a:ln w="0"/>
                <a:effectLst/>
                <a:latin typeface="Letter-join Print Plus 4" panose="02000805000000020003" pitchFamily="50" charset="0"/>
              </a:rPr>
              <a:t>Welcome to Holly Hill</a:t>
            </a:r>
          </a:p>
          <a:p>
            <a:pPr algn="ctr"/>
            <a:r>
              <a:rPr lang="en-US" sz="8000" b="0" cap="none" spc="0">
                <a:ln w="0"/>
                <a:effectLst/>
                <a:latin typeface="Letter-join Print Plus 4" panose="02000805000000020003" pitchFamily="50" charset="0"/>
              </a:rPr>
              <a:t>Foundation Unit!</a:t>
            </a:r>
            <a:endParaRPr lang="en-US" sz="8000" b="0" cap="none" spc="0" dirty="0">
              <a:ln w="0"/>
              <a:effectLst/>
              <a:latin typeface="Letter-join Print Plus 4" panose="02000805000000020003" pitchFamily="50" charset="0"/>
            </a:endParaRPr>
          </a:p>
        </p:txBody>
      </p:sp>
    </p:spTree>
    <p:extLst>
      <p:ext uri="{BB962C8B-B14F-4D97-AF65-F5344CB8AC3E}">
        <p14:creationId xmlns:p14="http://schemas.microsoft.com/office/powerpoint/2010/main" val="3916616331"/>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799" y="461684"/>
            <a:ext cx="10058400" cy="1754326"/>
          </a:xfrm>
          <a:prstGeom prst="rect">
            <a:avLst/>
          </a:prstGeom>
          <a:noFill/>
        </p:spPr>
        <p:txBody>
          <a:bodyPr wrap="square" lIns="91440" tIns="45720" rIns="91440" bIns="45720">
            <a:spAutoFit/>
          </a:bodyPr>
          <a:lstStyle/>
          <a:p>
            <a:pPr algn="ctr"/>
            <a:r>
              <a:rPr lang="en-US" sz="5400" b="0" cap="none" spc="0" dirty="0">
                <a:ln w="0"/>
                <a:effectLst/>
                <a:latin typeface="Letter-join Print Plus 4" panose="02000805000000020003" pitchFamily="50" charset="0"/>
              </a:rPr>
              <a:t>We are called the</a:t>
            </a:r>
          </a:p>
          <a:p>
            <a:pPr algn="ctr"/>
            <a:r>
              <a:rPr lang="en-US" sz="5400" b="0" cap="none" spc="0" dirty="0">
                <a:ln w="0"/>
                <a:effectLst/>
                <a:latin typeface="Letter-join Print Plus 4" panose="02000805000000020003" pitchFamily="50" charset="0"/>
              </a:rPr>
              <a:t> Cygnets!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6130" y="2365425"/>
            <a:ext cx="5079739" cy="3674843"/>
          </a:xfrm>
          <a:prstGeom prst="rect">
            <a:avLst/>
          </a:prstGeom>
          <a:ln>
            <a:noFill/>
          </a:ln>
          <a:effectLst>
            <a:softEdge rad="112500"/>
          </a:effectLst>
        </p:spPr>
      </p:pic>
    </p:spTree>
    <p:extLst>
      <p:ext uri="{BB962C8B-B14F-4D97-AF65-F5344CB8AC3E}">
        <p14:creationId xmlns:p14="http://schemas.microsoft.com/office/powerpoint/2010/main" val="2872935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071" y="463556"/>
            <a:ext cx="10515600" cy="836023"/>
          </a:xfrm>
        </p:spPr>
        <p:txBody>
          <a:bodyPr>
            <a:normAutofit fontScale="90000"/>
          </a:bodyPr>
          <a:lstStyle/>
          <a:p>
            <a:pPr algn="ctr"/>
            <a:r>
              <a:rPr lang="en-GB" sz="5400" dirty="0">
                <a:latin typeface="Letter-join Print Plus 4" panose="02000805000000020003" pitchFamily="50" charset="0"/>
                <a:cs typeface="Ideal Sans Medium" pitchFamily="50" charset="0"/>
              </a:rPr>
              <a:t>Meet the Team</a:t>
            </a:r>
          </a:p>
        </p:txBody>
      </p:sp>
      <p:sp>
        <p:nvSpPr>
          <p:cNvPr id="8" name="Rectangle 7"/>
          <p:cNvSpPr/>
          <p:nvPr/>
        </p:nvSpPr>
        <p:spPr>
          <a:xfrm>
            <a:off x="619690" y="4592148"/>
            <a:ext cx="1812015" cy="824656"/>
          </a:xfrm>
          <a:prstGeom prst="rect">
            <a:avLst/>
          </a:prstGeom>
          <a:solidFill>
            <a:sysClr val="window" lastClr="FFFFFF"/>
          </a:solidFill>
          <a:ln w="1905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en-GB" sz="1400" b="1"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Mrs </a:t>
            </a:r>
            <a:r>
              <a:rPr lang="en-GB" sz="1400" b="1"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Fox</a:t>
            </a:r>
            <a:endParaRPr lang="en-GB" sz="1400" b="1" dirty="0">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b="1" dirty="0">
              <a:effectLst/>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0"/>
              </a:spcAft>
            </a:pPr>
            <a:r>
              <a:rPr lang="en-GB" sz="1400" b="1"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C</a:t>
            </a:r>
            <a:r>
              <a:rPr lang="en-GB" sz="1400" b="1"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lass 1 </a:t>
            </a:r>
            <a:r>
              <a:rPr lang="en-GB" sz="1400" b="1"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Teacher</a:t>
            </a:r>
            <a:endParaRPr lang="en-GB" sz="1400" b="1" dirty="0">
              <a:effectLst/>
              <a:latin typeface="Letter-join Print Plus 4" panose="02000805000000020003" pitchFamily="50" charset="0"/>
              <a:ea typeface="Calibri" panose="020F0502020204030204" pitchFamily="34" charset="0"/>
              <a:cs typeface="Times New Roman" panose="02020603050405020304" pitchFamily="18" charset="0"/>
            </a:endParaRPr>
          </a:p>
        </p:txBody>
      </p:sp>
      <p:sp>
        <p:nvSpPr>
          <p:cNvPr id="9" name="Rectangle 8"/>
          <p:cNvSpPr/>
          <p:nvPr/>
        </p:nvSpPr>
        <p:spPr>
          <a:xfrm>
            <a:off x="2700535" y="4599641"/>
            <a:ext cx="1870449" cy="817163"/>
          </a:xfrm>
          <a:prstGeom prst="rect">
            <a:avLst/>
          </a:prstGeom>
          <a:solidFill>
            <a:sysClr val="window" lastClr="FFFFFF"/>
          </a:solidFill>
          <a:ln w="1905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Mrs </a:t>
            </a: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Jeffery</a:t>
            </a:r>
            <a:endPar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Class 2</a:t>
            </a:r>
            <a:r>
              <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 Teacher</a:t>
            </a:r>
          </a:p>
        </p:txBody>
      </p:sp>
      <p:sp>
        <p:nvSpPr>
          <p:cNvPr id="16" name="Rectangle 15">
            <a:extLst>
              <a:ext uri="{FF2B5EF4-FFF2-40B4-BE49-F238E27FC236}">
                <a16:creationId xmlns:a16="http://schemas.microsoft.com/office/drawing/2014/main" id="{E886D37C-A27C-433C-A24C-5930773D18C5}"/>
              </a:ext>
            </a:extLst>
          </p:cNvPr>
          <p:cNvSpPr/>
          <p:nvPr/>
        </p:nvSpPr>
        <p:spPr>
          <a:xfrm>
            <a:off x="4903411" y="4592148"/>
            <a:ext cx="1934046" cy="832147"/>
          </a:xfrm>
          <a:prstGeom prst="rect">
            <a:avLst/>
          </a:prstGeom>
          <a:solidFill>
            <a:sysClr val="window" lastClr="FFFFFF"/>
          </a:solidFill>
          <a:ln w="1905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Mrs Clay</a:t>
            </a:r>
            <a:endPar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Learning Support</a:t>
            </a:r>
            <a:endParaRPr lang="en-GB" sz="1400" dirty="0">
              <a:effectLst/>
              <a:latin typeface="Letter-join Print Plus 4" panose="02000805000000020003" pitchFamily="50" charset="0"/>
              <a:ea typeface="Calibri" panose="020F0502020204030204" pitchFamily="34" charset="0"/>
              <a:cs typeface="Times New Roman" panose="02020603050405020304" pitchFamily="18" charset="0"/>
            </a:endParaRPr>
          </a:p>
        </p:txBody>
      </p:sp>
      <p:sp>
        <p:nvSpPr>
          <p:cNvPr id="18" name="Rectangle 17">
            <a:extLst>
              <a:ext uri="{FF2B5EF4-FFF2-40B4-BE49-F238E27FC236}">
                <a16:creationId xmlns:a16="http://schemas.microsoft.com/office/drawing/2014/main" id="{CEE5A6CC-8FC3-4ECC-B0F2-91110F1D87F7}"/>
              </a:ext>
            </a:extLst>
          </p:cNvPr>
          <p:cNvSpPr/>
          <p:nvPr/>
        </p:nvSpPr>
        <p:spPr>
          <a:xfrm>
            <a:off x="7106287" y="4599641"/>
            <a:ext cx="1934046" cy="832147"/>
          </a:xfrm>
          <a:prstGeom prst="rect">
            <a:avLst/>
          </a:prstGeom>
          <a:solidFill>
            <a:sysClr val="window" lastClr="FFFFFF"/>
          </a:solidFill>
          <a:ln w="1905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Mrs </a:t>
            </a:r>
            <a:r>
              <a:rPr lang="en-GB" sz="1400" dirty="0" err="1">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Gorewoda</a:t>
            </a:r>
            <a:endPar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Learning Support</a:t>
            </a:r>
            <a:endParaRPr lang="en-GB" sz="1400" dirty="0">
              <a:effectLst/>
              <a:latin typeface="Letter-join Print Plus 4" panose="02000805000000020003" pitchFamily="50" charset="0"/>
              <a:ea typeface="Calibri" panose="020F0502020204030204" pitchFamily="34" charset="0"/>
              <a:cs typeface="Times New Roman" panose="02020603050405020304" pitchFamily="18" charset="0"/>
            </a:endParaRPr>
          </a:p>
        </p:txBody>
      </p:sp>
      <p:sp>
        <p:nvSpPr>
          <p:cNvPr id="19" name="Rectangle 18">
            <a:extLst>
              <a:ext uri="{FF2B5EF4-FFF2-40B4-BE49-F238E27FC236}">
                <a16:creationId xmlns:a16="http://schemas.microsoft.com/office/drawing/2014/main" id="{D6E10597-F319-4CF3-890B-E4A9D7D0B9CA}"/>
              </a:ext>
            </a:extLst>
          </p:cNvPr>
          <p:cNvSpPr/>
          <p:nvPr/>
        </p:nvSpPr>
        <p:spPr>
          <a:xfrm>
            <a:off x="9491465" y="4599641"/>
            <a:ext cx="1934046" cy="832147"/>
          </a:xfrm>
          <a:prstGeom prst="rect">
            <a:avLst/>
          </a:prstGeom>
          <a:solidFill>
            <a:sysClr val="window" lastClr="FFFFFF"/>
          </a:solidFill>
          <a:ln w="1905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Mrs </a:t>
            </a: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Wilcoxson</a:t>
            </a:r>
            <a:endParaRPr lang="en-GB" sz="1400" dirty="0">
              <a:ln>
                <a:noFill/>
              </a:ln>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400" dirty="0">
                <a:solidFill>
                  <a:srgbClr val="000000"/>
                </a:solidFill>
                <a:effectLst>
                  <a:outerShdw blurRad="38100" dist="19050" dir="2700000" algn="tl">
                    <a:schemeClr val="dk1">
                      <a:alpha val="40000"/>
                    </a:schemeClr>
                  </a:outerShdw>
                </a:effectLst>
                <a:latin typeface="Letter-join Print Plus 4" panose="02000805000000020003" pitchFamily="50" charset="0"/>
                <a:ea typeface="Calibri" panose="020F0502020204030204" pitchFamily="34" charset="0"/>
                <a:cs typeface="Times New Roman" panose="02020603050405020304" pitchFamily="18" charset="0"/>
              </a:rPr>
              <a:t>Learning Support</a:t>
            </a:r>
            <a:endParaRPr lang="en-GB" sz="1400" dirty="0">
              <a:effectLst/>
              <a:latin typeface="Letter-join Print Plus 4" panose="02000805000000020003" pitchFamily="50"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04E33465-D654-9DD4-A6BD-ABEC8809E5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79397" y="2265853"/>
            <a:ext cx="1382073" cy="2126674"/>
          </a:xfrm>
          <a:prstGeom prst="rect">
            <a:avLst/>
          </a:prstGeom>
          <a:ln>
            <a:noFill/>
          </a:ln>
          <a:effectLst>
            <a:softEdge rad="112500"/>
          </a:effectLst>
        </p:spPr>
      </p:pic>
      <p:pic>
        <p:nvPicPr>
          <p:cNvPr id="6" name="Picture 5">
            <a:extLst>
              <a:ext uri="{FF2B5EF4-FFF2-40B4-BE49-F238E27FC236}">
                <a16:creationId xmlns:a16="http://schemas.microsoft.com/office/drawing/2014/main" id="{6B26A6C9-BEF2-730D-4A59-7E1E6A7056F8}"/>
              </a:ext>
            </a:extLst>
          </p:cNvPr>
          <p:cNvPicPr>
            <a:picLocks noChangeAspect="1"/>
          </p:cNvPicPr>
          <p:nvPr/>
        </p:nvPicPr>
        <p:blipFill>
          <a:blip r:embed="rId3"/>
          <a:stretch>
            <a:fillRect/>
          </a:stretch>
        </p:blipFill>
        <p:spPr>
          <a:xfrm>
            <a:off x="7382273" y="2252311"/>
            <a:ext cx="1521884" cy="2130130"/>
          </a:xfrm>
          <a:prstGeom prst="rect">
            <a:avLst/>
          </a:prstGeom>
          <a:ln>
            <a:noFill/>
          </a:ln>
          <a:effectLst>
            <a:softEdge rad="112500"/>
          </a:effectLst>
        </p:spPr>
      </p:pic>
      <p:pic>
        <p:nvPicPr>
          <p:cNvPr id="7" name="Picture 6">
            <a:extLst>
              <a:ext uri="{FF2B5EF4-FFF2-40B4-BE49-F238E27FC236}">
                <a16:creationId xmlns:a16="http://schemas.microsoft.com/office/drawing/2014/main" id="{EDFF0F6E-8941-F06E-0360-8409897780F6}"/>
              </a:ext>
            </a:extLst>
          </p:cNvPr>
          <p:cNvPicPr>
            <a:picLocks noChangeAspect="1"/>
          </p:cNvPicPr>
          <p:nvPr/>
        </p:nvPicPr>
        <p:blipFill>
          <a:blip r:embed="rId4" cstate="print">
            <a:extLst>
              <a:ext uri="{28A0092B-C50C-407E-A947-70E740481C1C}">
                <a14:useLocalDpi xmlns:a14="http://schemas.microsoft.com/office/drawing/2010/main" val="0"/>
              </a:ext>
            </a:extLst>
          </a:blip>
          <a:srcRect l="23921" t="10443" r="1" b="11465"/>
          <a:stretch/>
        </p:blipFill>
        <p:spPr>
          <a:xfrm rot="5400000">
            <a:off x="9330289" y="2563206"/>
            <a:ext cx="2116586" cy="1521883"/>
          </a:xfrm>
          <a:prstGeom prst="rect">
            <a:avLst/>
          </a:prstGeom>
          <a:ln>
            <a:noFill/>
          </a:ln>
          <a:effectLst>
            <a:softEdge rad="112500"/>
          </a:effectLst>
        </p:spPr>
      </p:pic>
      <p:pic>
        <p:nvPicPr>
          <p:cNvPr id="5" name="Picture 4">
            <a:extLst>
              <a:ext uri="{FF2B5EF4-FFF2-40B4-BE49-F238E27FC236}">
                <a16:creationId xmlns:a16="http://schemas.microsoft.com/office/drawing/2014/main" id="{8EDCDF59-BC5C-D497-A111-8031BD3EFFB4}"/>
              </a:ext>
            </a:extLst>
          </p:cNvPr>
          <p:cNvPicPr>
            <a:picLocks noChangeAspect="1"/>
          </p:cNvPicPr>
          <p:nvPr/>
        </p:nvPicPr>
        <p:blipFill>
          <a:blip r:embed="rId5"/>
          <a:stretch>
            <a:fillRect/>
          </a:stretch>
        </p:blipFill>
        <p:spPr>
          <a:xfrm>
            <a:off x="659545" y="2252311"/>
            <a:ext cx="1649775" cy="2153758"/>
          </a:xfrm>
          <a:prstGeom prst="rect">
            <a:avLst/>
          </a:prstGeom>
          <a:ln>
            <a:noFill/>
          </a:ln>
          <a:effectLst>
            <a:softEdge rad="112500"/>
          </a:effectLst>
        </p:spPr>
      </p:pic>
      <p:pic>
        <p:nvPicPr>
          <p:cNvPr id="11" name="Picture 10">
            <a:extLst>
              <a:ext uri="{FF2B5EF4-FFF2-40B4-BE49-F238E27FC236}">
                <a16:creationId xmlns:a16="http://schemas.microsoft.com/office/drawing/2014/main" id="{C4CF4A21-F3B4-C94E-6DD3-4C9E53398B25}"/>
              </a:ext>
            </a:extLst>
          </p:cNvPr>
          <p:cNvPicPr>
            <a:picLocks noChangeAspect="1"/>
          </p:cNvPicPr>
          <p:nvPr/>
        </p:nvPicPr>
        <p:blipFill>
          <a:blip r:embed="rId6"/>
          <a:srcRect l="8966"/>
          <a:stretch>
            <a:fillRect/>
          </a:stretch>
        </p:blipFill>
        <p:spPr>
          <a:xfrm>
            <a:off x="2908192" y="2252311"/>
            <a:ext cx="1547722" cy="2126674"/>
          </a:xfrm>
          <a:prstGeom prst="rect">
            <a:avLst/>
          </a:prstGeom>
          <a:ln>
            <a:noFill/>
          </a:ln>
          <a:effectLst>
            <a:softEdge rad="112500"/>
          </a:effectLst>
        </p:spPr>
      </p:pic>
    </p:spTree>
    <p:extLst>
      <p:ext uri="{BB962C8B-B14F-4D97-AF65-F5344CB8AC3E}">
        <p14:creationId xmlns:p14="http://schemas.microsoft.com/office/powerpoint/2010/main" val="3763257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D6321-B3DA-B32E-9EBD-F2988385758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370012E3-0FFD-3D88-F40E-E09B98560B71}"/>
              </a:ext>
            </a:extLst>
          </p:cNvPr>
          <p:cNvSpPr/>
          <p:nvPr/>
        </p:nvSpPr>
        <p:spPr>
          <a:xfrm>
            <a:off x="2111379" y="299476"/>
            <a:ext cx="7944215" cy="646331"/>
          </a:xfrm>
          <a:prstGeom prst="rect">
            <a:avLst/>
          </a:prstGeom>
          <a:noFill/>
        </p:spPr>
        <p:txBody>
          <a:bodyPr wrap="square" lIns="91440" tIns="45720" rIns="91440" bIns="45720">
            <a:spAutoFit/>
          </a:bodyPr>
          <a:lstStyle/>
          <a:p>
            <a:pPr algn="ctr"/>
            <a:r>
              <a:rPr lang="en-US" sz="3600" u="sng" dirty="0">
                <a:ln w="0"/>
                <a:latin typeface="Letter-join Print Plus 4" panose="02000805000000020003" pitchFamily="50" charset="0"/>
              </a:rPr>
              <a:t>Transition Visits </a:t>
            </a:r>
            <a:endParaRPr lang="en-US" sz="3600" b="0" u="sng" cap="none" spc="0" dirty="0">
              <a:ln w="0"/>
              <a:effectLst/>
              <a:latin typeface="Letter-join Print Plus 4" panose="02000805000000020003" pitchFamily="50" charset="0"/>
            </a:endParaRPr>
          </a:p>
        </p:txBody>
      </p:sp>
      <p:sp>
        <p:nvSpPr>
          <p:cNvPr id="7" name="Rectangle 6">
            <a:extLst>
              <a:ext uri="{FF2B5EF4-FFF2-40B4-BE49-F238E27FC236}">
                <a16:creationId xmlns:a16="http://schemas.microsoft.com/office/drawing/2014/main" id="{F82678D9-92E0-79A1-33B2-5A2A130D3D13}"/>
              </a:ext>
            </a:extLst>
          </p:cNvPr>
          <p:cNvSpPr/>
          <p:nvPr/>
        </p:nvSpPr>
        <p:spPr>
          <a:xfrm>
            <a:off x="1531451" y="1011584"/>
            <a:ext cx="9149039" cy="1384995"/>
          </a:xfrm>
          <a:prstGeom prst="rect">
            <a:avLst/>
          </a:prstGeom>
        </p:spPr>
        <p:txBody>
          <a:bodyPr wrap="square">
            <a:spAutoFit/>
          </a:bodyPr>
          <a:lstStyle/>
          <a:p>
            <a:pPr algn="ctr"/>
            <a:r>
              <a:rPr lang="en-US" sz="2800" b="1" dirty="0">
                <a:solidFill>
                  <a:srgbClr val="0070C0"/>
                </a:solidFill>
                <a:latin typeface="Letter-join Print Plus 4" panose="02000805000000020003" pitchFamily="50" charset="0"/>
              </a:rPr>
              <a:t>Monday 30</a:t>
            </a:r>
            <a:r>
              <a:rPr lang="en-US" sz="2800" b="1" baseline="30000" dirty="0">
                <a:solidFill>
                  <a:srgbClr val="0070C0"/>
                </a:solidFill>
                <a:latin typeface="Letter-join Print Plus 4" panose="02000805000000020003" pitchFamily="50" charset="0"/>
              </a:rPr>
              <a:t>th</a:t>
            </a:r>
            <a:r>
              <a:rPr lang="en-US" sz="2800" b="1" dirty="0">
                <a:solidFill>
                  <a:srgbClr val="0070C0"/>
                </a:solidFill>
                <a:latin typeface="Letter-join Print Plus 4" panose="02000805000000020003" pitchFamily="50" charset="0"/>
              </a:rPr>
              <a:t> June</a:t>
            </a:r>
            <a:r>
              <a:rPr lang="en-US" sz="2800" dirty="0">
                <a:latin typeface="Letter-join Print Plus 4" panose="02000805000000020003" pitchFamily="50" charset="0"/>
              </a:rPr>
              <a:t> at 9-11am-Parent to stay and play.</a:t>
            </a:r>
          </a:p>
          <a:p>
            <a:pPr marL="342900" indent="-342900" algn="ctr">
              <a:buFont typeface="Arial" panose="020B0604020202020204" pitchFamily="34" charset="0"/>
              <a:buChar char="•"/>
            </a:pPr>
            <a:endParaRPr lang="en-US" sz="2800" dirty="0">
              <a:latin typeface="Letter-join Print Plus 4" panose="02000805000000020003" pitchFamily="50" charset="0"/>
            </a:endParaRPr>
          </a:p>
          <a:p>
            <a:pPr algn="ctr"/>
            <a:r>
              <a:rPr lang="en-US" sz="2800" b="1" dirty="0">
                <a:solidFill>
                  <a:srgbClr val="0070C0"/>
                </a:solidFill>
                <a:latin typeface="Letter-join Print Plus 4" panose="02000805000000020003" pitchFamily="50" charset="0"/>
              </a:rPr>
              <a:t>Tuesday 1</a:t>
            </a:r>
            <a:r>
              <a:rPr lang="en-US" sz="2800" b="1" baseline="30000" dirty="0">
                <a:solidFill>
                  <a:srgbClr val="0070C0"/>
                </a:solidFill>
                <a:latin typeface="Letter-join Print Plus 4" panose="02000805000000020003" pitchFamily="50" charset="0"/>
              </a:rPr>
              <a:t>st</a:t>
            </a:r>
            <a:r>
              <a:rPr lang="en-US" sz="2800" b="1" dirty="0">
                <a:solidFill>
                  <a:srgbClr val="0070C0"/>
                </a:solidFill>
                <a:latin typeface="Letter-join Print Plus 4" panose="02000805000000020003" pitchFamily="50" charset="0"/>
              </a:rPr>
              <a:t> July </a:t>
            </a:r>
            <a:r>
              <a:rPr lang="en-US" sz="2800" dirty="0">
                <a:latin typeface="Letter-join Print Plus 4" panose="02000805000000020003" pitchFamily="50" charset="0"/>
              </a:rPr>
              <a:t>at 9-11am-Child to stay without parent.</a:t>
            </a:r>
          </a:p>
        </p:txBody>
      </p:sp>
      <p:sp>
        <p:nvSpPr>
          <p:cNvPr id="2" name="Rectangle 1">
            <a:extLst>
              <a:ext uri="{FF2B5EF4-FFF2-40B4-BE49-F238E27FC236}">
                <a16:creationId xmlns:a16="http://schemas.microsoft.com/office/drawing/2014/main" id="{C6CF3140-E316-042E-0D40-12977C412BBD}"/>
              </a:ext>
            </a:extLst>
          </p:cNvPr>
          <p:cNvSpPr/>
          <p:nvPr/>
        </p:nvSpPr>
        <p:spPr>
          <a:xfrm>
            <a:off x="1531451" y="3847353"/>
            <a:ext cx="8669354" cy="2246769"/>
          </a:xfrm>
          <a:prstGeom prst="rect">
            <a:avLst/>
          </a:prstGeom>
        </p:spPr>
        <p:txBody>
          <a:bodyPr wrap="square">
            <a:spAutoFit/>
          </a:bodyPr>
          <a:lstStyle/>
          <a:p>
            <a:pPr algn="ctr"/>
            <a:r>
              <a:rPr lang="en-US" sz="2800" b="1" dirty="0">
                <a:solidFill>
                  <a:srgbClr val="0070C0"/>
                </a:solidFill>
                <a:latin typeface="Letter-join Print Plus 4" panose="02000805000000020003" pitchFamily="50" charset="0"/>
              </a:rPr>
              <a:t>Wednesday 3</a:t>
            </a:r>
            <a:r>
              <a:rPr lang="en-US" sz="2800" b="1" baseline="30000" dirty="0">
                <a:solidFill>
                  <a:srgbClr val="0070C0"/>
                </a:solidFill>
                <a:latin typeface="Letter-join Print Plus 4" panose="02000805000000020003" pitchFamily="50" charset="0"/>
              </a:rPr>
              <a:t>rd</a:t>
            </a:r>
            <a:r>
              <a:rPr lang="en-US" sz="2800" b="1" dirty="0">
                <a:solidFill>
                  <a:srgbClr val="0070C0"/>
                </a:solidFill>
                <a:latin typeface="Letter-join Print Plus 4" panose="02000805000000020003" pitchFamily="50" charset="0"/>
              </a:rPr>
              <a:t> September</a:t>
            </a:r>
          </a:p>
          <a:p>
            <a:pPr algn="ctr"/>
            <a:endParaRPr lang="en-US" sz="2800" dirty="0">
              <a:latin typeface="Letter-join Print Plus 4" panose="02000805000000020003" pitchFamily="50" charset="0"/>
            </a:endParaRPr>
          </a:p>
          <a:p>
            <a:pPr algn="ctr"/>
            <a:r>
              <a:rPr lang="en-US" sz="2800" dirty="0">
                <a:latin typeface="Letter-join Print Plus 4" panose="02000805000000020003" pitchFamily="50" charset="0"/>
              </a:rPr>
              <a:t>If your child is starting full time with us, you are welcome to collect them at 1.30pm during the first full week. Please just let us know. </a:t>
            </a:r>
          </a:p>
        </p:txBody>
      </p:sp>
      <p:sp>
        <p:nvSpPr>
          <p:cNvPr id="4" name="Rectangle 3">
            <a:extLst>
              <a:ext uri="{FF2B5EF4-FFF2-40B4-BE49-F238E27FC236}">
                <a16:creationId xmlns:a16="http://schemas.microsoft.com/office/drawing/2014/main" id="{E079AA13-3659-9D49-F946-547EDA4DCA55}"/>
              </a:ext>
            </a:extLst>
          </p:cNvPr>
          <p:cNvSpPr/>
          <p:nvPr/>
        </p:nvSpPr>
        <p:spPr>
          <a:xfrm>
            <a:off x="1894020" y="3201022"/>
            <a:ext cx="7944215" cy="646331"/>
          </a:xfrm>
          <a:prstGeom prst="rect">
            <a:avLst/>
          </a:prstGeom>
          <a:noFill/>
        </p:spPr>
        <p:txBody>
          <a:bodyPr wrap="square" lIns="91440" tIns="45720" rIns="91440" bIns="45720">
            <a:spAutoFit/>
          </a:bodyPr>
          <a:lstStyle/>
          <a:p>
            <a:pPr algn="ctr"/>
            <a:r>
              <a:rPr lang="en-US" sz="3600" u="sng" dirty="0">
                <a:ln w="0"/>
                <a:latin typeface="Letter-join Print Plus 4" panose="02000805000000020003" pitchFamily="50" charset="0"/>
              </a:rPr>
              <a:t>Start Dates </a:t>
            </a:r>
            <a:endParaRPr lang="en-US" sz="3600" b="0" u="sng" cap="none" spc="0" dirty="0">
              <a:ln w="0"/>
              <a:effectLst/>
              <a:latin typeface="Letter-join Print Plus 4" panose="02000805000000020003" pitchFamily="50" charset="0"/>
            </a:endParaRPr>
          </a:p>
        </p:txBody>
      </p:sp>
      <p:pic>
        <p:nvPicPr>
          <p:cNvPr id="5" name="Picture 4">
            <a:extLst>
              <a:ext uri="{FF2B5EF4-FFF2-40B4-BE49-F238E27FC236}">
                <a16:creationId xmlns:a16="http://schemas.microsoft.com/office/drawing/2014/main" id="{35F2FDA5-F098-CDAB-7A24-F7824047DA11}"/>
              </a:ext>
            </a:extLst>
          </p:cNvPr>
          <p:cNvPicPr>
            <a:picLocks noChangeAspect="1"/>
          </p:cNvPicPr>
          <p:nvPr/>
        </p:nvPicPr>
        <p:blipFill>
          <a:blip r:embed="rId3"/>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41408493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09428" y="3932820"/>
            <a:ext cx="2968218" cy="1846659"/>
          </a:xfrm>
          <a:prstGeom prst="rect">
            <a:avLst/>
          </a:prstGeom>
          <a:noFill/>
        </p:spPr>
        <p:txBody>
          <a:bodyPr wrap="square" rtlCol="0">
            <a:spAutoFit/>
          </a:bodyPr>
          <a:lstStyle/>
          <a:p>
            <a:pPr marL="571500" indent="-571500">
              <a:buFont typeface="Arial" panose="020B0604020202020204" pitchFamily="34" charset="0"/>
              <a:buChar char="•"/>
            </a:pPr>
            <a:endParaRPr lang="en-GB" sz="1900" dirty="0">
              <a:latin typeface="SassoonPrimaryInfant" pitchFamily="2" charset="0"/>
            </a:endParaRPr>
          </a:p>
          <a:p>
            <a:pPr algn="ctr"/>
            <a:r>
              <a:rPr lang="en-GB" sz="1900" b="1" dirty="0">
                <a:latin typeface="Letter-join Print Plus 4" panose="02000805000000020003" pitchFamily="50" charset="0"/>
              </a:rPr>
              <a:t>This is the entrance and exit for children who are in Class 2 </a:t>
            </a:r>
          </a:p>
          <a:p>
            <a:pPr algn="ctr"/>
            <a:r>
              <a:rPr lang="en-GB" sz="1900" b="1" dirty="0">
                <a:latin typeface="Letter-join Print Plus 4" panose="02000805000000020003" pitchFamily="50" charset="0"/>
              </a:rPr>
              <a:t>with Mrs Jeffery.</a:t>
            </a:r>
          </a:p>
          <a:p>
            <a:pPr marL="571500" indent="-571500">
              <a:buFont typeface="Arial" panose="020B0604020202020204" pitchFamily="34" charset="0"/>
              <a:buChar char="•"/>
            </a:pPr>
            <a:endParaRPr lang="en-GB" sz="1900" b="1" dirty="0">
              <a:latin typeface="SassoonPrimaryInfant" pitchFamily="2" charset="0"/>
            </a:endParaRPr>
          </a:p>
        </p:txBody>
      </p:sp>
      <p:sp>
        <p:nvSpPr>
          <p:cNvPr id="6" name="Rectangle 5"/>
          <p:cNvSpPr/>
          <p:nvPr/>
        </p:nvSpPr>
        <p:spPr>
          <a:xfrm>
            <a:off x="3903842" y="159531"/>
            <a:ext cx="3783408" cy="707886"/>
          </a:xfrm>
          <a:prstGeom prst="rect">
            <a:avLst/>
          </a:prstGeom>
          <a:noFill/>
        </p:spPr>
        <p:txBody>
          <a:bodyPr wrap="none" lIns="91440" tIns="45720" rIns="91440" bIns="45720">
            <a:spAutoFit/>
          </a:bodyPr>
          <a:lstStyle/>
          <a:p>
            <a:pPr algn="ctr"/>
            <a:r>
              <a:rPr lang="en-US" sz="4000" dirty="0">
                <a:ln w="0"/>
                <a:gradFill>
                  <a:gsLst>
                    <a:gs pos="21000">
                      <a:srgbClr val="53575C"/>
                    </a:gs>
                    <a:gs pos="88000">
                      <a:srgbClr val="C5C7CA"/>
                    </a:gs>
                  </a:gsLst>
                  <a:lin ang="5400000"/>
                </a:gradFill>
              </a:rPr>
              <a:t> </a:t>
            </a:r>
            <a:r>
              <a:rPr lang="en-US" sz="4000" b="1" dirty="0">
                <a:ln w="0"/>
                <a:latin typeface="Letter-join Print Plus 4" panose="02000805000000020003" pitchFamily="50" charset="0"/>
              </a:rPr>
              <a:t>Entrances/Exits</a:t>
            </a:r>
            <a:endParaRPr lang="en-US" sz="4000" b="1" cap="none" spc="0" dirty="0">
              <a:ln w="0"/>
              <a:effectLst/>
              <a:latin typeface="Letter-join Print Plus 4" panose="02000805000000020003" pitchFamily="50" charset="0"/>
            </a:endParaRPr>
          </a:p>
        </p:txBody>
      </p:sp>
      <p:sp>
        <p:nvSpPr>
          <p:cNvPr id="4" name="Rectangle 3">
            <a:extLst>
              <a:ext uri="{FF2B5EF4-FFF2-40B4-BE49-F238E27FC236}">
                <a16:creationId xmlns:a16="http://schemas.microsoft.com/office/drawing/2014/main" id="{770A4993-D396-4E21-A1CF-42F5293A3130}"/>
              </a:ext>
            </a:extLst>
          </p:cNvPr>
          <p:cNvSpPr/>
          <p:nvPr/>
        </p:nvSpPr>
        <p:spPr>
          <a:xfrm>
            <a:off x="1743483" y="5698195"/>
            <a:ext cx="8539089" cy="646331"/>
          </a:xfrm>
          <a:prstGeom prst="rect">
            <a:avLst/>
          </a:prstGeom>
        </p:spPr>
        <p:txBody>
          <a:bodyPr wrap="square">
            <a:spAutoFit/>
          </a:bodyPr>
          <a:lstStyle/>
          <a:p>
            <a:pPr algn="ctr"/>
            <a:r>
              <a:rPr lang="en-GB" dirty="0">
                <a:latin typeface="Letter-join Print Plus 4" panose="02000805000000020003" pitchFamily="50" charset="0"/>
              </a:rPr>
              <a:t>If you need to pass on any messages before the session, this is absolutely fine but if you need to talk to us in more detail then please arrange a time with us. </a:t>
            </a:r>
          </a:p>
        </p:txBody>
      </p:sp>
      <p:sp>
        <p:nvSpPr>
          <p:cNvPr id="7" name="TextBox 6">
            <a:extLst>
              <a:ext uri="{FF2B5EF4-FFF2-40B4-BE49-F238E27FC236}">
                <a16:creationId xmlns:a16="http://schemas.microsoft.com/office/drawing/2014/main" id="{62AA9B26-A71E-4E76-9DE3-15AF60F49D09}"/>
              </a:ext>
            </a:extLst>
          </p:cNvPr>
          <p:cNvSpPr txBox="1"/>
          <p:nvPr/>
        </p:nvSpPr>
        <p:spPr>
          <a:xfrm>
            <a:off x="6179494" y="3932820"/>
            <a:ext cx="3671875" cy="1554272"/>
          </a:xfrm>
          <a:prstGeom prst="rect">
            <a:avLst/>
          </a:prstGeom>
          <a:noFill/>
        </p:spPr>
        <p:txBody>
          <a:bodyPr wrap="square" rtlCol="0">
            <a:spAutoFit/>
          </a:bodyPr>
          <a:lstStyle/>
          <a:p>
            <a:pPr marL="571500" indent="-571500">
              <a:buFont typeface="Arial" panose="020B0604020202020204" pitchFamily="34" charset="0"/>
              <a:buChar char="•"/>
            </a:pPr>
            <a:endParaRPr lang="en-GB" sz="1900" dirty="0">
              <a:latin typeface="SassoonPrimaryInfant" pitchFamily="2" charset="0"/>
            </a:endParaRPr>
          </a:p>
          <a:p>
            <a:pPr algn="ctr"/>
            <a:r>
              <a:rPr lang="en-GB" sz="1900" b="1" dirty="0">
                <a:latin typeface="Letter-join Print Plus 4" panose="02000805000000020003" pitchFamily="50" charset="0"/>
              </a:rPr>
              <a:t>This is the entrance and exit for children who are in Class 1 with Mrs Fox.  </a:t>
            </a:r>
          </a:p>
          <a:p>
            <a:endParaRPr lang="en-GB" sz="1900" b="1" dirty="0">
              <a:latin typeface="SassoonPrimaryInfant" pitchFamily="2" charset="0"/>
            </a:endParaRPr>
          </a:p>
        </p:txBody>
      </p:sp>
      <p:pic>
        <p:nvPicPr>
          <p:cNvPr id="10" name="Picture 9">
            <a:extLst>
              <a:ext uri="{FF2B5EF4-FFF2-40B4-BE49-F238E27FC236}">
                <a16:creationId xmlns:a16="http://schemas.microsoft.com/office/drawing/2014/main" id="{FA9DAE50-73CA-4158-8C58-B0D2132AA12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923" y="985333"/>
            <a:ext cx="2801229" cy="3127310"/>
          </a:xfrm>
          <a:prstGeom prst="rect">
            <a:avLst/>
          </a:prstGeom>
          <a:ln>
            <a:noFill/>
          </a:ln>
          <a:effectLst>
            <a:softEdge rad="112500"/>
          </a:effectLst>
        </p:spPr>
      </p:pic>
      <p:pic>
        <p:nvPicPr>
          <p:cNvPr id="12" name="Picture 11">
            <a:extLst>
              <a:ext uri="{FF2B5EF4-FFF2-40B4-BE49-F238E27FC236}">
                <a16:creationId xmlns:a16="http://schemas.microsoft.com/office/drawing/2014/main" id="{DE1D01F6-8E48-429F-ACE6-401F762CA6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1159805"/>
            <a:ext cx="3883544" cy="2912658"/>
          </a:xfrm>
          <a:prstGeom prst="rect">
            <a:avLst/>
          </a:prstGeom>
          <a:ln>
            <a:noFill/>
          </a:ln>
          <a:effectLst>
            <a:softEdge rad="112500"/>
          </a:effectLst>
        </p:spPr>
      </p:pic>
      <p:pic>
        <p:nvPicPr>
          <p:cNvPr id="2" name="Picture 1">
            <a:extLst>
              <a:ext uri="{FF2B5EF4-FFF2-40B4-BE49-F238E27FC236}">
                <a16:creationId xmlns:a16="http://schemas.microsoft.com/office/drawing/2014/main" id="{03C869E9-0966-C3A4-E585-A1E430D90200}"/>
              </a:ext>
            </a:extLst>
          </p:cNvPr>
          <p:cNvPicPr>
            <a:picLocks noChangeAspect="1"/>
          </p:cNvPicPr>
          <p:nvPr/>
        </p:nvPicPr>
        <p:blipFill>
          <a:blip r:embed="rId4"/>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1317026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174"/>
            <a:ext cx="10515600" cy="1325563"/>
          </a:xfrm>
        </p:spPr>
        <p:txBody>
          <a:bodyPr/>
          <a:lstStyle/>
          <a:p>
            <a:r>
              <a:rPr lang="en-GB" dirty="0">
                <a:latin typeface="Letter-join Print Plus 4" panose="02000805000000020003" pitchFamily="50" charset="0"/>
                <a:cs typeface="Ideal Sans Medium" pitchFamily="50" charset="0"/>
              </a:rPr>
              <a:t>The Curriculum</a:t>
            </a:r>
          </a:p>
        </p:txBody>
      </p:sp>
      <p:sp>
        <p:nvSpPr>
          <p:cNvPr id="3" name="Content Placeholder 2"/>
          <p:cNvSpPr>
            <a:spLocks noGrp="1"/>
          </p:cNvSpPr>
          <p:nvPr>
            <p:ph idx="1"/>
          </p:nvPr>
        </p:nvSpPr>
        <p:spPr/>
        <p:txBody>
          <a:bodyPr>
            <a:normAutofit fontScale="92500" lnSpcReduction="20000"/>
          </a:bodyPr>
          <a:lstStyle/>
          <a:p>
            <a:r>
              <a:rPr lang="en-GB" sz="2600" dirty="0">
                <a:latin typeface="Letter-join Print Plus 4" panose="02000805000000020003" pitchFamily="50" charset="0"/>
              </a:rPr>
              <a:t>Children in the Early Years learn through play.</a:t>
            </a:r>
          </a:p>
          <a:p>
            <a:pPr marL="0" indent="0">
              <a:buNone/>
            </a:pPr>
            <a:endParaRPr lang="en-GB" sz="2600" dirty="0">
              <a:latin typeface="Letter-join Print Plus 4" panose="02000805000000020003" pitchFamily="50" charset="0"/>
            </a:endParaRPr>
          </a:p>
          <a:p>
            <a:r>
              <a:rPr lang="en-GB" sz="2600" dirty="0">
                <a:latin typeface="Letter-join Print Plus 4" panose="02000805000000020003" pitchFamily="50" charset="0"/>
              </a:rPr>
              <a:t>Teachers plan activities through our half termly topics, based on children’s interests to motivate, engage and inspire them.</a:t>
            </a:r>
          </a:p>
          <a:p>
            <a:pPr marL="0" indent="0">
              <a:buNone/>
            </a:pPr>
            <a:endParaRPr lang="en-GB" sz="2600" dirty="0">
              <a:latin typeface="Letter-join Print Plus 4" panose="02000805000000020003" pitchFamily="50" charset="0"/>
            </a:endParaRPr>
          </a:p>
          <a:p>
            <a:r>
              <a:rPr lang="en-GB" sz="2600" dirty="0">
                <a:latin typeface="Letter-join Print Plus 4" panose="02000805000000020003" pitchFamily="50" charset="0"/>
              </a:rPr>
              <a:t>Teachers will support learning through play by modelling, questioning, extending and challenging your child to think independently. Teachers observe the children very closely to see what they know and can do!</a:t>
            </a:r>
          </a:p>
          <a:p>
            <a:pPr marL="0" indent="0">
              <a:buNone/>
            </a:pPr>
            <a:endParaRPr lang="en-GB" sz="2600" dirty="0">
              <a:latin typeface="Letter-join Print Plus 4" panose="02000805000000020003" pitchFamily="50" charset="0"/>
            </a:endParaRPr>
          </a:p>
          <a:p>
            <a:r>
              <a:rPr lang="en-GB" sz="2600" dirty="0">
                <a:latin typeface="Letter-join Print Plus 4" panose="02000805000000020003" pitchFamily="50" charset="0"/>
              </a:rPr>
              <a:t>Teachers also plan more structured activities that support the learning taking place in the setting each week. This is usually a writing, reading or number activity. We make good use of our outdoor learning environment too and go outside all year round and in all weathers!</a:t>
            </a:r>
          </a:p>
          <a:p>
            <a:pPr marL="0" indent="0">
              <a:buNone/>
            </a:pPr>
            <a:endParaRPr lang="en-GB" sz="1800" dirty="0"/>
          </a:p>
        </p:txBody>
      </p:sp>
      <p:pic>
        <p:nvPicPr>
          <p:cNvPr id="4" name="Picture 3">
            <a:extLst>
              <a:ext uri="{FF2B5EF4-FFF2-40B4-BE49-F238E27FC236}">
                <a16:creationId xmlns:a16="http://schemas.microsoft.com/office/drawing/2014/main" id="{79AE3FCA-40E3-48DE-5060-DAED0E1734AD}"/>
              </a:ext>
            </a:extLst>
          </p:cNvPr>
          <p:cNvPicPr>
            <a:picLocks noChangeAspect="1"/>
          </p:cNvPicPr>
          <p:nvPr/>
        </p:nvPicPr>
        <p:blipFill>
          <a:blip r:embed="rId3"/>
          <a:stretch>
            <a:fillRect/>
          </a:stretch>
        </p:blipFill>
        <p:spPr>
          <a:xfrm>
            <a:off x="11047751" y="204080"/>
            <a:ext cx="961638" cy="953914"/>
          </a:xfrm>
          <a:prstGeom prst="rect">
            <a:avLst/>
          </a:prstGeom>
        </p:spPr>
      </p:pic>
    </p:spTree>
    <p:extLst>
      <p:ext uri="{BB962C8B-B14F-4D97-AF65-F5344CB8AC3E}">
        <p14:creationId xmlns:p14="http://schemas.microsoft.com/office/powerpoint/2010/main" val="3398910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1322AD9-459F-403C-A5E7-2D08B6990FBC}"/>
              </a:ext>
            </a:extLst>
          </p:cNvPr>
          <p:cNvSpPr/>
          <p:nvPr/>
        </p:nvSpPr>
        <p:spPr>
          <a:xfrm>
            <a:off x="532227" y="458956"/>
            <a:ext cx="11127545" cy="5940088"/>
          </a:xfrm>
          <a:prstGeom prst="rect">
            <a:avLst/>
          </a:prstGeom>
        </p:spPr>
        <p:txBody>
          <a:bodyPr wrap="square">
            <a:spAutoFit/>
          </a:bodyPr>
          <a:lstStyle/>
          <a:p>
            <a:pPr fontAlgn="base"/>
            <a:r>
              <a:rPr lang="en-GB" sz="2400" dirty="0">
                <a:solidFill>
                  <a:srgbClr val="000000"/>
                </a:solidFill>
                <a:latin typeface="Letter-join Print Plus 4" panose="02000805000000020003" pitchFamily="50" charset="0"/>
              </a:rPr>
              <a:t>The Areas of Learning within the EYFS:</a:t>
            </a:r>
          </a:p>
          <a:p>
            <a:pPr fontAlgn="base"/>
            <a:r>
              <a:rPr lang="en-US" sz="24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1200" dirty="0">
                <a:solidFill>
                  <a:srgbClr val="000000"/>
                </a:solidFill>
                <a:latin typeface="Letter-join Print Plus 4" panose="02000805000000020003" pitchFamily="50" charset="0"/>
              </a:rPr>
              <a:t>​</a:t>
            </a:r>
            <a:endParaRPr lang="en-GB" sz="2000" dirty="0">
              <a:solidFill>
                <a:srgbClr val="000000"/>
              </a:solidFill>
              <a:latin typeface="Segoe UI" panose="020B0502040204020203" pitchFamily="34" charset="0"/>
            </a:endParaRPr>
          </a:p>
          <a:p>
            <a:pPr fontAlgn="base"/>
            <a:r>
              <a:rPr lang="en-GB" sz="2000" b="1" dirty="0">
                <a:solidFill>
                  <a:srgbClr val="000000"/>
                </a:solidFill>
                <a:latin typeface="Letter-join Print Plus 4" panose="02000805000000020003" pitchFamily="50" charset="0"/>
              </a:rPr>
              <a:t>Personal, Social and Emotional Development</a:t>
            </a:r>
            <a:r>
              <a:rPr lang="en-GB" sz="2000" dirty="0">
                <a:solidFill>
                  <a:srgbClr val="000000"/>
                </a:solidFill>
                <a:latin typeface="Letter-join Print Plus 4" panose="02000805000000020003" pitchFamily="50" charset="0"/>
              </a:rPr>
              <a:t>                          </a:t>
            </a:r>
            <a:r>
              <a:rPr lang="en-GB" sz="2000" b="1" dirty="0">
                <a:solidFill>
                  <a:srgbClr val="000000"/>
                </a:solidFill>
                <a:latin typeface="Letter-join Print Plus 4" panose="02000805000000020003" pitchFamily="50" charset="0"/>
              </a:rPr>
              <a:t>Literacy</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Building Relationships                                                            Comprehension</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Managing Self                                                                      Word Reading</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Self-Regulation                                                                     Writing</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a:t>
            </a:r>
            <a:endParaRPr lang="en-GB" sz="2000" dirty="0">
              <a:solidFill>
                <a:srgbClr val="000000"/>
              </a:solidFill>
              <a:latin typeface="Segoe UI" panose="020B0502040204020203" pitchFamily="34" charset="0"/>
            </a:endParaRPr>
          </a:p>
          <a:p>
            <a:pPr fontAlgn="base"/>
            <a:r>
              <a:rPr lang="en-GB" sz="2000" b="1" dirty="0">
                <a:solidFill>
                  <a:srgbClr val="000000"/>
                </a:solidFill>
                <a:latin typeface="Letter-join Print Plus 4" panose="02000805000000020003" pitchFamily="50" charset="0"/>
              </a:rPr>
              <a:t>Communication and Language</a:t>
            </a:r>
            <a:r>
              <a:rPr lang="en-GB" sz="2000" dirty="0">
                <a:solidFill>
                  <a:srgbClr val="000000"/>
                </a:solidFill>
                <a:latin typeface="Letter-join Print Plus 4" panose="02000805000000020003" pitchFamily="50" charset="0"/>
              </a:rPr>
              <a:t>                                              </a:t>
            </a:r>
            <a:r>
              <a:rPr lang="en-GB" sz="2000" b="1" dirty="0">
                <a:solidFill>
                  <a:srgbClr val="000000"/>
                </a:solidFill>
                <a:latin typeface="Letter-join Print Plus 4" panose="02000805000000020003" pitchFamily="50" charset="0"/>
              </a:rPr>
              <a:t>Mathematics</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Listening, Attention and Understanding                                     Number</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Speaking                                                                              Numerical Patterns</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a:t>
            </a:r>
            <a:endParaRPr lang="en-GB" sz="2000" dirty="0">
              <a:solidFill>
                <a:srgbClr val="000000"/>
              </a:solidFill>
              <a:latin typeface="Segoe UI" panose="020B0502040204020203" pitchFamily="34" charset="0"/>
            </a:endParaRPr>
          </a:p>
          <a:p>
            <a:pPr fontAlgn="base"/>
            <a:r>
              <a:rPr lang="en-GB" sz="2000" b="1" dirty="0">
                <a:solidFill>
                  <a:srgbClr val="000000"/>
                </a:solidFill>
                <a:latin typeface="Letter-join Print Plus 4" panose="02000805000000020003" pitchFamily="50" charset="0"/>
              </a:rPr>
              <a:t>Physical Development</a:t>
            </a:r>
            <a:r>
              <a:rPr lang="en-GB" sz="2000" dirty="0">
                <a:solidFill>
                  <a:srgbClr val="000000"/>
                </a:solidFill>
                <a:latin typeface="Letter-join Print Plus 4" panose="02000805000000020003" pitchFamily="50" charset="0"/>
              </a:rPr>
              <a:t>                                                           </a:t>
            </a:r>
            <a:r>
              <a:rPr lang="en-GB" sz="2000" b="1" dirty="0">
                <a:solidFill>
                  <a:srgbClr val="000000"/>
                </a:solidFill>
                <a:latin typeface="Letter-join Print Plus 4" panose="02000805000000020003" pitchFamily="50" charset="0"/>
              </a:rPr>
              <a:t>Understanding the World</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Gross Motor Skills                                                                 People, Culture and Communities</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Fine Motor Skills                                                                  The Natural World</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GB" sz="2000" dirty="0">
                <a:solidFill>
                  <a:srgbClr val="000000"/>
                </a:solidFill>
                <a:latin typeface="Letter-join Print Plus 4" panose="02000805000000020003" pitchFamily="50" charset="0"/>
              </a:rPr>
              <a:t>                                                                                          Past and Present</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US" sz="2000" b="1" dirty="0">
                <a:solidFill>
                  <a:srgbClr val="000000"/>
                </a:solidFill>
                <a:latin typeface="Letter-join Print Plus 4" panose="02000805000000020003" pitchFamily="50" charset="0"/>
              </a:rPr>
              <a:t>Expressive Art and Design</a:t>
            </a:r>
            <a:r>
              <a:rPr lang="en-US" sz="2000" dirty="0">
                <a:solidFill>
                  <a:srgbClr val="000000"/>
                </a:solidFill>
                <a:latin typeface="Letter-join Print Plus 4" panose="02000805000000020003" pitchFamily="50" charset="0"/>
              </a:rPr>
              <a:t>​</a:t>
            </a:r>
            <a:endParaRPr lang="en-US" sz="2000" dirty="0">
              <a:solidFill>
                <a:srgbClr val="000000"/>
              </a:solidFill>
              <a:latin typeface="Segoe UI" panose="020B0502040204020203" pitchFamily="34" charset="0"/>
            </a:endParaRPr>
          </a:p>
          <a:p>
            <a:pPr fontAlgn="base"/>
            <a:r>
              <a:rPr lang="en-US" sz="2000" dirty="0">
                <a:solidFill>
                  <a:srgbClr val="000000"/>
                </a:solidFill>
                <a:latin typeface="Letter-join Print Plus 4" panose="02000805000000020003" pitchFamily="50" charset="0"/>
              </a:rPr>
              <a:t>Creating with Materials​</a:t>
            </a:r>
            <a:endParaRPr lang="en-US" sz="2000" dirty="0">
              <a:solidFill>
                <a:srgbClr val="000000"/>
              </a:solidFill>
              <a:latin typeface="Segoe UI" panose="020B0502040204020203" pitchFamily="34" charset="0"/>
            </a:endParaRPr>
          </a:p>
          <a:p>
            <a:pPr fontAlgn="base"/>
            <a:r>
              <a:rPr lang="en-US" sz="2000" dirty="0">
                <a:solidFill>
                  <a:srgbClr val="000000"/>
                </a:solidFill>
                <a:latin typeface="Letter-join Print Plus 4" panose="02000805000000020003" pitchFamily="50" charset="0"/>
              </a:rPr>
              <a:t>Being Imaginative and Expressive​</a:t>
            </a:r>
            <a:endParaRPr lang="en-US" b="0" i="0" dirty="0">
              <a:solidFill>
                <a:srgbClr val="000000"/>
              </a:solidFill>
              <a:effectLst/>
              <a:latin typeface="Segoe UI" panose="020B0502040204020203" pitchFamily="34" charset="0"/>
            </a:endParaRPr>
          </a:p>
        </p:txBody>
      </p:sp>
      <p:pic>
        <p:nvPicPr>
          <p:cNvPr id="3" name="Picture 2">
            <a:extLst>
              <a:ext uri="{FF2B5EF4-FFF2-40B4-BE49-F238E27FC236}">
                <a16:creationId xmlns:a16="http://schemas.microsoft.com/office/drawing/2014/main" id="{F9C62616-8C96-6D09-3BDB-7CAC44E44342}"/>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924735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2188" y="182683"/>
            <a:ext cx="10515600" cy="590839"/>
          </a:xfrm>
        </p:spPr>
        <p:txBody>
          <a:bodyPr>
            <a:normAutofit fontScale="90000"/>
          </a:bodyPr>
          <a:lstStyle/>
          <a:p>
            <a:r>
              <a:rPr lang="en-GB" dirty="0">
                <a:latin typeface="Letter-join Print Plus 4" panose="02000805000000020003" pitchFamily="50" charset="0"/>
              </a:rPr>
              <a:t>A typical day in the Cygnets!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07416268"/>
              </p:ext>
            </p:extLst>
          </p:nvPr>
        </p:nvGraphicFramePr>
        <p:xfrm>
          <a:off x="1602699" y="787597"/>
          <a:ext cx="8208818" cy="5887720"/>
        </p:xfrm>
        <a:graphic>
          <a:graphicData uri="http://schemas.openxmlformats.org/drawingml/2006/table">
            <a:tbl>
              <a:tblPr firstRow="1" bandRow="1">
                <a:tableStyleId>{BC89EF96-8CEA-46FF-86C4-4CE0E7609802}</a:tableStyleId>
              </a:tblPr>
              <a:tblGrid>
                <a:gridCol w="2925541">
                  <a:extLst>
                    <a:ext uri="{9D8B030D-6E8A-4147-A177-3AD203B41FA5}">
                      <a16:colId xmlns:a16="http://schemas.microsoft.com/office/drawing/2014/main" val="192109945"/>
                    </a:ext>
                  </a:extLst>
                </a:gridCol>
                <a:gridCol w="5283277">
                  <a:extLst>
                    <a:ext uri="{9D8B030D-6E8A-4147-A177-3AD203B41FA5}">
                      <a16:colId xmlns:a16="http://schemas.microsoft.com/office/drawing/2014/main" val="3334478730"/>
                    </a:ext>
                  </a:extLst>
                </a:gridCol>
              </a:tblGrid>
              <a:tr h="370840">
                <a:tc>
                  <a:txBody>
                    <a:bodyPr/>
                    <a:lstStyle/>
                    <a:p>
                      <a:pPr algn="ctr"/>
                      <a:r>
                        <a:rPr lang="en-US" b="1" dirty="0">
                          <a:latin typeface="Letter-join Print Plus 4" panose="02000805000000020003" pitchFamily="50" charset="0"/>
                        </a:rPr>
                        <a:t>8</a:t>
                      </a:r>
                      <a:r>
                        <a:rPr lang="en-GB" b="1" dirty="0">
                          <a:latin typeface="Letter-join Print Plus 4" panose="02000805000000020003" pitchFamily="50" charset="0"/>
                        </a:rPr>
                        <a:t>.30</a:t>
                      </a:r>
                    </a:p>
                  </a:txBody>
                  <a:tcPr/>
                </a:tc>
                <a:tc>
                  <a:txBody>
                    <a:bodyPr/>
                    <a:lstStyle/>
                    <a:p>
                      <a:pPr algn="ctr"/>
                      <a:r>
                        <a:rPr lang="en-GB" b="0" baseline="0" dirty="0">
                          <a:latin typeface="Letter-join Print Plus 4" panose="02000805000000020003" pitchFamily="50" charset="0"/>
                        </a:rPr>
                        <a:t>Doors open for F1 children only</a:t>
                      </a:r>
                    </a:p>
                    <a:p>
                      <a:pPr algn="ctr"/>
                      <a:r>
                        <a:rPr lang="en-GB" b="0" baseline="0" dirty="0">
                          <a:latin typeface="Letter-join Print Plus 4" panose="02000805000000020003" pitchFamily="50" charset="0"/>
                        </a:rPr>
                        <a:t>Children come in and play</a:t>
                      </a:r>
                      <a:endParaRPr lang="en-GB" b="0" dirty="0">
                        <a:latin typeface="Letter-join Print Plus 4" panose="02000805000000020003" pitchFamily="50" charset="0"/>
                      </a:endParaRPr>
                    </a:p>
                  </a:txBody>
                  <a:tcPr/>
                </a:tc>
                <a:extLst>
                  <a:ext uri="{0D108BD9-81ED-4DB2-BD59-A6C34878D82A}">
                    <a16:rowId xmlns:a16="http://schemas.microsoft.com/office/drawing/2014/main" val="727964436"/>
                  </a:ext>
                </a:extLst>
              </a:tr>
              <a:tr h="370840">
                <a:tc>
                  <a:txBody>
                    <a:bodyPr/>
                    <a:lstStyle/>
                    <a:p>
                      <a:pPr algn="ctr"/>
                      <a:r>
                        <a:rPr lang="en-US" b="1" dirty="0">
                          <a:latin typeface="Letter-join Print Plus 4" panose="02000805000000020003" pitchFamily="50" charset="0"/>
                        </a:rPr>
                        <a:t>8.50</a:t>
                      </a:r>
                      <a:endParaRPr lang="en-GB" b="1" dirty="0">
                        <a:latin typeface="Letter-join Print Plus 4" panose="02000805000000020003" pitchFamily="50" charset="0"/>
                      </a:endParaRPr>
                    </a:p>
                  </a:txBody>
                  <a:tcPr/>
                </a:tc>
                <a:tc>
                  <a:txBody>
                    <a:bodyPr/>
                    <a:lstStyle/>
                    <a:p>
                      <a:pPr algn="ctr"/>
                      <a:r>
                        <a:rPr lang="en-US" b="0" dirty="0">
                          <a:latin typeface="Letter-join Print Plus 4" panose="02000805000000020003" pitchFamily="50" charset="0"/>
                        </a:rPr>
                        <a:t>Doors open for F2 children</a:t>
                      </a:r>
                      <a:endParaRPr lang="en-GB" b="0" dirty="0">
                        <a:latin typeface="Letter-join Print Plus 4" panose="02000805000000020003" pitchFamily="50" charset="0"/>
                      </a:endParaRPr>
                    </a:p>
                  </a:txBody>
                  <a:tcPr/>
                </a:tc>
                <a:extLst>
                  <a:ext uri="{0D108BD9-81ED-4DB2-BD59-A6C34878D82A}">
                    <a16:rowId xmlns:a16="http://schemas.microsoft.com/office/drawing/2014/main" val="3188019295"/>
                  </a:ext>
                </a:extLst>
              </a:tr>
              <a:tr h="370840">
                <a:tc>
                  <a:txBody>
                    <a:bodyPr/>
                    <a:lstStyle/>
                    <a:p>
                      <a:pPr algn="ctr"/>
                      <a:r>
                        <a:rPr lang="en-GB" b="1" u="none" dirty="0">
                          <a:latin typeface="Letter-join Print Plus 4" panose="02000805000000020003" pitchFamily="50" charset="0"/>
                        </a:rPr>
                        <a:t>9.00-9.30</a:t>
                      </a:r>
                    </a:p>
                  </a:txBody>
                  <a:tcPr/>
                </a:tc>
                <a:tc>
                  <a:txBody>
                    <a:bodyPr/>
                    <a:lstStyle/>
                    <a:p>
                      <a:pPr algn="ctr"/>
                      <a:r>
                        <a:rPr lang="en-GB" dirty="0">
                          <a:latin typeface="Letter-join Print Plus 4" panose="02000805000000020003" pitchFamily="50" charset="0"/>
                        </a:rPr>
                        <a:t>Phonics</a:t>
                      </a:r>
                    </a:p>
                  </a:txBody>
                  <a:tcPr/>
                </a:tc>
                <a:extLst>
                  <a:ext uri="{0D108BD9-81ED-4DB2-BD59-A6C34878D82A}">
                    <a16:rowId xmlns:a16="http://schemas.microsoft.com/office/drawing/2014/main" val="2201595087"/>
                  </a:ext>
                </a:extLst>
              </a:tr>
              <a:tr h="370840">
                <a:tc>
                  <a:txBody>
                    <a:bodyPr/>
                    <a:lstStyle/>
                    <a:p>
                      <a:pPr algn="ctr"/>
                      <a:r>
                        <a:rPr lang="en-GB" b="1" dirty="0">
                          <a:latin typeface="Letter-join Print Plus 4" panose="02000805000000020003" pitchFamily="50" charset="0"/>
                        </a:rPr>
                        <a:t>9.30-11,00</a:t>
                      </a:r>
                    </a:p>
                  </a:txBody>
                  <a:tcPr/>
                </a:tc>
                <a:tc>
                  <a:txBody>
                    <a:bodyPr/>
                    <a:lstStyle/>
                    <a:p>
                      <a:pPr algn="ctr"/>
                      <a:r>
                        <a:rPr lang="en-GB" dirty="0">
                          <a:latin typeface="Letter-join Print Plus 4" panose="02000805000000020003" pitchFamily="50" charset="0"/>
                        </a:rPr>
                        <a:t>Indoor &amp; Outdoor Play</a:t>
                      </a:r>
                    </a:p>
                    <a:p>
                      <a:pPr algn="ctr"/>
                      <a:r>
                        <a:rPr lang="en-GB" dirty="0">
                          <a:latin typeface="Letter-join Print Plus 4" panose="02000805000000020003" pitchFamily="50" charset="0"/>
                        </a:rPr>
                        <a:t>Reading Groups</a:t>
                      </a:r>
                    </a:p>
                  </a:txBody>
                  <a:tcPr/>
                </a:tc>
                <a:extLst>
                  <a:ext uri="{0D108BD9-81ED-4DB2-BD59-A6C34878D82A}">
                    <a16:rowId xmlns:a16="http://schemas.microsoft.com/office/drawing/2014/main" val="32508631"/>
                  </a:ext>
                </a:extLst>
              </a:tr>
              <a:tr h="570230">
                <a:tc>
                  <a:txBody>
                    <a:bodyPr/>
                    <a:lstStyle/>
                    <a:p>
                      <a:pPr algn="ctr"/>
                      <a:r>
                        <a:rPr lang="en-GB" b="1" dirty="0">
                          <a:latin typeface="Letter-join Print Plus 4" panose="02000805000000020003" pitchFamily="50" charset="0"/>
                        </a:rPr>
                        <a:t>11.00-11.30</a:t>
                      </a:r>
                    </a:p>
                  </a:txBody>
                  <a:tcPr/>
                </a:tc>
                <a:tc>
                  <a:txBody>
                    <a:bodyPr/>
                    <a:lstStyle/>
                    <a:p>
                      <a:pPr algn="ctr"/>
                      <a:r>
                        <a:rPr lang="en-US" u="none" dirty="0" err="1">
                          <a:latin typeface="Letter-join Print Plus 4" panose="02000805000000020003" pitchFamily="50" charset="0"/>
                        </a:rPr>
                        <a:t>Maths</a:t>
                      </a:r>
                      <a:r>
                        <a:rPr lang="en-US" u="none" dirty="0">
                          <a:latin typeface="Letter-join Print Plus 4" panose="02000805000000020003" pitchFamily="50" charset="0"/>
                        </a:rPr>
                        <a:t>/Literacy for morning F1 children</a:t>
                      </a:r>
                    </a:p>
                    <a:p>
                      <a:pPr algn="ctr"/>
                      <a:r>
                        <a:rPr lang="en-US" u="none" dirty="0">
                          <a:latin typeface="Letter-join Print Plus 4" panose="02000805000000020003" pitchFamily="50" charset="0"/>
                        </a:rPr>
                        <a:t>L</a:t>
                      </a:r>
                      <a:r>
                        <a:rPr lang="en-GB" u="none" dirty="0" err="1">
                          <a:latin typeface="Letter-join Print Plus 4" panose="02000805000000020003" pitchFamily="50" charset="0"/>
                        </a:rPr>
                        <a:t>iteracy</a:t>
                      </a:r>
                      <a:r>
                        <a:rPr lang="en-GB" u="none" dirty="0">
                          <a:latin typeface="Letter-join Print Plus 4" panose="02000805000000020003" pitchFamily="50" charset="0"/>
                        </a:rPr>
                        <a:t> for F2 children</a:t>
                      </a:r>
                    </a:p>
                  </a:txBody>
                  <a:tcPr/>
                </a:tc>
                <a:extLst>
                  <a:ext uri="{0D108BD9-81ED-4DB2-BD59-A6C34878D82A}">
                    <a16:rowId xmlns:a16="http://schemas.microsoft.com/office/drawing/2014/main" val="2743828024"/>
                  </a:ext>
                </a:extLst>
              </a:tr>
              <a:tr h="134697">
                <a:tc>
                  <a:txBody>
                    <a:bodyPr/>
                    <a:lstStyle/>
                    <a:p>
                      <a:pPr algn="ctr"/>
                      <a:r>
                        <a:rPr lang="en-GB" b="1" dirty="0">
                          <a:latin typeface="Letter-join Print Plus 4" panose="02000805000000020003" pitchFamily="50" charset="0"/>
                        </a:rPr>
                        <a:t>11.30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latin typeface="Letter-join Print Plus 4" panose="02000805000000020003" pitchFamily="50" charset="0"/>
                        </a:rPr>
                        <a:t>M</a:t>
                      </a:r>
                      <a:r>
                        <a:rPr lang="en-GB" dirty="0" err="1">
                          <a:latin typeface="Letter-join Print Plus 4" panose="02000805000000020003" pitchFamily="50" charset="0"/>
                        </a:rPr>
                        <a:t>orning</a:t>
                      </a:r>
                      <a:r>
                        <a:rPr lang="en-GB" dirty="0">
                          <a:latin typeface="Letter-join Print Plus 4" panose="02000805000000020003" pitchFamily="50" charset="0"/>
                        </a:rPr>
                        <a:t> F1 children go home</a:t>
                      </a:r>
                    </a:p>
                  </a:txBody>
                  <a:tcPr/>
                </a:tc>
                <a:extLst>
                  <a:ext uri="{0D108BD9-81ED-4DB2-BD59-A6C34878D82A}">
                    <a16:rowId xmlns:a16="http://schemas.microsoft.com/office/drawing/2014/main" val="2799030329"/>
                  </a:ext>
                </a:extLst>
              </a:tr>
              <a:tr h="370840">
                <a:tc>
                  <a:txBody>
                    <a:bodyPr/>
                    <a:lstStyle/>
                    <a:p>
                      <a:pPr algn="ctr"/>
                      <a:r>
                        <a:rPr lang="en-GB" b="1" dirty="0">
                          <a:latin typeface="Letter-join Print Plus 4" panose="02000805000000020003" pitchFamily="50" charset="0"/>
                        </a:rPr>
                        <a:t>11,30-12.30</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latin typeface="Letter-join Print Plus 4" panose="02000805000000020003" pitchFamily="50" charset="0"/>
                        </a:rPr>
                        <a:t>Lunch time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latin typeface="Letter-join Print Plus 4" panose="02000805000000020003" pitchFamily="50" charset="0"/>
                        </a:rPr>
                        <a:t>F2 children/30 hours</a:t>
                      </a:r>
                    </a:p>
                  </a:txBody>
                  <a:tcPr/>
                </a:tc>
                <a:extLst>
                  <a:ext uri="{0D108BD9-81ED-4DB2-BD59-A6C34878D82A}">
                    <a16:rowId xmlns:a16="http://schemas.microsoft.com/office/drawing/2014/main" val="1877554057"/>
                  </a:ext>
                </a:extLst>
              </a:tr>
              <a:tr h="370840">
                <a:tc>
                  <a:txBody>
                    <a:bodyPr/>
                    <a:lstStyle/>
                    <a:p>
                      <a:pPr algn="ctr"/>
                      <a:r>
                        <a:rPr lang="en-GB" b="1" dirty="0">
                          <a:latin typeface="Letter-join Print Plus 4" panose="02000805000000020003" pitchFamily="50" charset="0"/>
                        </a:rPr>
                        <a:t>12.30</a:t>
                      </a:r>
                    </a:p>
                  </a:txBody>
                  <a:tcPr/>
                </a:tc>
                <a:tc>
                  <a:txBody>
                    <a:bodyPr/>
                    <a:lstStyle/>
                    <a:p>
                      <a:pPr algn="ctr"/>
                      <a:r>
                        <a:rPr lang="en-GB" dirty="0">
                          <a:latin typeface="Letter-join Print Plus 4" panose="02000805000000020003" pitchFamily="50" charset="0"/>
                        </a:rPr>
                        <a:t>Register</a:t>
                      </a:r>
                    </a:p>
                  </a:txBody>
                  <a:tcPr/>
                </a:tc>
                <a:extLst>
                  <a:ext uri="{0D108BD9-81ED-4DB2-BD59-A6C34878D82A}">
                    <a16:rowId xmlns:a16="http://schemas.microsoft.com/office/drawing/2014/main" val="1003971244"/>
                  </a:ext>
                </a:extLst>
              </a:tr>
              <a:tr h="370840">
                <a:tc>
                  <a:txBody>
                    <a:bodyPr/>
                    <a:lstStyle/>
                    <a:p>
                      <a:pPr algn="ctr"/>
                      <a:r>
                        <a:rPr lang="en-GB" b="1" dirty="0">
                          <a:latin typeface="Letter-join Print Plus 4" panose="02000805000000020003" pitchFamily="50" charset="0"/>
                        </a:rPr>
                        <a:t>12.40-1.00 </a:t>
                      </a:r>
                    </a:p>
                  </a:txBody>
                  <a:tcPr/>
                </a:tc>
                <a:tc>
                  <a:txBody>
                    <a:bodyPr/>
                    <a:lstStyle/>
                    <a:p>
                      <a:pPr algn="ctr"/>
                      <a:r>
                        <a:rPr lang="en-GB" dirty="0">
                          <a:latin typeface="Letter-join Print Plus 4" panose="02000805000000020003" pitchFamily="50" charset="0"/>
                        </a:rPr>
                        <a:t>Maths</a:t>
                      </a:r>
                    </a:p>
                  </a:txBody>
                  <a:tcPr/>
                </a:tc>
                <a:extLst>
                  <a:ext uri="{0D108BD9-81ED-4DB2-BD59-A6C34878D82A}">
                    <a16:rowId xmlns:a16="http://schemas.microsoft.com/office/drawing/2014/main" val="826433179"/>
                  </a:ext>
                </a:extLst>
              </a:tr>
              <a:tr h="370840">
                <a:tc>
                  <a:txBody>
                    <a:bodyPr/>
                    <a:lstStyle/>
                    <a:p>
                      <a:pPr algn="ctr"/>
                      <a:r>
                        <a:rPr lang="en-GB" b="1" dirty="0">
                          <a:latin typeface="Letter-join Print Plus 4" panose="02000805000000020003" pitchFamily="50" charset="0"/>
                        </a:rPr>
                        <a:t>1.00-3,00 </a:t>
                      </a:r>
                    </a:p>
                  </a:txBody>
                  <a:tcPr/>
                </a:tc>
                <a:tc>
                  <a:txBody>
                    <a:bodyPr/>
                    <a:lstStyle/>
                    <a:p>
                      <a:pPr algn="ctr"/>
                      <a:r>
                        <a:rPr lang="en-GB" dirty="0">
                          <a:latin typeface="Letter-join Print Plus 4" panose="02000805000000020003" pitchFamily="50" charset="0"/>
                        </a:rPr>
                        <a:t>Indoor &amp; Outdoor Play</a:t>
                      </a:r>
                    </a:p>
                  </a:txBody>
                  <a:tcPr/>
                </a:tc>
                <a:extLst>
                  <a:ext uri="{0D108BD9-81ED-4DB2-BD59-A6C34878D82A}">
                    <a16:rowId xmlns:a16="http://schemas.microsoft.com/office/drawing/2014/main" val="2929101242"/>
                  </a:ext>
                </a:extLst>
              </a:tr>
              <a:tr h="370840">
                <a:tc>
                  <a:txBody>
                    <a:bodyPr/>
                    <a:lstStyle/>
                    <a:p>
                      <a:pPr algn="ctr"/>
                      <a:r>
                        <a:rPr lang="en-GB" b="1" dirty="0">
                          <a:latin typeface="Letter-join Print Plus 4" panose="02000805000000020003" pitchFamily="50" charset="0"/>
                        </a:rPr>
                        <a:t>3.00</a:t>
                      </a:r>
                    </a:p>
                  </a:txBody>
                  <a:tcPr/>
                </a:tc>
                <a:tc>
                  <a:txBody>
                    <a:bodyPr/>
                    <a:lstStyle/>
                    <a:p>
                      <a:pPr algn="ctr"/>
                      <a:r>
                        <a:rPr lang="en-US" dirty="0">
                          <a:latin typeface="Letter-join Print Plus 4" panose="02000805000000020003" pitchFamily="50" charset="0"/>
                        </a:rPr>
                        <a:t>T</a:t>
                      </a:r>
                      <a:r>
                        <a:rPr lang="en-GB" dirty="0" err="1">
                          <a:latin typeface="Letter-join Print Plus 4" panose="02000805000000020003" pitchFamily="50" charset="0"/>
                        </a:rPr>
                        <a:t>opic</a:t>
                      </a:r>
                      <a:r>
                        <a:rPr lang="en-GB" dirty="0">
                          <a:latin typeface="Letter-join Print Plus 4" panose="02000805000000020003" pitchFamily="50" charset="0"/>
                        </a:rPr>
                        <a:t> Time</a:t>
                      </a:r>
                    </a:p>
                  </a:txBody>
                  <a:tcPr/>
                </a:tc>
                <a:extLst>
                  <a:ext uri="{0D108BD9-81ED-4DB2-BD59-A6C34878D82A}">
                    <a16:rowId xmlns:a16="http://schemas.microsoft.com/office/drawing/2014/main" val="2877135013"/>
                  </a:ext>
                </a:extLst>
              </a:tr>
              <a:tr h="370840">
                <a:tc>
                  <a:txBody>
                    <a:bodyPr/>
                    <a:lstStyle/>
                    <a:p>
                      <a:pPr algn="ctr"/>
                      <a:r>
                        <a:rPr lang="en-GB" b="1" dirty="0">
                          <a:latin typeface="Letter-join Print Plus 4" panose="02000805000000020003" pitchFamily="50" charset="0"/>
                        </a:rPr>
                        <a:t>3.15</a:t>
                      </a:r>
                    </a:p>
                  </a:txBody>
                  <a:tcPr/>
                </a:tc>
                <a:tc>
                  <a:txBody>
                    <a:bodyPr/>
                    <a:lstStyle/>
                    <a:p>
                      <a:pPr algn="ctr"/>
                      <a:r>
                        <a:rPr lang="en-US" dirty="0">
                          <a:latin typeface="Letter-join Print Plus 4" panose="02000805000000020003" pitchFamily="50" charset="0"/>
                        </a:rPr>
                        <a:t>S</a:t>
                      </a:r>
                      <a:r>
                        <a:rPr lang="en-GB" dirty="0">
                          <a:latin typeface="Letter-join Print Plus 4" panose="02000805000000020003" pitchFamily="50" charset="0"/>
                        </a:rPr>
                        <a:t>tory</a:t>
                      </a:r>
                    </a:p>
                  </a:txBody>
                  <a:tcPr/>
                </a:tc>
                <a:extLst>
                  <a:ext uri="{0D108BD9-81ED-4DB2-BD59-A6C34878D82A}">
                    <a16:rowId xmlns:a16="http://schemas.microsoft.com/office/drawing/2014/main" val="3052674400"/>
                  </a:ext>
                </a:extLst>
              </a:tr>
              <a:tr h="280119">
                <a:tc>
                  <a:txBody>
                    <a:bodyPr/>
                    <a:lstStyle/>
                    <a:p>
                      <a:pPr algn="ctr"/>
                      <a:r>
                        <a:rPr lang="en-US" b="1" dirty="0">
                          <a:latin typeface="Letter-join Print Plus 4" panose="02000805000000020003" pitchFamily="50" charset="0"/>
                        </a:rPr>
                        <a:t>3.30</a:t>
                      </a:r>
                      <a:endParaRPr lang="en-GB" b="1" dirty="0">
                        <a:latin typeface="Letter-join Print Plus 4" panose="02000805000000020003" pitchFamily="50" charset="0"/>
                      </a:endParaRPr>
                    </a:p>
                  </a:txBody>
                  <a:tcPr/>
                </a:tc>
                <a:tc>
                  <a:txBody>
                    <a:bodyPr/>
                    <a:lstStyle/>
                    <a:p>
                      <a:pPr algn="ctr"/>
                      <a:r>
                        <a:rPr lang="en-US" dirty="0">
                          <a:latin typeface="Letter-join Print Plus 4" panose="02000805000000020003" pitchFamily="50" charset="0"/>
                        </a:rPr>
                        <a:t>Home Time</a:t>
                      </a:r>
                      <a:endParaRPr lang="en-GB" dirty="0">
                        <a:latin typeface="Letter-join Print Plus 4" panose="02000805000000020003" pitchFamily="50" charset="0"/>
                      </a:endParaRPr>
                    </a:p>
                  </a:txBody>
                  <a:tcPr/>
                </a:tc>
                <a:extLst>
                  <a:ext uri="{0D108BD9-81ED-4DB2-BD59-A6C34878D82A}">
                    <a16:rowId xmlns:a16="http://schemas.microsoft.com/office/drawing/2014/main" val="1211834355"/>
                  </a:ext>
                </a:extLst>
              </a:tr>
            </a:tbl>
          </a:graphicData>
        </a:graphic>
      </p:graphicFrame>
      <p:pic>
        <p:nvPicPr>
          <p:cNvPr id="3" name="Picture 2">
            <a:extLst>
              <a:ext uri="{FF2B5EF4-FFF2-40B4-BE49-F238E27FC236}">
                <a16:creationId xmlns:a16="http://schemas.microsoft.com/office/drawing/2014/main" id="{A04A026D-8123-D57A-8EE8-D1CB7E142D35}"/>
              </a:ext>
            </a:extLst>
          </p:cNvPr>
          <p:cNvPicPr>
            <a:picLocks noChangeAspect="1"/>
          </p:cNvPicPr>
          <p:nvPr/>
        </p:nvPicPr>
        <p:blipFill>
          <a:blip r:embed="rId2"/>
          <a:stretch>
            <a:fillRect/>
          </a:stretch>
        </p:blipFill>
        <p:spPr>
          <a:xfrm>
            <a:off x="11047750" y="182683"/>
            <a:ext cx="961638" cy="953914"/>
          </a:xfrm>
          <a:prstGeom prst="rect">
            <a:avLst/>
          </a:prstGeom>
        </p:spPr>
      </p:pic>
    </p:spTree>
    <p:extLst>
      <p:ext uri="{BB962C8B-B14F-4D97-AF65-F5344CB8AC3E}">
        <p14:creationId xmlns:p14="http://schemas.microsoft.com/office/powerpoint/2010/main" val="3034600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4182"/>
            <a:ext cx="10515600" cy="5622781"/>
          </a:xfrm>
        </p:spPr>
        <p:txBody>
          <a:bodyPr>
            <a:normAutofit fontScale="92500" lnSpcReduction="10000"/>
          </a:bodyPr>
          <a:lstStyle/>
          <a:p>
            <a:pPr marL="0" indent="0">
              <a:buNone/>
            </a:pPr>
            <a:r>
              <a:rPr lang="en-GB" sz="3600" dirty="0">
                <a:latin typeface="Letter-join Print Plus 4" panose="02000805000000020003" pitchFamily="50" charset="0"/>
                <a:cs typeface="Ideal Sans Medium" pitchFamily="50" charset="0"/>
              </a:rPr>
              <a:t>Lunch Time Arrangements</a:t>
            </a:r>
          </a:p>
          <a:p>
            <a:pPr marL="0" indent="0">
              <a:buNone/>
            </a:pPr>
            <a:endParaRPr lang="en-GB" sz="2000" dirty="0">
              <a:latin typeface="Letter-join Print Plus 4" panose="02000805000000020003" pitchFamily="50" charset="0"/>
              <a:cs typeface="Ideal Sans Medium" pitchFamily="50" charset="0"/>
            </a:endParaRPr>
          </a:p>
          <a:p>
            <a:pPr marL="0" indent="0">
              <a:buNone/>
            </a:pPr>
            <a:endParaRPr lang="en-GB" sz="2000" dirty="0">
              <a:latin typeface="Letter-join Print Plus 4" panose="02000805000000020003" pitchFamily="50" charset="0"/>
              <a:cs typeface="Ideal Sans Medium" pitchFamily="50" charset="0"/>
            </a:endParaRPr>
          </a:p>
          <a:p>
            <a:pPr marL="0" indent="0">
              <a:buNone/>
            </a:pPr>
            <a:r>
              <a:rPr lang="en-US" sz="2600" dirty="0">
                <a:latin typeface="Letter-join Print Plus 4" panose="02000805000000020003" pitchFamily="50" charset="0"/>
              </a:rPr>
              <a:t>School dinners are free of charge for F2 pupils.</a:t>
            </a:r>
          </a:p>
          <a:p>
            <a:endParaRPr lang="en-US" sz="2600" dirty="0">
              <a:latin typeface="Letter-join Print Plus 4" panose="02000805000000020003" pitchFamily="50" charset="0"/>
            </a:endParaRPr>
          </a:p>
          <a:p>
            <a:pPr marL="0" indent="0">
              <a:buNone/>
            </a:pPr>
            <a:r>
              <a:rPr lang="en-US" sz="2600" dirty="0">
                <a:latin typeface="Letter-join Print Plus 4" panose="02000805000000020003" pitchFamily="50" charset="0"/>
              </a:rPr>
              <a:t>F1 children can have a school dinner at a cost of £2.55 per day.</a:t>
            </a:r>
          </a:p>
          <a:p>
            <a:pPr marL="0" indent="0">
              <a:buNone/>
            </a:pPr>
            <a:endParaRPr lang="en-GB" sz="2600" dirty="0">
              <a:latin typeface="Letter-join Print Plus 4" panose="02000805000000020003" pitchFamily="50" charset="0"/>
            </a:endParaRPr>
          </a:p>
          <a:p>
            <a:pPr marL="0" indent="0">
              <a:buNone/>
            </a:pPr>
            <a:r>
              <a:rPr lang="en-GB" sz="2600" dirty="0">
                <a:latin typeface="Letter-join Print Plus 4" panose="02000805000000020003" pitchFamily="50" charset="0"/>
                <a:cs typeface="Ideal Sans Medium" pitchFamily="50" charset="0"/>
              </a:rPr>
              <a:t>Our kitchen staff serve lunch in the school hall. </a:t>
            </a:r>
          </a:p>
          <a:p>
            <a:pPr marL="0" indent="0">
              <a:buNone/>
            </a:pPr>
            <a:endParaRPr lang="en-GB" sz="2600" dirty="0">
              <a:latin typeface="Letter-join Print Plus 4" panose="02000805000000020003" pitchFamily="50" charset="0"/>
              <a:cs typeface="Ideal Sans Medium" pitchFamily="50" charset="0"/>
            </a:endParaRPr>
          </a:p>
          <a:p>
            <a:pPr marL="0" indent="0">
              <a:buNone/>
            </a:pPr>
            <a:r>
              <a:rPr lang="en-GB" sz="2600" dirty="0">
                <a:latin typeface="Letter-join Print Plus 4" panose="02000805000000020003" pitchFamily="50" charset="0"/>
                <a:cs typeface="Ideal Sans Medium" pitchFamily="50" charset="0"/>
              </a:rPr>
              <a:t>The teachers stay and support children for a little while when they are eating their lunch.</a:t>
            </a:r>
          </a:p>
          <a:p>
            <a:pPr marL="0" indent="0">
              <a:buNone/>
            </a:pPr>
            <a:endParaRPr lang="en-GB" sz="2600" dirty="0">
              <a:latin typeface="Letter-join Print Plus 4" panose="02000805000000020003" pitchFamily="50" charset="0"/>
              <a:cs typeface="Ideal Sans Medium" pitchFamily="50" charset="0"/>
            </a:endParaRPr>
          </a:p>
          <a:p>
            <a:pPr marL="0" indent="0">
              <a:buNone/>
            </a:pPr>
            <a:r>
              <a:rPr lang="en-GB" sz="2600" dirty="0">
                <a:latin typeface="Letter-join Print Plus 4" panose="02000805000000020003" pitchFamily="50" charset="0"/>
                <a:cs typeface="Ideal Sans Medium" pitchFamily="50" charset="0"/>
              </a:rPr>
              <a:t>Children can bring a packed lunch if they prefer and they eat with all the other children in the hall.   </a:t>
            </a:r>
          </a:p>
          <a:p>
            <a:pPr marL="0" indent="0">
              <a:buNone/>
            </a:pPr>
            <a:endParaRPr lang="en-GB" sz="2000" dirty="0">
              <a:latin typeface="Letter-join Print Plus 4" panose="02000805000000020003" pitchFamily="50" charset="0"/>
              <a:cs typeface="Ideal Sans Medium" pitchFamily="50" charset="0"/>
            </a:endParaRPr>
          </a:p>
          <a:p>
            <a:pPr marL="0" indent="0">
              <a:buNone/>
            </a:pPr>
            <a:endParaRPr lang="en-GB" sz="2000" dirty="0">
              <a:latin typeface="Letter-join Print Plus 4" panose="02000805000000020003" pitchFamily="50" charset="0"/>
              <a:cs typeface="Ideal Sans Medium" pitchFamily="50" charset="0"/>
            </a:endParaRPr>
          </a:p>
          <a:p>
            <a:pPr marL="0" indent="0">
              <a:buNone/>
            </a:pPr>
            <a:endParaRPr lang="en-GB" sz="2000" dirty="0">
              <a:latin typeface="Segoe Print" panose="02000600000000000000" pitchFamily="2" charset="0"/>
              <a:cs typeface="Ideal Sans Medium" pitchFamily="50" charset="0"/>
            </a:endParaRPr>
          </a:p>
        </p:txBody>
      </p:sp>
      <p:sp>
        <p:nvSpPr>
          <p:cNvPr id="4" name="Rectangle 2"/>
          <p:cNvSpPr>
            <a:spLocks noChangeArrowheads="1"/>
          </p:cNvSpPr>
          <p:nvPr/>
        </p:nvSpPr>
        <p:spPr bwMode="auto">
          <a:xfrm>
            <a:off x="1468582" y="80356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 name="Picture 1">
            <a:extLst>
              <a:ext uri="{FF2B5EF4-FFF2-40B4-BE49-F238E27FC236}">
                <a16:creationId xmlns:a16="http://schemas.microsoft.com/office/drawing/2014/main" id="{6DCD1C4C-985F-DBCF-FD7C-DF34EF25553A}"/>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1978871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6859F85-81DE-53C2-E993-BD8E8A7F9C22}"/>
              </a:ext>
            </a:extLst>
          </p:cNvPr>
          <p:cNvSpPr txBox="1"/>
          <p:nvPr/>
        </p:nvSpPr>
        <p:spPr>
          <a:xfrm>
            <a:off x="671434" y="936966"/>
            <a:ext cx="10849132" cy="4524315"/>
          </a:xfrm>
          <a:prstGeom prst="rect">
            <a:avLst/>
          </a:prstGeom>
          <a:noFill/>
        </p:spPr>
        <p:txBody>
          <a:bodyPr wrap="square">
            <a:spAutoFit/>
          </a:bodyPr>
          <a:lstStyle/>
          <a:p>
            <a:pPr marL="0" indent="0">
              <a:buNone/>
            </a:pPr>
            <a:r>
              <a:rPr lang="en-GB" sz="2400" dirty="0">
                <a:latin typeface="Letter-join Print Plus 4" panose="02000805000000020003" pitchFamily="50" charset="0"/>
                <a:cs typeface="Ideal Sans Medium" pitchFamily="50" charset="0"/>
              </a:rPr>
              <a:t>Children can decide daily whether they would like a hot dinner or a packed lunch. Children are encouraged to put their name on the dinner/packed lunch chart as they come in each morning. A member of staff will usually ask parents on the door. A dinner register is done by the teacher each morning.</a:t>
            </a:r>
          </a:p>
          <a:p>
            <a:pPr marL="0" indent="0">
              <a:buNone/>
            </a:pPr>
            <a:endParaRPr lang="en-GB" sz="2400" dirty="0">
              <a:latin typeface="Letter-join Print Plus 4" panose="02000805000000020003" pitchFamily="50" charset="0"/>
              <a:cs typeface="Ideal Sans Medium" pitchFamily="50" charset="0"/>
            </a:endParaRPr>
          </a:p>
          <a:p>
            <a:pPr marL="0" indent="0">
              <a:buNone/>
            </a:pPr>
            <a:endParaRPr lang="en-GB" sz="2400" dirty="0">
              <a:latin typeface="Letter-join Print Plus 4" panose="02000805000000020003" pitchFamily="50" charset="0"/>
              <a:cs typeface="Ideal Sans Medium" pitchFamily="50" charset="0"/>
            </a:endParaRPr>
          </a:p>
          <a:p>
            <a:pPr marL="0" indent="0">
              <a:buNone/>
            </a:pPr>
            <a:r>
              <a:rPr lang="en-GB" sz="2400" dirty="0">
                <a:latin typeface="Letter-join Print Plus 4" panose="02000805000000020003" pitchFamily="50" charset="0"/>
                <a:cs typeface="Ideal Sans Medium" pitchFamily="50" charset="0"/>
              </a:rPr>
              <a:t>School meal menus are available on the school website.  These change termly. There is a vegetarian option daily also.  </a:t>
            </a:r>
          </a:p>
          <a:p>
            <a:pPr marL="0" indent="0">
              <a:buNone/>
            </a:pPr>
            <a:endParaRPr lang="en-GB" sz="2400" dirty="0">
              <a:latin typeface="Letter-join Print Plus 4" panose="02000805000000020003" pitchFamily="50" charset="0"/>
              <a:cs typeface="Ideal Sans Medium" pitchFamily="50" charset="0"/>
            </a:endParaRPr>
          </a:p>
          <a:p>
            <a:pPr marL="0" indent="0">
              <a:buNone/>
            </a:pPr>
            <a:endParaRPr lang="en-GB" sz="2400" dirty="0">
              <a:latin typeface="Letter-join Print Plus 4" panose="02000805000000020003" pitchFamily="50" charset="0"/>
              <a:cs typeface="Ideal Sans Medium" pitchFamily="50" charset="0"/>
            </a:endParaRPr>
          </a:p>
          <a:p>
            <a:pPr marL="0" indent="0">
              <a:spcBef>
                <a:spcPts val="0"/>
              </a:spcBef>
              <a:buNone/>
            </a:pPr>
            <a:r>
              <a:rPr lang="en-GB" sz="2400" dirty="0">
                <a:latin typeface="Letter-join Print Plus 4" panose="02000805000000020003" pitchFamily="50" charset="0"/>
                <a:cs typeface="Ideal Sans Medium" pitchFamily="50" charset="0"/>
              </a:rPr>
              <a:t>If your child has an allergy or intolerance please make us aware so we can notify the kitchen accordingly.  </a:t>
            </a:r>
          </a:p>
        </p:txBody>
      </p:sp>
      <p:pic>
        <p:nvPicPr>
          <p:cNvPr id="2" name="Picture 1">
            <a:extLst>
              <a:ext uri="{FF2B5EF4-FFF2-40B4-BE49-F238E27FC236}">
                <a16:creationId xmlns:a16="http://schemas.microsoft.com/office/drawing/2014/main" id="{67235912-3B78-BEC8-1B4C-9FE79B5CD546}"/>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2687365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9361" y="1102791"/>
            <a:ext cx="3291788" cy="329178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0283" y="1143000"/>
            <a:ext cx="2640842" cy="2640842"/>
          </a:xfrm>
          <a:prstGeom prst="rect">
            <a:avLst/>
          </a:prstGeom>
        </p:spPr>
      </p:pic>
      <p:sp>
        <p:nvSpPr>
          <p:cNvPr id="4" name="TextBox 3"/>
          <p:cNvSpPr txBox="1"/>
          <p:nvPr/>
        </p:nvSpPr>
        <p:spPr>
          <a:xfrm>
            <a:off x="1105468" y="4394579"/>
            <a:ext cx="9962865" cy="2246769"/>
          </a:xfrm>
          <a:prstGeom prst="rect">
            <a:avLst/>
          </a:prstGeom>
          <a:noFill/>
        </p:spPr>
        <p:txBody>
          <a:bodyPr wrap="square" rtlCol="0">
            <a:spAutoFit/>
          </a:bodyPr>
          <a:lstStyle/>
          <a:p>
            <a:r>
              <a:rPr lang="en-GB" sz="2000" dirty="0">
                <a:latin typeface="Letter-join Print Plus 4" panose="02000805000000020003" pitchFamily="50" charset="0"/>
              </a:rPr>
              <a:t>All children are offered a piece of seasonal fruit and carton of milk each day.</a:t>
            </a:r>
          </a:p>
          <a:p>
            <a:endParaRPr lang="en-GB" sz="2000" dirty="0">
              <a:latin typeface="Letter-join Print Plus 4" panose="02000805000000020003" pitchFamily="50" charset="0"/>
            </a:endParaRPr>
          </a:p>
          <a:p>
            <a:r>
              <a:rPr lang="en-GB" sz="2000" dirty="0">
                <a:latin typeface="Letter-join Print Plus 4" panose="02000805000000020003" pitchFamily="50" charset="0"/>
              </a:rPr>
              <a:t>Milk is free of charge until the child’s 5</a:t>
            </a:r>
            <a:r>
              <a:rPr lang="en-GB" sz="2000" baseline="30000" dirty="0">
                <a:latin typeface="Letter-join Print Plus 4" panose="02000805000000020003" pitchFamily="50" charset="0"/>
              </a:rPr>
              <a:t>th</a:t>
            </a:r>
            <a:r>
              <a:rPr lang="en-GB" sz="2000" dirty="0">
                <a:latin typeface="Letter-join Print Plus 4" panose="02000805000000020003" pitchFamily="50" charset="0"/>
              </a:rPr>
              <a:t> birthday.  Afterwards it can be supplied at a small charge through the Cool Milk website.</a:t>
            </a:r>
          </a:p>
          <a:p>
            <a:endParaRPr lang="en-GB" sz="2000" dirty="0">
              <a:latin typeface="Letter-join Print Plus 4" panose="02000805000000020003" pitchFamily="50" charset="0"/>
            </a:endParaRPr>
          </a:p>
          <a:p>
            <a:r>
              <a:rPr lang="en-GB" sz="2000" dirty="0">
                <a:latin typeface="Letter-join Print Plus 4" panose="02000805000000020003" pitchFamily="50" charset="0"/>
              </a:rPr>
              <a:t>Please register your child for milk on the Cool Milk website: </a:t>
            </a:r>
            <a:r>
              <a:rPr lang="en-GB" sz="2000" dirty="0">
                <a:latin typeface="Letter-join Print Plus 4" panose="02000805000000020003" pitchFamily="50" charset="0"/>
                <a:hlinkClick r:id="rId5">
                  <a:extLst>
                    <a:ext uri="{A12FA001-AC4F-418D-AE19-62706E023703}">
                      <ahyp:hlinkClr xmlns:ahyp="http://schemas.microsoft.com/office/drawing/2018/hyperlinkcolor" val="tx"/>
                    </a:ext>
                  </a:extLst>
                </a:hlinkClick>
              </a:rPr>
              <a:t>https://www.coolmilk.com/</a:t>
            </a:r>
            <a:endParaRPr lang="en-GB" sz="2000" dirty="0">
              <a:latin typeface="Letter-join Print Plus 4" panose="02000805000000020003" pitchFamily="50" charset="0"/>
            </a:endParaRPr>
          </a:p>
          <a:p>
            <a:endParaRPr lang="en-GB" sz="2000" b="1" dirty="0">
              <a:latin typeface="SassoonPrimaryInfant" pitchFamily="2" charset="0"/>
            </a:endParaRPr>
          </a:p>
        </p:txBody>
      </p:sp>
      <p:sp>
        <p:nvSpPr>
          <p:cNvPr id="8" name="Rectangle 7"/>
          <p:cNvSpPr/>
          <p:nvPr/>
        </p:nvSpPr>
        <p:spPr>
          <a:xfrm>
            <a:off x="5518035" y="435114"/>
            <a:ext cx="2025363" cy="707886"/>
          </a:xfrm>
          <a:prstGeom prst="rect">
            <a:avLst/>
          </a:prstGeom>
          <a:noFill/>
        </p:spPr>
        <p:txBody>
          <a:bodyPr wrap="none" lIns="91440" tIns="45720" rIns="91440" bIns="45720">
            <a:spAutoFit/>
          </a:bodyPr>
          <a:lstStyle/>
          <a:p>
            <a:pPr algn="ctr"/>
            <a:r>
              <a:rPr lang="en-US" sz="4000" dirty="0">
                <a:ln w="0"/>
                <a:latin typeface="Letter-join Print Plus 4" panose="02000805000000020003" pitchFamily="50" charset="0"/>
              </a:rPr>
              <a:t>Snack</a:t>
            </a:r>
            <a:r>
              <a:rPr lang="en-US" sz="4000" dirty="0">
                <a:ln w="0"/>
                <a:gradFill>
                  <a:gsLst>
                    <a:gs pos="21000">
                      <a:srgbClr val="53575C"/>
                    </a:gs>
                    <a:gs pos="88000">
                      <a:srgbClr val="C5C7CA"/>
                    </a:gs>
                  </a:gsLst>
                  <a:lin ang="5400000"/>
                </a:gradFill>
              </a:rPr>
              <a:t>  </a:t>
            </a:r>
            <a:r>
              <a:rPr lang="en-US" sz="4000" b="0" cap="none" spc="0" dirty="0">
                <a:ln w="0"/>
                <a:gradFill>
                  <a:gsLst>
                    <a:gs pos="21000">
                      <a:srgbClr val="53575C"/>
                    </a:gs>
                    <a:gs pos="88000">
                      <a:srgbClr val="C5C7CA"/>
                    </a:gs>
                  </a:gsLst>
                  <a:lin ang="5400000"/>
                </a:gradFill>
                <a:effectLst/>
              </a:rPr>
              <a:t> </a:t>
            </a:r>
            <a:r>
              <a:rPr lang="en-US" sz="4000" dirty="0">
                <a:ln w="0"/>
                <a:gradFill>
                  <a:gsLst>
                    <a:gs pos="21000">
                      <a:srgbClr val="53575C"/>
                    </a:gs>
                    <a:gs pos="88000">
                      <a:srgbClr val="C5C7CA"/>
                    </a:gs>
                  </a:gsLst>
                  <a:lin ang="5400000"/>
                </a:gradFill>
              </a:rPr>
              <a:t> </a:t>
            </a:r>
            <a:endParaRPr lang="en-US" sz="4000" b="0" cap="none" spc="0" dirty="0">
              <a:ln w="0"/>
              <a:gradFill>
                <a:gsLst>
                  <a:gs pos="21000">
                    <a:srgbClr val="53575C"/>
                  </a:gs>
                  <a:gs pos="88000">
                    <a:srgbClr val="C5C7CA"/>
                  </a:gs>
                </a:gsLst>
                <a:lin ang="5400000"/>
              </a:gradFill>
              <a:effectLst/>
            </a:endParaRPr>
          </a:p>
        </p:txBody>
      </p:sp>
      <p:pic>
        <p:nvPicPr>
          <p:cNvPr id="2" name="Picture 1">
            <a:extLst>
              <a:ext uri="{FF2B5EF4-FFF2-40B4-BE49-F238E27FC236}">
                <a16:creationId xmlns:a16="http://schemas.microsoft.com/office/drawing/2014/main" id="{A3B9F9B5-E5B4-B78E-A99B-E529D63B1A0A}"/>
              </a:ext>
            </a:extLst>
          </p:cNvPr>
          <p:cNvPicPr>
            <a:picLocks noChangeAspect="1"/>
          </p:cNvPicPr>
          <p:nvPr/>
        </p:nvPicPr>
        <p:blipFill>
          <a:blip r:embed="rId6"/>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7644807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429219"/>
            <a:ext cx="10515600" cy="854075"/>
          </a:xfrm>
        </p:spPr>
        <p:txBody>
          <a:bodyPr/>
          <a:lstStyle/>
          <a:p>
            <a:r>
              <a:rPr lang="en-GB" dirty="0">
                <a:latin typeface="Letter-join Print Plus 4" panose="02000805000000020003" pitchFamily="50" charset="0"/>
                <a:cs typeface="Ideal Sans Medium" pitchFamily="50" charset="0"/>
              </a:rPr>
              <a:t>School Uniform</a:t>
            </a:r>
          </a:p>
        </p:txBody>
      </p:sp>
      <p:sp>
        <p:nvSpPr>
          <p:cNvPr id="3" name="Content Placeholder 2"/>
          <p:cNvSpPr>
            <a:spLocks noGrp="1"/>
          </p:cNvSpPr>
          <p:nvPr>
            <p:ph idx="1"/>
          </p:nvPr>
        </p:nvSpPr>
        <p:spPr>
          <a:xfrm>
            <a:off x="838199" y="1499560"/>
            <a:ext cx="11083639" cy="5223164"/>
          </a:xfrm>
        </p:spPr>
        <p:txBody>
          <a:bodyPr>
            <a:normAutofit fontScale="32500" lnSpcReduction="20000"/>
          </a:bodyPr>
          <a:lstStyle/>
          <a:p>
            <a:pPr marL="0" indent="0">
              <a:buNone/>
            </a:pPr>
            <a:r>
              <a:rPr lang="en-GB" sz="6200" u="sng" dirty="0">
                <a:latin typeface="Letter-join Print Plus 4" panose="02000805000000020003" pitchFamily="50" charset="0"/>
                <a:cs typeface="Ideal Sans Medium" pitchFamily="50" charset="0"/>
              </a:rPr>
              <a:t>For boys</a:t>
            </a:r>
            <a:endParaRPr lang="en-GB" sz="6200" dirty="0">
              <a:latin typeface="Letter-join Print Plus 4" panose="02000805000000020003" pitchFamily="50" charset="0"/>
              <a:cs typeface="Ideal Sans Medium" pitchFamily="50" charset="0"/>
            </a:endParaRP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Black shoes </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Black/grey shorts or trousers</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A white shirt or polo shirt</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A royal blue jumper (with or without the Holly Hill logo)</a:t>
            </a:r>
          </a:p>
          <a:p>
            <a:pPr lvl="0">
              <a:buFont typeface="Wingdings" panose="05000000000000000000" pitchFamily="2" charset="2"/>
              <a:buChar char="ü"/>
            </a:pPr>
            <a:endParaRPr lang="en-GB" sz="6200" dirty="0">
              <a:latin typeface="Letter-join Print Plus 4" panose="02000805000000020003" pitchFamily="50" charset="0"/>
              <a:cs typeface="Ideal Sans Medium" pitchFamily="50" charset="0"/>
            </a:endParaRPr>
          </a:p>
          <a:p>
            <a:pPr marL="0" indent="0">
              <a:buNone/>
            </a:pPr>
            <a:r>
              <a:rPr lang="en-GB" sz="6200" u="sng" dirty="0">
                <a:latin typeface="Letter-join Print Plus 4" panose="02000805000000020003" pitchFamily="50" charset="0"/>
                <a:cs typeface="Ideal Sans Medium" pitchFamily="50" charset="0"/>
              </a:rPr>
              <a:t>For girls</a:t>
            </a:r>
            <a:endParaRPr lang="en-GB" sz="6200" dirty="0">
              <a:latin typeface="Letter-join Print Plus 4" panose="02000805000000020003" pitchFamily="50" charset="0"/>
              <a:cs typeface="Ideal Sans Medium" pitchFamily="50" charset="0"/>
            </a:endParaRP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Black shoes</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Black/grey skirt, trousers, dress or tights </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A blue dress or grey pinafore may be worn in the summer</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A white shirt or polo shirt</a:t>
            </a:r>
          </a:p>
          <a:p>
            <a:pPr lvl="0">
              <a:buFont typeface="Wingdings" panose="05000000000000000000" pitchFamily="2" charset="2"/>
              <a:buChar char="ü"/>
            </a:pPr>
            <a:r>
              <a:rPr lang="en-GB" sz="6200" dirty="0">
                <a:latin typeface="Letter-join Print Plus 4" panose="02000805000000020003" pitchFamily="50" charset="0"/>
                <a:cs typeface="Ideal Sans Medium" pitchFamily="50" charset="0"/>
              </a:rPr>
              <a:t>A royal blue jumper or cardigan </a:t>
            </a:r>
          </a:p>
          <a:p>
            <a:pPr marL="0" lvl="0" indent="0">
              <a:buNone/>
            </a:pPr>
            <a:endParaRPr lang="en-GB" sz="2500" dirty="0">
              <a:latin typeface="Letter-join Print Plus 4" panose="02000805000000020003" pitchFamily="50" charset="0"/>
              <a:cs typeface="Ideal Sans Medium" pitchFamily="50" charset="0"/>
            </a:endParaRPr>
          </a:p>
          <a:p>
            <a:pPr marL="0" lvl="0" indent="0">
              <a:buNone/>
            </a:pPr>
            <a:r>
              <a:rPr lang="en-GB" sz="7400" b="1" u="sng" dirty="0">
                <a:latin typeface="Letter-join Print Plus 4" panose="02000805000000020003" pitchFamily="50" charset="0"/>
                <a:cs typeface="Ideal Sans Bold" pitchFamily="50" charset="0"/>
              </a:rPr>
              <a:t>Please make sure that every item of uniform is clearly labelled with your child’s name! </a:t>
            </a:r>
          </a:p>
          <a:p>
            <a:pPr marL="0" lvl="0" indent="0">
              <a:buNone/>
            </a:pPr>
            <a:endParaRPr lang="en-GB" dirty="0">
              <a:latin typeface="Letter-join Print Plus 4" panose="02000805000000020003" pitchFamily="50" charset="0"/>
              <a:cs typeface="Ideal Sans Medium" pitchFamily="50" charset="0"/>
            </a:endParaRPr>
          </a:p>
          <a:p>
            <a:pPr marL="0" indent="0">
              <a:buNone/>
            </a:pPr>
            <a:endParaRPr lang="en-GB" dirty="0">
              <a:latin typeface="SassoonPrimaryInfant" pitchFamily="2" charset="0"/>
              <a:cs typeface="Ideal Sans Medium" pitchFamily="50" charset="0"/>
            </a:endParaRPr>
          </a:p>
          <a:p>
            <a:pPr marL="0" indent="0">
              <a:buNone/>
            </a:pPr>
            <a:endParaRPr lang="en-GB" dirty="0">
              <a:latin typeface="SassoonPrimaryInfant" pitchFamily="2" charset="0"/>
            </a:endParaRPr>
          </a:p>
          <a:p>
            <a:pPr marL="0" indent="0">
              <a:buNone/>
            </a:pPr>
            <a:endParaRPr lang="en-GB" dirty="0"/>
          </a:p>
        </p:txBody>
      </p:sp>
      <p:pic>
        <p:nvPicPr>
          <p:cNvPr id="4" name="Picture 3">
            <a:extLst>
              <a:ext uri="{FF2B5EF4-FFF2-40B4-BE49-F238E27FC236}">
                <a16:creationId xmlns:a16="http://schemas.microsoft.com/office/drawing/2014/main" id="{B7C36E5A-060B-231F-F0B3-78DCA01A9854}"/>
              </a:ext>
            </a:extLst>
          </p:cNvPr>
          <p:cNvPicPr>
            <a:picLocks noChangeAspect="1"/>
          </p:cNvPicPr>
          <p:nvPr/>
        </p:nvPicPr>
        <p:blipFill>
          <a:blip r:embed="rId2"/>
          <a:stretch>
            <a:fillRect/>
          </a:stretch>
        </p:blipFill>
        <p:spPr>
          <a:xfrm>
            <a:off x="11062741" y="145684"/>
            <a:ext cx="961638" cy="953914"/>
          </a:xfrm>
          <a:prstGeom prst="rect">
            <a:avLst/>
          </a:prstGeom>
        </p:spPr>
      </p:pic>
      <p:pic>
        <p:nvPicPr>
          <p:cNvPr id="1028" name="Picture 4" descr="PRIMARY SCHOOL SUMMER DRESS AVAILABLE IN 5 COLOURS – WearAbouts Schoolwear">
            <a:extLst>
              <a:ext uri="{FF2B5EF4-FFF2-40B4-BE49-F238E27FC236}">
                <a16:creationId xmlns:a16="http://schemas.microsoft.com/office/drawing/2014/main" id="{CCDA17C4-CA79-7836-1260-A25BFD8C043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332901">
            <a:off x="8349521" y="1046042"/>
            <a:ext cx="1741253" cy="224409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chool Trousers Classy - Grey (Sizes 34-48) - Brandz">
            <a:extLst>
              <a:ext uri="{FF2B5EF4-FFF2-40B4-BE49-F238E27FC236}">
                <a16:creationId xmlns:a16="http://schemas.microsoft.com/office/drawing/2014/main" id="{8CF4EAE8-92E9-65CE-338D-8BD1AF93F8F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9747" r="17482"/>
          <a:stretch>
            <a:fillRect/>
          </a:stretch>
        </p:blipFill>
        <p:spPr bwMode="auto">
          <a:xfrm rot="529320">
            <a:off x="10090200" y="2016068"/>
            <a:ext cx="1703979" cy="26765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hite School Polo Shirts - 3 Pack | Infants | 3-4 4-5 Years">
            <a:extLst>
              <a:ext uri="{FF2B5EF4-FFF2-40B4-BE49-F238E27FC236}">
                <a16:creationId xmlns:a16="http://schemas.microsoft.com/office/drawing/2014/main" id="{8C6654B2-4F65-877F-FA6D-E41208B66A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815236">
            <a:off x="7525125" y="3554847"/>
            <a:ext cx="2580574" cy="2103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587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0421" y="262825"/>
            <a:ext cx="10515600" cy="5306291"/>
          </a:xfrm>
        </p:spPr>
        <p:txBody>
          <a:bodyPr>
            <a:normAutofit fontScale="25000" lnSpcReduction="20000"/>
          </a:bodyPr>
          <a:lstStyle/>
          <a:p>
            <a:pPr marL="0" indent="0">
              <a:buNone/>
            </a:pPr>
            <a:r>
              <a:rPr lang="en-GB" sz="9600" dirty="0">
                <a:latin typeface="Letter-join Print Plus 4" panose="02000805000000020003" pitchFamily="50" charset="0"/>
                <a:cs typeface="Ideal Sans Medium" pitchFamily="50" charset="0"/>
              </a:rPr>
              <a:t>Things your child will also need</a:t>
            </a:r>
          </a:p>
          <a:p>
            <a:pPr marL="0" indent="0">
              <a:buNone/>
            </a:pPr>
            <a:endParaRPr lang="en-GB" sz="5600" dirty="0">
              <a:latin typeface="Letter-join Print Plus 4" panose="02000805000000020003" pitchFamily="50" charset="0"/>
              <a:cs typeface="Ideal Sans Medium" pitchFamily="50" charset="0"/>
            </a:endParaRPr>
          </a:p>
          <a:p>
            <a:pPr marL="0" lvl="0" indent="0">
              <a:buNone/>
            </a:pPr>
            <a:r>
              <a:rPr lang="en-GB" sz="6400" u="sng" dirty="0">
                <a:latin typeface="Letter-join Print Plus 4" panose="02000805000000020003" pitchFamily="50" charset="0"/>
                <a:cs typeface="Ideal Sans Medium" pitchFamily="50" charset="0"/>
              </a:rPr>
              <a:t>Water Bottle</a:t>
            </a:r>
            <a:r>
              <a:rPr lang="en-GB" sz="6400" dirty="0">
                <a:latin typeface="Letter-join Print Plus 4" panose="02000805000000020003" pitchFamily="50" charset="0"/>
                <a:cs typeface="Ideal Sans Medium" pitchFamily="50" charset="0"/>
              </a:rPr>
              <a:t>-containing water</a:t>
            </a:r>
          </a:p>
          <a:p>
            <a:pPr marL="0" lvl="0" indent="0">
              <a:buNone/>
            </a:pPr>
            <a:r>
              <a:rPr lang="en-GB" sz="6400" dirty="0">
                <a:latin typeface="Letter-join Print Plus 4" panose="02000805000000020003" pitchFamily="50" charset="0"/>
                <a:cs typeface="Ideal Sans Medium" pitchFamily="50" charset="0"/>
              </a:rPr>
              <a:t>Your child will be free to drink their water throughout the day.</a:t>
            </a:r>
          </a:p>
          <a:p>
            <a:pPr marL="0" indent="0">
              <a:buNone/>
            </a:pPr>
            <a:endParaRPr lang="en-GB" sz="4800" dirty="0">
              <a:latin typeface="Letter-join Print Plus 4" panose="02000805000000020003" pitchFamily="50" charset="0"/>
              <a:cs typeface="Ideal Sans Medium" pitchFamily="50" charset="0"/>
            </a:endParaRPr>
          </a:p>
          <a:p>
            <a:pPr marL="0" lvl="0" indent="0">
              <a:buNone/>
            </a:pPr>
            <a:r>
              <a:rPr lang="en-GB" sz="6400" u="sng" dirty="0">
                <a:latin typeface="Letter-join Print Plus 4" panose="02000805000000020003" pitchFamily="50" charset="0"/>
                <a:cs typeface="Ideal Sans Medium" pitchFamily="50" charset="0"/>
              </a:rPr>
              <a:t>PE Kit</a:t>
            </a:r>
            <a:r>
              <a:rPr lang="en-GB" sz="6400" dirty="0">
                <a:latin typeface="Letter-join Print Plus 4" panose="02000805000000020003" pitchFamily="50" charset="0"/>
                <a:cs typeface="Ideal Sans Medium" pitchFamily="50" charset="0"/>
              </a:rPr>
              <a:t>-In a named PE bag which can stay in school for the half term. </a:t>
            </a:r>
          </a:p>
          <a:p>
            <a:pPr>
              <a:buFont typeface="Wingdings" panose="05000000000000000000" pitchFamily="2" charset="2"/>
              <a:buChar char="ü"/>
            </a:pPr>
            <a:r>
              <a:rPr lang="en-GB" sz="6400" dirty="0">
                <a:latin typeface="Letter-join Print Plus 4" panose="02000805000000020003" pitchFamily="50" charset="0"/>
                <a:cs typeface="Ideal Sans Medium" pitchFamily="50" charset="0"/>
              </a:rPr>
              <a:t>White T Shirt and black shorts for all indoor PE</a:t>
            </a:r>
          </a:p>
          <a:p>
            <a:pPr>
              <a:buFont typeface="Wingdings" panose="05000000000000000000" pitchFamily="2" charset="2"/>
              <a:buChar char="ü"/>
            </a:pPr>
            <a:r>
              <a:rPr lang="en-GB" sz="6400" dirty="0">
                <a:latin typeface="Letter-join Print Plus 4" panose="02000805000000020003" pitchFamily="50" charset="0"/>
                <a:cs typeface="Ideal Sans Medium" pitchFamily="50" charset="0"/>
              </a:rPr>
              <a:t>A tracksuit and trainers for outdoor PE</a:t>
            </a:r>
          </a:p>
          <a:p>
            <a:pPr>
              <a:buFont typeface="Wingdings" panose="05000000000000000000" pitchFamily="2" charset="2"/>
              <a:buChar char="ü"/>
            </a:pPr>
            <a:r>
              <a:rPr lang="en-GB" sz="6400" dirty="0">
                <a:latin typeface="Letter-join Print Plus 4" panose="02000805000000020003" pitchFamily="50" charset="0"/>
                <a:cs typeface="Ideal Sans Medium" pitchFamily="50" charset="0"/>
              </a:rPr>
              <a:t>Skirts are much easier than pinafores on PE day!</a:t>
            </a:r>
          </a:p>
          <a:p>
            <a:pPr>
              <a:buFont typeface="Wingdings" panose="05000000000000000000" pitchFamily="2" charset="2"/>
              <a:buChar char="ü"/>
            </a:pPr>
            <a:r>
              <a:rPr lang="en-GB" sz="6400" dirty="0">
                <a:latin typeface="Letter-join Print Plus 4" panose="02000805000000020003" pitchFamily="50" charset="0"/>
                <a:cs typeface="Ideal Sans Medium" pitchFamily="50" charset="0"/>
              </a:rPr>
              <a:t>Don’t forget socks if your daughter wears tights!</a:t>
            </a:r>
          </a:p>
          <a:p>
            <a:pPr>
              <a:buFont typeface="Wingdings" panose="05000000000000000000" pitchFamily="2" charset="2"/>
              <a:buChar char="ü"/>
            </a:pPr>
            <a:r>
              <a:rPr lang="en-GB" sz="6400" dirty="0">
                <a:latin typeface="Letter-join Print Plus 4" panose="02000805000000020003" pitchFamily="50" charset="0"/>
                <a:cs typeface="Ideal Sans Medium" pitchFamily="50" charset="0"/>
              </a:rPr>
              <a:t>Earrings should be taken out on PE days. (Tuesday)</a:t>
            </a:r>
          </a:p>
          <a:p>
            <a:pPr marL="0" indent="0">
              <a:buNone/>
            </a:pPr>
            <a:endParaRPr lang="en-GB" sz="6400" dirty="0">
              <a:latin typeface="Letter-join Print Plus 4" panose="02000805000000020003" pitchFamily="50" charset="0"/>
              <a:cs typeface="Ideal Sans Medium" pitchFamily="50" charset="0"/>
            </a:endParaRPr>
          </a:p>
          <a:p>
            <a:pPr marL="0" indent="0">
              <a:buNone/>
            </a:pPr>
            <a:r>
              <a:rPr lang="en-GB" sz="6400" u="sng" dirty="0">
                <a:latin typeface="Letter-join Print Plus 4" panose="02000805000000020003" pitchFamily="50" charset="0"/>
                <a:cs typeface="Ideal Sans Medium" pitchFamily="50" charset="0"/>
              </a:rPr>
              <a:t>Book Bag</a:t>
            </a:r>
            <a:r>
              <a:rPr lang="en-GB" sz="6400" dirty="0">
                <a:latin typeface="Letter-join Print Plus 4" panose="02000805000000020003" pitchFamily="50" charset="0"/>
                <a:cs typeface="Ideal Sans Medium" pitchFamily="50" charset="0"/>
              </a:rPr>
              <a:t>-all contents to be kept in the folder and brought to school every day. </a:t>
            </a:r>
          </a:p>
          <a:p>
            <a:pPr marL="0" indent="0" defTabSz="914400">
              <a:lnSpc>
                <a:spcPct val="90000"/>
              </a:lnSpc>
              <a:spcAft>
                <a:spcPts val="600"/>
              </a:spcAft>
              <a:buNone/>
            </a:pPr>
            <a:r>
              <a:rPr lang="en-US" sz="6400" dirty="0">
                <a:latin typeface="Letter-join Print Plus 4" panose="02000805000000020003" pitchFamily="50" charset="0"/>
              </a:rPr>
              <a:t>All F2 children will be provided with a school book bag.  </a:t>
            </a:r>
          </a:p>
          <a:p>
            <a:pPr marL="0" indent="0" defTabSz="914400">
              <a:lnSpc>
                <a:spcPct val="90000"/>
              </a:lnSpc>
              <a:spcAft>
                <a:spcPts val="600"/>
              </a:spcAft>
              <a:buNone/>
            </a:pPr>
            <a:r>
              <a:rPr lang="en-US" sz="6400" dirty="0">
                <a:latin typeface="Letter-join Print Plus 4" panose="02000805000000020003" pitchFamily="50" charset="0"/>
              </a:rPr>
              <a:t>F1 children are able to purchase these from the School Office if they so wish.</a:t>
            </a:r>
          </a:p>
          <a:p>
            <a:pPr marL="0" indent="0">
              <a:buNone/>
            </a:pPr>
            <a:r>
              <a:rPr lang="en-GB" sz="6400" dirty="0">
                <a:latin typeface="Letter-join Print Plus 4" panose="02000805000000020003" pitchFamily="50" charset="0"/>
                <a:cs typeface="Ideal Sans Medium" pitchFamily="50" charset="0"/>
              </a:rPr>
              <a:t>Also, please check your child’s book bag each day for any letters. </a:t>
            </a:r>
          </a:p>
          <a:p>
            <a:pPr marL="0" lvl="0" indent="0">
              <a:buNone/>
            </a:pPr>
            <a:endParaRPr lang="en-GB" sz="4800" u="sng" dirty="0">
              <a:latin typeface="Letter-join Print Plus 4" panose="02000805000000020003" pitchFamily="50" charset="0"/>
              <a:cs typeface="Ideal Sans Medium" pitchFamily="50" charset="0"/>
            </a:endParaRPr>
          </a:p>
          <a:p>
            <a:pPr marL="0" lvl="0" indent="0">
              <a:buNone/>
            </a:pPr>
            <a:r>
              <a:rPr lang="en-GB" sz="6400" u="sng" dirty="0">
                <a:latin typeface="Letter-join Print Plus 4" panose="02000805000000020003" pitchFamily="50" charset="0"/>
                <a:cs typeface="Ideal Sans Medium" pitchFamily="50" charset="0"/>
              </a:rPr>
              <a:t>Coat</a:t>
            </a:r>
            <a:r>
              <a:rPr lang="en-GB" sz="6400" dirty="0">
                <a:latin typeface="Letter-join Print Plus 4" panose="02000805000000020003" pitchFamily="50" charset="0"/>
                <a:cs typeface="Ideal Sans Medium" pitchFamily="50" charset="0"/>
              </a:rPr>
              <a:t>-Please bring a coat as we are outside a lot of the time! </a:t>
            </a:r>
          </a:p>
          <a:p>
            <a:pPr marL="0" indent="0">
              <a:buNone/>
            </a:pPr>
            <a:endParaRPr lang="en-GB" sz="4400" dirty="0">
              <a:latin typeface="Segoe Print" panose="02000600000000000000" pitchFamily="2" charset="0"/>
              <a:cs typeface="Ideal Sans Medium" pitchFamily="50" charset="0"/>
            </a:endParaRPr>
          </a:p>
          <a:p>
            <a:pPr marL="0" lvl="0" indent="0">
              <a:buNone/>
            </a:pPr>
            <a:r>
              <a:rPr lang="en-GB" sz="6400" u="sng" dirty="0">
                <a:latin typeface="Letter-join Print Plus 4" panose="02000805000000020003" pitchFamily="50" charset="0"/>
                <a:cs typeface="Ideal Sans Medium" pitchFamily="50" charset="0"/>
              </a:rPr>
              <a:t>Wellies</a:t>
            </a:r>
            <a:r>
              <a:rPr lang="en-GB" sz="6400" dirty="0">
                <a:latin typeface="Letter-join Print Plus 4" panose="02000805000000020003" pitchFamily="50" charset="0"/>
                <a:cs typeface="Ideal Sans Medium" pitchFamily="50" charset="0"/>
              </a:rPr>
              <a:t>-These are to be kept on our outdoor welly stands.</a:t>
            </a:r>
            <a:endParaRPr lang="en-GB" dirty="0">
              <a:latin typeface="Letter-join Print Plus 4" panose="02000805000000020003" pitchFamily="50" charset="0"/>
            </a:endParaRPr>
          </a:p>
        </p:txBody>
      </p:sp>
      <p:pic>
        <p:nvPicPr>
          <p:cNvPr id="25" name="irc_mi" descr="Image result for water bottle clipart">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1703" y="563418"/>
            <a:ext cx="733425" cy="1288472"/>
          </a:xfrm>
          <a:prstGeom prst="rect">
            <a:avLst/>
          </a:prstGeom>
          <a:noFill/>
          <a:ln>
            <a:noFill/>
          </a:ln>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8248" y="5293462"/>
            <a:ext cx="1250414" cy="1244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descr="Plain PE Kit Bag | 1st Class Uniforms &amp; Workwea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68662" y="1997580"/>
            <a:ext cx="1836782" cy="183678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blue book bag">
            <a:extLst>
              <a:ext uri="{FF2B5EF4-FFF2-40B4-BE49-F238E27FC236}">
                <a16:creationId xmlns:a16="http://schemas.microsoft.com/office/drawing/2014/main" id="{793F098D-169E-6FE8-79C7-CE6C9BD282F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48218" y="4243438"/>
            <a:ext cx="1518208" cy="151820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5CE276A2-1FA7-9069-5011-36FF0AFEC649}"/>
              </a:ext>
            </a:extLst>
          </p:cNvPr>
          <p:cNvPicPr>
            <a:picLocks noChangeAspect="1"/>
          </p:cNvPicPr>
          <p:nvPr/>
        </p:nvPicPr>
        <p:blipFill>
          <a:blip r:embed="rId7"/>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361010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3F5877B-98C7-49DD-83AB-0F6F57CB65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F56A994-0D59-4B0D-A597-44640DB6B092}"/>
              </a:ext>
            </a:extLst>
          </p:cNvPr>
          <p:cNvPicPr>
            <a:picLocks noChangeAspect="1"/>
          </p:cNvPicPr>
          <p:nvPr/>
        </p:nvPicPr>
        <p:blipFill>
          <a:blip r:embed="rId2" cstate="print">
            <a:extLst>
              <a:ext uri="{28A0092B-C50C-407E-A947-70E740481C1C}">
                <a14:useLocalDpi xmlns:a14="http://schemas.microsoft.com/office/drawing/2010/main" val="0"/>
              </a:ext>
            </a:extLst>
          </a:blip>
          <a:srcRect l="4136" r="1999"/>
          <a:stretch>
            <a:fillRect/>
          </a:stretch>
        </p:blipFill>
        <p:spPr>
          <a:xfrm>
            <a:off x="7364078" y="-18"/>
            <a:ext cx="4827922" cy="6857999"/>
          </a:xfrm>
          <a:custGeom>
            <a:avLst/>
            <a:gdLst/>
            <a:ahLst/>
            <a:cxnLst/>
            <a:rect l="l" t="t" r="r" b="b"/>
            <a:pathLst>
              <a:path w="4827922" h="6858000">
                <a:moveTo>
                  <a:pt x="4441" y="0"/>
                </a:moveTo>
                <a:lnTo>
                  <a:pt x="4827922" y="0"/>
                </a:lnTo>
                <a:lnTo>
                  <a:pt x="4827922" y="6858000"/>
                </a:lnTo>
                <a:lnTo>
                  <a:pt x="0" y="6858000"/>
                </a:lnTo>
                <a:lnTo>
                  <a:pt x="106674" y="6638378"/>
                </a:lnTo>
                <a:cubicBezTo>
                  <a:pt x="530028" y="5720938"/>
                  <a:pt x="777229" y="4614948"/>
                  <a:pt x="777229" y="3424428"/>
                </a:cubicBezTo>
                <a:cubicBezTo>
                  <a:pt x="777229" y="2233909"/>
                  <a:pt x="530028" y="1127919"/>
                  <a:pt x="106674" y="210478"/>
                </a:cubicBezTo>
                <a:close/>
              </a:path>
            </a:pathLst>
          </a:custGeom>
        </p:spPr>
      </p:pic>
      <p:pic>
        <p:nvPicPr>
          <p:cNvPr id="4" name="Picture 3">
            <a:extLst>
              <a:ext uri="{FF2B5EF4-FFF2-40B4-BE49-F238E27FC236}">
                <a16:creationId xmlns:a16="http://schemas.microsoft.com/office/drawing/2014/main" id="{8F870F1E-BB3D-4D71-A202-AAD31D805E2B}"/>
              </a:ext>
            </a:extLst>
          </p:cNvPr>
          <p:cNvPicPr>
            <a:picLocks noChangeAspect="1"/>
          </p:cNvPicPr>
          <p:nvPr/>
        </p:nvPicPr>
        <p:blipFill>
          <a:blip r:embed="rId3">
            <a:extLst>
              <a:ext uri="{28A0092B-C50C-407E-A947-70E740481C1C}">
                <a14:useLocalDpi xmlns:a14="http://schemas.microsoft.com/office/drawing/2010/main" val="0"/>
              </a:ext>
            </a:extLst>
          </a:blip>
          <a:srcRect l="34424" r="11264"/>
          <a:stretch>
            <a:fillRect/>
          </a:stretch>
        </p:blipFill>
        <p:spPr>
          <a:xfrm>
            <a:off x="3119360" y="18"/>
            <a:ext cx="4966290" cy="6857999"/>
          </a:xfrm>
          <a:custGeom>
            <a:avLst/>
            <a:gdLst/>
            <a:ahLst/>
            <a:cxnLst/>
            <a:rect l="l" t="t" r="r" b="b"/>
            <a:pathLst>
              <a:path w="4966290" h="6857999">
                <a:moveTo>
                  <a:pt x="0" y="0"/>
                </a:moveTo>
                <a:lnTo>
                  <a:pt x="4188230" y="0"/>
                </a:lnTo>
                <a:lnTo>
                  <a:pt x="4295735" y="210478"/>
                </a:lnTo>
                <a:cubicBezTo>
                  <a:pt x="4719089" y="1127919"/>
                  <a:pt x="4966290" y="2233909"/>
                  <a:pt x="4966290" y="3424428"/>
                </a:cubicBezTo>
                <a:cubicBezTo>
                  <a:pt x="4966290" y="4614948"/>
                  <a:pt x="4719089" y="5720938"/>
                  <a:pt x="4295735" y="6638378"/>
                </a:cubicBezTo>
                <a:lnTo>
                  <a:pt x="4183560" y="6857999"/>
                </a:lnTo>
                <a:lnTo>
                  <a:pt x="53039" y="6857999"/>
                </a:lnTo>
                <a:lnTo>
                  <a:pt x="132047" y="6695338"/>
                </a:lnTo>
                <a:cubicBezTo>
                  <a:pt x="555401" y="5777898"/>
                  <a:pt x="802602" y="4671908"/>
                  <a:pt x="802602" y="3481388"/>
                </a:cubicBezTo>
                <a:cubicBezTo>
                  <a:pt x="802602" y="2191659"/>
                  <a:pt x="512484" y="1001134"/>
                  <a:pt x="22579" y="42066"/>
                </a:cubicBezTo>
                <a:close/>
              </a:path>
            </a:pathLst>
          </a:custGeom>
        </p:spPr>
      </p:pic>
      <p:sp useBgFill="1">
        <p:nvSpPr>
          <p:cNvPr id="16" name="Freeform: Shape 15">
            <a:extLst>
              <a:ext uri="{FF2B5EF4-FFF2-40B4-BE49-F238E27FC236}">
                <a16:creationId xmlns:a16="http://schemas.microsoft.com/office/drawing/2014/main" id="{4EA91930-66BC-4C41-B4F5-C31EB216F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45815"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8" name="Freeform: Shape 17">
            <a:extLst>
              <a:ext uri="{FF2B5EF4-FFF2-40B4-BE49-F238E27FC236}">
                <a16:creationId xmlns:a16="http://schemas.microsoft.com/office/drawing/2014/main" id="{6313CF8F-B436-401E-9575-DE0F8E8B5B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36670"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p:cNvSpPr/>
          <p:nvPr/>
        </p:nvSpPr>
        <p:spPr>
          <a:xfrm>
            <a:off x="448056" y="681038"/>
            <a:ext cx="2804504" cy="1325563"/>
          </a:xfrm>
          <a:prstGeom prst="rect">
            <a:avLst/>
          </a:prstGeom>
        </p:spPr>
        <p:txBody>
          <a:bodyPr vert="horz" lIns="91440" tIns="45720" rIns="91440" bIns="45720" rtlCol="0" anchor="ctr">
            <a:normAutofit fontScale="92500" lnSpcReduction="10000"/>
          </a:bodyPr>
          <a:lstStyle/>
          <a:p>
            <a:pPr algn="ctr" defTabSz="914400">
              <a:lnSpc>
                <a:spcPct val="90000"/>
              </a:lnSpc>
              <a:spcBef>
                <a:spcPct val="0"/>
              </a:spcBef>
              <a:spcAft>
                <a:spcPts val="600"/>
              </a:spcAft>
            </a:pPr>
            <a:r>
              <a:rPr lang="en-US" sz="2400" kern="1200" dirty="0">
                <a:ln w="0"/>
                <a:solidFill>
                  <a:schemeClr val="tx1"/>
                </a:solidFill>
                <a:latin typeface="Letter-join Print Plus 4" panose="02000805000000020003" pitchFamily="50" charset="0"/>
                <a:ea typeface="+mj-ea"/>
                <a:cs typeface="+mj-cs"/>
              </a:rPr>
              <a:t>We take a trip every week on </a:t>
            </a:r>
          </a:p>
          <a:p>
            <a:pPr algn="ctr" defTabSz="914400">
              <a:lnSpc>
                <a:spcPct val="90000"/>
              </a:lnSpc>
              <a:spcBef>
                <a:spcPct val="0"/>
              </a:spcBef>
              <a:spcAft>
                <a:spcPts val="600"/>
              </a:spcAft>
            </a:pPr>
            <a:r>
              <a:rPr lang="en-US" sz="2400" kern="1200" dirty="0">
                <a:ln w="0"/>
                <a:solidFill>
                  <a:schemeClr val="tx1"/>
                </a:solidFill>
                <a:latin typeface="Letter-join Print Plus 4" panose="02000805000000020003" pitchFamily="50" charset="0"/>
                <a:ea typeface="+mj-ea"/>
                <a:cs typeface="+mj-cs"/>
              </a:rPr>
              <a:t>Friday to Whisper’s Woodland</a:t>
            </a:r>
            <a:r>
              <a:rPr lang="en-US" sz="2400" b="0" kern="1200" cap="none" spc="0" dirty="0">
                <a:ln w="0"/>
                <a:solidFill>
                  <a:schemeClr val="tx1"/>
                </a:solidFill>
                <a:effectLst/>
                <a:latin typeface="Letter-join Print Plus 4" panose="02000805000000020003" pitchFamily="50" charset="0"/>
                <a:ea typeface="+mj-ea"/>
                <a:cs typeface="+mj-cs"/>
              </a:rPr>
              <a:t> </a:t>
            </a:r>
            <a:r>
              <a:rPr lang="en-US" sz="2400" kern="1200" dirty="0">
                <a:ln w="0"/>
                <a:solidFill>
                  <a:schemeClr val="tx1"/>
                </a:solidFill>
                <a:latin typeface="Letter-join Print Plus 4" panose="02000805000000020003" pitchFamily="50" charset="0"/>
                <a:ea typeface="+mj-ea"/>
                <a:cs typeface="+mj-cs"/>
              </a:rPr>
              <a:t> </a:t>
            </a:r>
            <a:endParaRPr lang="en-US" sz="2400" b="0" kern="1200" cap="none" spc="0" dirty="0">
              <a:ln w="0"/>
              <a:solidFill>
                <a:schemeClr val="tx1"/>
              </a:solidFill>
              <a:effectLst/>
              <a:latin typeface="Letter-join Print Plus 4" panose="02000805000000020003" pitchFamily="50" charset="0"/>
              <a:ea typeface="+mj-ea"/>
              <a:cs typeface="+mj-cs"/>
            </a:endParaRPr>
          </a:p>
        </p:txBody>
      </p:sp>
      <p:sp>
        <p:nvSpPr>
          <p:cNvPr id="20" name="Rectangle 19">
            <a:extLst>
              <a:ext uri="{FF2B5EF4-FFF2-40B4-BE49-F238E27FC236}">
                <a16:creationId xmlns:a16="http://schemas.microsoft.com/office/drawing/2014/main" id="{2A38CFE9-C30A-4551-ACCB-D5808FBC39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67EF550F-47CE-4FB2-9DAC-12AD835C8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2089941"/>
            <a:ext cx="2834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p:cNvSpPr txBox="1"/>
          <p:nvPr/>
        </p:nvSpPr>
        <p:spPr>
          <a:xfrm>
            <a:off x="448056" y="2258171"/>
            <a:ext cx="2804504" cy="3918792"/>
          </a:xfrm>
          <a:prstGeom prst="rect">
            <a:avLst/>
          </a:prstGeom>
        </p:spPr>
        <p:txBody>
          <a:bodyPr vert="horz" lIns="91440" tIns="45720" rIns="91440" bIns="45720" rtlCol="0">
            <a:normAutofit fontScale="92500" lnSpcReduction="10000"/>
          </a:bodyPr>
          <a:lstStyle/>
          <a:p>
            <a:pPr algn="ctr" defTabSz="914400">
              <a:lnSpc>
                <a:spcPct val="90000"/>
              </a:lnSpc>
              <a:spcAft>
                <a:spcPts val="600"/>
              </a:spcAft>
            </a:pPr>
            <a:r>
              <a:rPr lang="en-US" sz="2400" b="1" dirty="0">
                <a:latin typeface="Letter-join Print Plus 4" panose="02000805000000020003" pitchFamily="50" charset="0"/>
              </a:rPr>
              <a:t>Outdoor learning is in all weathers!</a:t>
            </a:r>
          </a:p>
          <a:p>
            <a:pPr indent="-228600" algn="ctr" defTabSz="914400">
              <a:lnSpc>
                <a:spcPct val="90000"/>
              </a:lnSpc>
              <a:spcAft>
                <a:spcPts val="600"/>
              </a:spcAft>
              <a:buFont typeface="Arial" panose="020B0604020202020204" pitchFamily="34" charset="0"/>
              <a:buChar char="•"/>
            </a:pPr>
            <a:endParaRPr lang="en-US" sz="2400" b="1" dirty="0">
              <a:latin typeface="Letter-join Print Plus 4" panose="02000805000000020003" pitchFamily="50" charset="0"/>
            </a:endParaRPr>
          </a:p>
          <a:p>
            <a:pPr algn="ctr" defTabSz="914400">
              <a:lnSpc>
                <a:spcPct val="90000"/>
              </a:lnSpc>
              <a:spcAft>
                <a:spcPts val="600"/>
              </a:spcAft>
            </a:pPr>
            <a:r>
              <a:rPr lang="en-US" sz="2400" b="1" dirty="0">
                <a:latin typeface="Letter-join Print Plus 4" panose="02000805000000020003" pitchFamily="50" charset="0"/>
              </a:rPr>
              <a:t>Waterproof clothing and fleeces are provided.  </a:t>
            </a:r>
          </a:p>
          <a:p>
            <a:pPr indent="-228600" algn="ctr" defTabSz="914400">
              <a:lnSpc>
                <a:spcPct val="90000"/>
              </a:lnSpc>
              <a:spcAft>
                <a:spcPts val="600"/>
              </a:spcAft>
              <a:buFont typeface="Arial" panose="020B0604020202020204" pitchFamily="34" charset="0"/>
              <a:buChar char="•"/>
            </a:pPr>
            <a:endParaRPr lang="en-US" sz="2400" b="1" dirty="0">
              <a:latin typeface="Letter-join Print Plus 4" panose="02000805000000020003" pitchFamily="50" charset="0"/>
            </a:endParaRPr>
          </a:p>
          <a:p>
            <a:pPr algn="ctr" defTabSz="914400">
              <a:lnSpc>
                <a:spcPct val="90000"/>
              </a:lnSpc>
              <a:spcAft>
                <a:spcPts val="600"/>
              </a:spcAft>
            </a:pPr>
            <a:r>
              <a:rPr lang="en-US" sz="2400" b="1" dirty="0">
                <a:latin typeface="Letter-join Print Plus 4" panose="02000805000000020003" pitchFamily="50" charset="0"/>
              </a:rPr>
              <a:t>Children need to wear their own wellies and suitable uniform, hats and gloves in the winter time.</a:t>
            </a:r>
          </a:p>
        </p:txBody>
      </p:sp>
      <p:pic>
        <p:nvPicPr>
          <p:cNvPr id="2" name="Picture 1">
            <a:extLst>
              <a:ext uri="{FF2B5EF4-FFF2-40B4-BE49-F238E27FC236}">
                <a16:creationId xmlns:a16="http://schemas.microsoft.com/office/drawing/2014/main" id="{0B36DF31-3974-04AB-27C1-C28689088579}"/>
              </a:ext>
            </a:extLst>
          </p:cNvPr>
          <p:cNvPicPr>
            <a:picLocks noChangeAspect="1"/>
          </p:cNvPicPr>
          <p:nvPr/>
        </p:nvPicPr>
        <p:blipFill>
          <a:blip r:embed="rId4"/>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1115894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513F69C-3D6D-4E72-9289-5BC3584D6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7527223" y="557189"/>
            <a:ext cx="3826577" cy="1671566"/>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3400" kern="1200" dirty="0">
                <a:ln w="0"/>
                <a:solidFill>
                  <a:schemeClr val="tx1"/>
                </a:solidFill>
                <a:latin typeface="Letter-join Print Plus 4" panose="02000805000000020003" pitchFamily="50" charset="0"/>
                <a:ea typeface="+mj-ea"/>
                <a:cs typeface="+mj-cs"/>
              </a:rPr>
              <a:t>Baking and</a:t>
            </a:r>
          </a:p>
          <a:p>
            <a:pPr algn="ctr" defTabSz="914400">
              <a:lnSpc>
                <a:spcPct val="90000"/>
              </a:lnSpc>
              <a:spcBef>
                <a:spcPct val="0"/>
              </a:spcBef>
              <a:spcAft>
                <a:spcPts val="600"/>
              </a:spcAft>
            </a:pPr>
            <a:r>
              <a:rPr lang="en-US" sz="3400" kern="1200" dirty="0">
                <a:ln w="0"/>
                <a:solidFill>
                  <a:schemeClr val="tx1"/>
                </a:solidFill>
                <a:latin typeface="Letter-join Print Plus 4" panose="02000805000000020003" pitchFamily="50" charset="0"/>
                <a:ea typeface="+mj-ea"/>
                <a:cs typeface="+mj-cs"/>
              </a:rPr>
              <a:t>extra s</a:t>
            </a:r>
            <a:r>
              <a:rPr lang="en-US" sz="3400" b="0" kern="1200" cap="none" spc="0" dirty="0">
                <a:ln w="0"/>
                <a:solidFill>
                  <a:schemeClr val="tx1"/>
                </a:solidFill>
                <a:effectLst/>
                <a:latin typeface="Letter-join Print Plus 4" panose="02000805000000020003" pitchFamily="50" charset="0"/>
                <a:ea typeface="+mj-ea"/>
                <a:cs typeface="+mj-cs"/>
              </a:rPr>
              <a:t>pecial activities </a:t>
            </a:r>
            <a:r>
              <a:rPr lang="en-US" sz="3400" kern="1200" dirty="0">
                <a:ln w="0"/>
                <a:solidFill>
                  <a:schemeClr val="tx1"/>
                </a:solidFill>
                <a:latin typeface="Letter-join Print Plus 4" panose="02000805000000020003" pitchFamily="50" charset="0"/>
                <a:ea typeface="+mj-ea"/>
                <a:cs typeface="+mj-cs"/>
              </a:rPr>
              <a:t> </a:t>
            </a:r>
            <a:endParaRPr lang="en-US" sz="3400" b="0" kern="1200" cap="none" spc="0" dirty="0">
              <a:ln w="0"/>
              <a:solidFill>
                <a:schemeClr val="tx1"/>
              </a:solidFill>
              <a:effectLst/>
              <a:latin typeface="Letter-join Print Plus 4" panose="02000805000000020003" pitchFamily="50" charset="0"/>
              <a:ea typeface="+mj-ea"/>
              <a:cs typeface="+mj-cs"/>
            </a:endParaRPr>
          </a:p>
        </p:txBody>
      </p:sp>
      <p:pic>
        <p:nvPicPr>
          <p:cNvPr id="6" name="Picture 5"/>
          <p:cNvPicPr>
            <a:picLocks noChangeAspect="1"/>
          </p:cNvPicPr>
          <p:nvPr/>
        </p:nvPicPr>
        <p:blipFill>
          <a:blip r:embed="rId3"/>
          <a:srcRect t="8324" r="-3" b="8110"/>
          <a:stretch>
            <a:fillRect/>
          </a:stretch>
        </p:blipFill>
        <p:spPr>
          <a:xfrm>
            <a:off x="20" y="-1"/>
            <a:ext cx="3997732" cy="4469126"/>
          </a:xfrm>
          <a:prstGeom prst="rect">
            <a:avLst/>
          </a:prstGeom>
          <a:ln>
            <a:noFill/>
          </a:ln>
          <a:effectLst>
            <a:softEdge rad="112500"/>
          </a:effectLst>
        </p:spPr>
      </p:pic>
      <p:pic>
        <p:nvPicPr>
          <p:cNvPr id="12" name="Picture 11">
            <a:extLst>
              <a:ext uri="{FF2B5EF4-FFF2-40B4-BE49-F238E27FC236}">
                <a16:creationId xmlns:a16="http://schemas.microsoft.com/office/drawing/2014/main" id="{FF6BEDB1-5560-4129-AEC1-727CE19B2FB0}"/>
              </a:ext>
            </a:extLst>
          </p:cNvPr>
          <p:cNvPicPr>
            <a:picLocks noChangeAspect="1"/>
          </p:cNvPicPr>
          <p:nvPr/>
        </p:nvPicPr>
        <p:blipFill>
          <a:blip r:embed="rId4" cstate="print">
            <a:extLst>
              <a:ext uri="{28A0092B-C50C-407E-A947-70E740481C1C}">
                <a14:useLocalDpi xmlns:a14="http://schemas.microsoft.com/office/drawing/2010/main" val="0"/>
              </a:ext>
            </a:extLst>
          </a:blip>
          <a:srcRect t="9512" r="2" b="35335"/>
          <a:stretch>
            <a:fillRect/>
          </a:stretch>
        </p:blipFill>
        <p:spPr>
          <a:xfrm>
            <a:off x="4184069" y="-2"/>
            <a:ext cx="3027239" cy="2226220"/>
          </a:xfrm>
          <a:prstGeom prst="rect">
            <a:avLst/>
          </a:prstGeom>
          <a:ln>
            <a:noFill/>
          </a:ln>
          <a:effectLst>
            <a:softEdge rad="112500"/>
          </a:effectLst>
        </p:spPr>
      </p:pic>
      <p:pic>
        <p:nvPicPr>
          <p:cNvPr id="7" name="Picture 6">
            <a:extLst>
              <a:ext uri="{FF2B5EF4-FFF2-40B4-BE49-F238E27FC236}">
                <a16:creationId xmlns:a16="http://schemas.microsoft.com/office/drawing/2014/main" id="{8FEFAB12-A780-4754-937C-7F1E67054EDD}"/>
              </a:ext>
            </a:extLst>
          </p:cNvPr>
          <p:cNvPicPr>
            <a:picLocks noChangeAspect="1"/>
          </p:cNvPicPr>
          <p:nvPr/>
        </p:nvPicPr>
        <p:blipFill>
          <a:blip r:embed="rId5" cstate="print">
            <a:extLst>
              <a:ext uri="{28A0092B-C50C-407E-A947-70E740481C1C}">
                <a14:useLocalDpi xmlns:a14="http://schemas.microsoft.com/office/drawing/2010/main" val="0"/>
              </a:ext>
            </a:extLst>
          </a:blip>
          <a:srcRect t="16486" r="2" b="32703"/>
          <a:stretch>
            <a:fillRect/>
          </a:stretch>
        </p:blipFill>
        <p:spPr>
          <a:xfrm>
            <a:off x="4184069" y="2406570"/>
            <a:ext cx="3027239" cy="2050948"/>
          </a:xfrm>
          <a:prstGeom prst="rect">
            <a:avLst/>
          </a:prstGeom>
          <a:ln>
            <a:noFill/>
          </a:ln>
          <a:effectLst>
            <a:softEdge rad="112500"/>
          </a:effectLst>
        </p:spPr>
      </p:pic>
      <p:pic>
        <p:nvPicPr>
          <p:cNvPr id="14" name="Picture 13">
            <a:extLst>
              <a:ext uri="{FF2B5EF4-FFF2-40B4-BE49-F238E27FC236}">
                <a16:creationId xmlns:a16="http://schemas.microsoft.com/office/drawing/2014/main" id="{F1F66E2F-66F7-411B-AB95-4DDC86DDA324}"/>
              </a:ext>
            </a:extLst>
          </p:cNvPr>
          <p:cNvPicPr>
            <a:picLocks noChangeAspect="1"/>
          </p:cNvPicPr>
          <p:nvPr/>
        </p:nvPicPr>
        <p:blipFill>
          <a:blip r:embed="rId6" cstate="print">
            <a:extLst>
              <a:ext uri="{28A0092B-C50C-407E-A947-70E740481C1C}">
                <a14:useLocalDpi xmlns:a14="http://schemas.microsoft.com/office/drawing/2010/main" val="0"/>
              </a:ext>
            </a:extLst>
          </a:blip>
          <a:srcRect l="5320" r="39573" b="4"/>
          <a:stretch>
            <a:fillRect/>
          </a:stretch>
        </p:blipFill>
        <p:spPr>
          <a:xfrm rot="5400000">
            <a:off x="396874" y="4237699"/>
            <a:ext cx="2219710" cy="3020892"/>
          </a:xfrm>
          <a:prstGeom prst="rect">
            <a:avLst/>
          </a:prstGeom>
          <a:ln>
            <a:noFill/>
          </a:ln>
          <a:effectLst>
            <a:softEdge rad="112500"/>
          </a:effectLst>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rcRect t="24450" r="3" b="1997"/>
          <a:stretch>
            <a:fillRect/>
          </a:stretch>
        </p:blipFill>
        <p:spPr>
          <a:xfrm>
            <a:off x="3184628" y="4629236"/>
            <a:ext cx="4026679" cy="2228764"/>
          </a:xfrm>
          <a:prstGeom prst="rect">
            <a:avLst/>
          </a:prstGeom>
          <a:ln>
            <a:noFill/>
          </a:ln>
          <a:effectLst>
            <a:softEdge rad="112500"/>
          </a:effectLst>
        </p:spPr>
      </p:pic>
      <p:sp>
        <p:nvSpPr>
          <p:cNvPr id="9" name="TextBox 8"/>
          <p:cNvSpPr txBox="1"/>
          <p:nvPr/>
        </p:nvSpPr>
        <p:spPr>
          <a:xfrm>
            <a:off x="7527223" y="2400475"/>
            <a:ext cx="4285026" cy="3776488"/>
          </a:xfrm>
          <a:prstGeom prst="rect">
            <a:avLst/>
          </a:prstGeom>
        </p:spPr>
        <p:txBody>
          <a:bodyPr vert="horz" lIns="91440" tIns="45720" rIns="91440" bIns="45720" rtlCol="0">
            <a:normAutofit fontScale="92500" lnSpcReduction="20000"/>
          </a:bodyPr>
          <a:lstStyle/>
          <a:p>
            <a:pPr defTabSz="914400">
              <a:lnSpc>
                <a:spcPct val="90000"/>
              </a:lnSpc>
              <a:spcAft>
                <a:spcPts val="600"/>
              </a:spcAft>
            </a:pPr>
            <a:r>
              <a:rPr lang="en-US" sz="2200" b="1" dirty="0">
                <a:latin typeface="Letter-join Print Plus 4" panose="02000805000000020003" pitchFamily="50" charset="0"/>
              </a:rPr>
              <a:t>Each half term we have a Holly Hill bake off! </a:t>
            </a:r>
          </a:p>
          <a:p>
            <a:pPr indent="-228600" defTabSz="914400">
              <a:lnSpc>
                <a:spcPct val="90000"/>
              </a:lnSpc>
              <a:spcAft>
                <a:spcPts val="600"/>
              </a:spcAft>
              <a:buFont typeface="Arial" panose="020B0604020202020204" pitchFamily="34" charset="0"/>
              <a:buChar char="•"/>
            </a:pPr>
            <a:endParaRPr lang="en-US" sz="2200" b="1" dirty="0">
              <a:latin typeface="Letter-join Print Plus 4" panose="02000805000000020003" pitchFamily="50" charset="0"/>
            </a:endParaRPr>
          </a:p>
          <a:p>
            <a:pPr defTabSz="914400">
              <a:lnSpc>
                <a:spcPct val="90000"/>
              </a:lnSpc>
              <a:spcAft>
                <a:spcPts val="600"/>
              </a:spcAft>
            </a:pPr>
            <a:r>
              <a:rPr lang="en-US" sz="2200" b="1" dirty="0">
                <a:latin typeface="Letter-join Print Plus 4" panose="02000805000000020003" pitchFamily="50" charset="0"/>
              </a:rPr>
              <a:t>This is usually linked to our learning each half term. </a:t>
            </a:r>
          </a:p>
          <a:p>
            <a:pPr indent="-228600" defTabSz="914400">
              <a:lnSpc>
                <a:spcPct val="90000"/>
              </a:lnSpc>
              <a:spcAft>
                <a:spcPts val="600"/>
              </a:spcAft>
              <a:buFont typeface="Arial" panose="020B0604020202020204" pitchFamily="34" charset="0"/>
              <a:buChar char="•"/>
            </a:pPr>
            <a:endParaRPr lang="en-US" sz="2200" b="1" dirty="0">
              <a:latin typeface="Letter-join Print Plus 4" panose="02000805000000020003" pitchFamily="50" charset="0"/>
            </a:endParaRPr>
          </a:p>
          <a:p>
            <a:pPr defTabSz="914400">
              <a:lnSpc>
                <a:spcPct val="90000"/>
              </a:lnSpc>
              <a:spcAft>
                <a:spcPts val="600"/>
              </a:spcAft>
            </a:pPr>
            <a:r>
              <a:rPr lang="en-US" sz="2200" b="1" dirty="0">
                <a:latin typeface="Letter-join Print Plus 4" panose="02000805000000020003" pitchFamily="50" charset="0"/>
              </a:rPr>
              <a:t>For example, we might make gingerbread men when learning about traditional tales. </a:t>
            </a:r>
          </a:p>
          <a:p>
            <a:pPr indent="-228600" defTabSz="914400">
              <a:lnSpc>
                <a:spcPct val="90000"/>
              </a:lnSpc>
              <a:spcAft>
                <a:spcPts val="600"/>
              </a:spcAft>
              <a:buFont typeface="Arial" panose="020B0604020202020204" pitchFamily="34" charset="0"/>
              <a:buChar char="•"/>
            </a:pPr>
            <a:endParaRPr lang="en-US" sz="2200" b="1" dirty="0">
              <a:latin typeface="Letter-join Print Plus 4" panose="02000805000000020003" pitchFamily="50" charset="0"/>
            </a:endParaRPr>
          </a:p>
          <a:p>
            <a:pPr defTabSz="914400">
              <a:lnSpc>
                <a:spcPct val="90000"/>
              </a:lnSpc>
              <a:spcAft>
                <a:spcPts val="600"/>
              </a:spcAft>
            </a:pPr>
            <a:r>
              <a:rPr lang="en-US" sz="2200" b="1" dirty="0">
                <a:latin typeface="Letter-join Print Plus 4" panose="02000805000000020003" pitchFamily="50" charset="0"/>
              </a:rPr>
              <a:t>We kindly ask parents/carers for 50p a week or £3 for a 6 week half term to help towards the cost of these lovely activities.</a:t>
            </a:r>
          </a:p>
          <a:p>
            <a:pPr indent="-228600" defTabSz="914400">
              <a:lnSpc>
                <a:spcPct val="90000"/>
              </a:lnSpc>
              <a:spcAft>
                <a:spcPts val="600"/>
              </a:spcAft>
              <a:buFont typeface="Arial" panose="020B0604020202020204" pitchFamily="34" charset="0"/>
              <a:buChar char="•"/>
            </a:pPr>
            <a:endParaRPr lang="en-US" sz="1600" b="1" dirty="0"/>
          </a:p>
        </p:txBody>
      </p:sp>
      <p:pic>
        <p:nvPicPr>
          <p:cNvPr id="2" name="Picture 1">
            <a:extLst>
              <a:ext uri="{FF2B5EF4-FFF2-40B4-BE49-F238E27FC236}">
                <a16:creationId xmlns:a16="http://schemas.microsoft.com/office/drawing/2014/main" id="{3D893AD6-6034-76CB-596F-795260F5F8B3}"/>
              </a:ext>
            </a:extLst>
          </p:cNvPr>
          <p:cNvPicPr>
            <a:picLocks noChangeAspect="1"/>
          </p:cNvPicPr>
          <p:nvPr/>
        </p:nvPicPr>
        <p:blipFill>
          <a:blip r:embed="rId8"/>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3437960382"/>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F93924A-10DF-4647-8C7A-115C017577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7106186" y="2091571"/>
            <a:ext cx="4802249" cy="694374"/>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000" kern="1200" dirty="0">
                <a:ln w="0"/>
                <a:solidFill>
                  <a:schemeClr val="tx1"/>
                </a:solidFill>
                <a:latin typeface="+mj-lt"/>
                <a:ea typeface="+mj-ea"/>
                <a:cs typeface="+mj-cs"/>
              </a:rPr>
              <a:t> </a:t>
            </a:r>
            <a:r>
              <a:rPr lang="en-US" sz="4000" kern="1200" dirty="0">
                <a:ln w="0"/>
                <a:solidFill>
                  <a:schemeClr val="tx1"/>
                </a:solidFill>
                <a:latin typeface="Letter-join Print Plus 4" panose="02000805000000020003" pitchFamily="50" charset="0"/>
                <a:ea typeface="+mj-ea"/>
                <a:cs typeface="+mj-cs"/>
              </a:rPr>
              <a:t>Balance Ability </a:t>
            </a:r>
            <a:r>
              <a:rPr lang="en-US" sz="4000" b="0" kern="1200" cap="none" spc="0" dirty="0">
                <a:ln w="0"/>
                <a:solidFill>
                  <a:schemeClr val="tx1"/>
                </a:solidFill>
                <a:effectLst/>
                <a:latin typeface="Letter-join Print Plus 4" panose="02000805000000020003" pitchFamily="50" charset="0"/>
                <a:ea typeface="+mj-ea"/>
                <a:cs typeface="+mj-cs"/>
              </a:rPr>
              <a:t> </a:t>
            </a:r>
            <a:r>
              <a:rPr lang="en-US" sz="4000" kern="1200" dirty="0">
                <a:ln w="0"/>
                <a:solidFill>
                  <a:schemeClr val="tx1"/>
                </a:solidFill>
                <a:latin typeface="Letter-join Print Plus 4" panose="02000805000000020003" pitchFamily="50" charset="0"/>
                <a:ea typeface="+mj-ea"/>
                <a:cs typeface="+mj-cs"/>
              </a:rPr>
              <a:t> </a:t>
            </a:r>
            <a:endParaRPr lang="en-US" sz="4000" b="0" kern="1200" cap="none" spc="0" dirty="0">
              <a:ln w="0"/>
              <a:solidFill>
                <a:schemeClr val="tx1"/>
              </a:solidFill>
              <a:effectLst/>
              <a:latin typeface="Letter-join Print Plus 4" panose="02000805000000020003" pitchFamily="50" charset="0"/>
              <a:ea typeface="+mj-ea"/>
              <a:cs typeface="+mj-cs"/>
            </a:endParaRPr>
          </a:p>
        </p:txBody>
      </p:sp>
      <p:pic>
        <p:nvPicPr>
          <p:cNvPr id="4" name="Picture 3" descr="C:\Users\cslater\AppData\Local\Microsoft\Windows\Temporary Internet Files\Content.Word\IMG_1575.jpg"/>
          <p:cNvPicPr/>
          <p:nvPr/>
        </p:nvPicPr>
        <p:blipFill>
          <a:blip r:embed="rId2" cstate="print">
            <a:extLst>
              <a:ext uri="{28A0092B-C50C-407E-A947-70E740481C1C}">
                <a14:useLocalDpi xmlns:a14="http://schemas.microsoft.com/office/drawing/2010/main" val="0"/>
              </a:ext>
            </a:extLst>
          </a:blip>
          <a:srcRect r="10889" b="-4"/>
          <a:stretch>
            <a:fillRect/>
          </a:stretch>
        </p:blipFill>
        <p:spPr bwMode="auto">
          <a:xfrm rot="5400000">
            <a:off x="-444634" y="444633"/>
            <a:ext cx="3892390" cy="3003123"/>
          </a:xfrm>
          <a:prstGeom prst="rect">
            <a:avLst/>
          </a:prstGeom>
          <a:ln>
            <a:noFill/>
          </a:ln>
          <a:effectLst>
            <a:softEdge rad="112500"/>
          </a:effectLst>
        </p:spPr>
      </p:pic>
      <p:pic>
        <p:nvPicPr>
          <p:cNvPr id="5" name="Picture 4" descr="C:\Users\cslater\AppData\Local\Microsoft\Windows\Temporary Internet Files\Content.Word\IMG_1576.jpg"/>
          <p:cNvPicPr/>
          <p:nvPr/>
        </p:nvPicPr>
        <p:blipFill>
          <a:blip r:embed="rId3" cstate="print">
            <a:extLst>
              <a:ext uri="{28A0092B-C50C-407E-A947-70E740481C1C}">
                <a14:useLocalDpi xmlns:a14="http://schemas.microsoft.com/office/drawing/2010/main" val="0"/>
              </a:ext>
            </a:extLst>
          </a:blip>
          <a:srcRect l="4899" r="24677" b="5"/>
          <a:stretch>
            <a:fillRect/>
          </a:stretch>
        </p:blipFill>
        <p:spPr bwMode="auto">
          <a:xfrm rot="5400000">
            <a:off x="3295438" y="-115181"/>
            <a:ext cx="2785945" cy="3016307"/>
          </a:xfrm>
          <a:prstGeom prst="rect">
            <a:avLst/>
          </a:prstGeom>
          <a:ln>
            <a:noFill/>
          </a:ln>
          <a:effectLst>
            <a:softEdge rad="112500"/>
          </a:effectLst>
        </p:spPr>
      </p:pic>
      <p:pic>
        <p:nvPicPr>
          <p:cNvPr id="6" name="Picture 5" descr="C:\Users\cslater\AppData\Local\Microsoft\Windows\Temporary Internet Files\Content.Word\IMG_1574.jpg"/>
          <p:cNvPicPr/>
          <p:nvPr/>
        </p:nvPicPr>
        <p:blipFill>
          <a:blip r:embed="rId4" cstate="print">
            <a:extLst>
              <a:ext uri="{28A0092B-C50C-407E-A947-70E740481C1C}">
                <a14:useLocalDpi xmlns:a14="http://schemas.microsoft.com/office/drawing/2010/main" val="0"/>
              </a:ext>
            </a:extLst>
          </a:blip>
          <a:srcRect l="5889" r="23810" b="3"/>
          <a:stretch>
            <a:fillRect/>
          </a:stretch>
        </p:blipFill>
        <p:spPr bwMode="auto">
          <a:xfrm rot="5400000">
            <a:off x="112554" y="3967433"/>
            <a:ext cx="2778013" cy="3003123"/>
          </a:xfrm>
          <a:prstGeom prst="rect">
            <a:avLst/>
          </a:prstGeom>
          <a:ln>
            <a:noFill/>
          </a:ln>
          <a:effectLst>
            <a:softEdge rad="112500"/>
          </a:effectLst>
        </p:spPr>
      </p:pic>
      <p:pic>
        <p:nvPicPr>
          <p:cNvPr id="3" name="Picture 2" descr="C:\Users\cslater\AppData\Local\Microsoft\Windows\Temporary Internet Files\Content.Word\IMG_1572.jpg"/>
          <p:cNvPicPr/>
          <p:nvPr/>
        </p:nvPicPr>
        <p:blipFill>
          <a:blip r:embed="rId5" cstate="print">
            <a:extLst>
              <a:ext uri="{28A0092B-C50C-407E-A947-70E740481C1C}">
                <a14:useLocalDpi xmlns:a14="http://schemas.microsoft.com/office/drawing/2010/main" val="0"/>
              </a:ext>
            </a:extLst>
          </a:blip>
          <a:srcRect r="13364" b="1"/>
          <a:stretch>
            <a:fillRect/>
          </a:stretch>
        </p:blipFill>
        <p:spPr bwMode="auto">
          <a:xfrm rot="5400000">
            <a:off x="2738243" y="3399679"/>
            <a:ext cx="3900335" cy="3016307"/>
          </a:xfrm>
          <a:prstGeom prst="rect">
            <a:avLst/>
          </a:prstGeom>
          <a:ln>
            <a:noFill/>
          </a:ln>
          <a:effectLst>
            <a:softEdge rad="112500"/>
          </a:effectLst>
        </p:spPr>
      </p:pic>
      <p:sp>
        <p:nvSpPr>
          <p:cNvPr id="7" name="TextBox 6"/>
          <p:cNvSpPr txBox="1"/>
          <p:nvPr/>
        </p:nvSpPr>
        <p:spPr>
          <a:xfrm>
            <a:off x="6551550" y="2957665"/>
            <a:ext cx="4802249" cy="3178562"/>
          </a:xfrm>
          <a:prstGeom prst="rect">
            <a:avLst/>
          </a:prstGeom>
        </p:spPr>
        <p:txBody>
          <a:bodyPr vert="horz" lIns="91440" tIns="45720" rIns="91440" bIns="45720" rtlCol="0">
            <a:normAutofit/>
          </a:bodyPr>
          <a:lstStyle/>
          <a:p>
            <a:pPr algn="ctr" defTabSz="914400">
              <a:lnSpc>
                <a:spcPct val="90000"/>
              </a:lnSpc>
              <a:spcAft>
                <a:spcPts val="600"/>
              </a:spcAft>
            </a:pPr>
            <a:r>
              <a:rPr lang="en-US" sz="2800" dirty="0">
                <a:latin typeface="Letter-join Print Plus 4" panose="02000805000000020003" pitchFamily="50" charset="0"/>
              </a:rPr>
              <a:t>Your child will take part in balance ability bike sessions.  Staff have been trained to deliver a planned course to teach your child the skills they need to ride a pedal bike safely. </a:t>
            </a:r>
          </a:p>
        </p:txBody>
      </p:sp>
      <p:pic>
        <p:nvPicPr>
          <p:cNvPr id="2" name="Picture 1">
            <a:extLst>
              <a:ext uri="{FF2B5EF4-FFF2-40B4-BE49-F238E27FC236}">
                <a16:creationId xmlns:a16="http://schemas.microsoft.com/office/drawing/2014/main" id="{4D4D74DB-D501-3FA1-DF4B-967C8A5F0B87}"/>
              </a:ext>
            </a:extLst>
          </p:cNvPr>
          <p:cNvPicPr>
            <a:picLocks noChangeAspect="1"/>
          </p:cNvPicPr>
          <p:nvPr/>
        </p:nvPicPr>
        <p:blipFill>
          <a:blip r:embed="rId6"/>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4193816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B9222B-9792-4909-8F9D-5D63C0519E8F}"/>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b="1" dirty="0">
                <a:latin typeface="Letter-join Print Plus 4" panose="02000805000000020003" pitchFamily="50" charset="0"/>
              </a:rPr>
              <a:t>Little Wandle</a:t>
            </a:r>
          </a:p>
        </p:txBody>
      </p:sp>
      <p:sp>
        <p:nvSpPr>
          <p:cNvPr id="205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9AB278F-39E4-49F1-9A35-53FCDA0CD179}"/>
              </a:ext>
            </a:extLst>
          </p:cNvPr>
          <p:cNvSpPr/>
          <p:nvPr/>
        </p:nvSpPr>
        <p:spPr>
          <a:xfrm>
            <a:off x="572493" y="2071316"/>
            <a:ext cx="6713552" cy="4119172"/>
          </a:xfrm>
          <a:prstGeom prst="rect">
            <a:avLst/>
          </a:prstGeom>
        </p:spPr>
        <p:txBody>
          <a:bodyPr vert="horz" lIns="91440" tIns="45720" rIns="91440" bIns="45720" rtlCol="0" anchor="t">
            <a:normAutofit/>
          </a:bodyPr>
          <a:lstStyle/>
          <a:p>
            <a:pPr indent="-228600" defTabSz="914400" fontAlgn="base">
              <a:lnSpc>
                <a:spcPct val="90000"/>
              </a:lnSpc>
              <a:spcAft>
                <a:spcPts val="600"/>
              </a:spcAft>
              <a:buFont typeface="Arial" panose="020B0604020202020204" pitchFamily="34" charset="0"/>
              <a:buChar char="•"/>
            </a:pPr>
            <a:r>
              <a:rPr lang="en-US" sz="1500" dirty="0">
                <a:latin typeface="Letter-join Print Plus 4" panose="02000805000000020003" pitchFamily="50" charset="0"/>
              </a:rPr>
              <a:t> Little Wandle is a complete systematic synthetic phonics </a:t>
            </a:r>
            <a:r>
              <a:rPr lang="en-US" sz="1500" dirty="0" err="1">
                <a:latin typeface="Letter-join Print Plus 4" panose="02000805000000020003" pitchFamily="50" charset="0"/>
              </a:rPr>
              <a:t>programme</a:t>
            </a:r>
            <a:r>
              <a:rPr lang="en-US" sz="1500" dirty="0">
                <a:latin typeface="Letter-join Print Plus 4" panose="02000805000000020003" pitchFamily="50" charset="0"/>
              </a:rPr>
              <a:t>.​​</a:t>
            </a:r>
          </a:p>
          <a:p>
            <a:pPr indent="-228600" defTabSz="914400" fontAlgn="base">
              <a:lnSpc>
                <a:spcPct val="90000"/>
              </a:lnSpc>
              <a:spcAft>
                <a:spcPts val="600"/>
              </a:spcAft>
              <a:buFont typeface="Arial" panose="020B0604020202020204" pitchFamily="34" charset="0"/>
              <a:buChar char="•"/>
            </a:pPr>
            <a:r>
              <a:rPr lang="en-US" sz="1500" dirty="0">
                <a:latin typeface="Letter-join Print Plus 4" panose="02000805000000020003" pitchFamily="50" charset="0"/>
              </a:rPr>
              <a:t> The children will have a phonics session every day.​​</a:t>
            </a:r>
          </a:p>
          <a:p>
            <a:pPr indent="-228600" defTabSz="914400" fontAlgn="base">
              <a:lnSpc>
                <a:spcPct val="90000"/>
              </a:lnSpc>
              <a:spcAft>
                <a:spcPts val="600"/>
              </a:spcAft>
              <a:buFont typeface="Arial" panose="020B0604020202020204" pitchFamily="34" charset="0"/>
              <a:buChar char="•"/>
            </a:pPr>
            <a:r>
              <a:rPr lang="en-US" sz="1500" dirty="0">
                <a:latin typeface="Letter-join Print Plus 4" panose="02000805000000020003" pitchFamily="50" charset="0"/>
              </a:rPr>
              <a:t> They will start on Foundations for Phonics (usually in F1) and Phase 2 (usually in F2)  and build on this daily, introducing Phase 3 and finally Phase 4 in the summer term.​</a:t>
            </a:r>
          </a:p>
          <a:p>
            <a:pPr indent="-228600" defTabSz="914400" fontAlgn="base">
              <a:lnSpc>
                <a:spcPct val="90000"/>
              </a:lnSpc>
              <a:spcAft>
                <a:spcPts val="600"/>
              </a:spcAft>
              <a:buFont typeface="Arial" panose="020B0604020202020204" pitchFamily="34" charset="0"/>
              <a:buChar char="•"/>
            </a:pPr>
            <a:r>
              <a:rPr lang="en-US" sz="1500" dirty="0">
                <a:latin typeface="Letter-join Print Plus 4" panose="02000805000000020003" pitchFamily="50" charset="0"/>
              </a:rPr>
              <a:t> Once they have been taught all of Phase 2 and have started Phase 3 (around October half term); we will complete some Little Wandle assessments which will give them a reading level.</a:t>
            </a:r>
          </a:p>
          <a:p>
            <a:pPr indent="-228600" defTabSz="914400" fontAlgn="base">
              <a:lnSpc>
                <a:spcPct val="90000"/>
              </a:lnSpc>
              <a:spcAft>
                <a:spcPts val="600"/>
              </a:spcAft>
              <a:buFont typeface="Arial" panose="020B0604020202020204" pitchFamily="34" charset="0"/>
              <a:buChar char="•"/>
            </a:pPr>
            <a:r>
              <a:rPr lang="en-US" sz="1500" dirty="0">
                <a:latin typeface="Letter-join Print Plus 4" panose="02000805000000020003" pitchFamily="50" charset="0"/>
              </a:rPr>
              <a:t> After half term; we will start to send Little Wandle reading books home.​</a:t>
            </a:r>
          </a:p>
          <a:p>
            <a:pPr defTabSz="914400" fontAlgn="base">
              <a:lnSpc>
                <a:spcPct val="90000"/>
              </a:lnSpc>
              <a:spcAft>
                <a:spcPts val="600"/>
              </a:spcAft>
            </a:pPr>
            <a:endParaRPr lang="en-US" sz="1500" dirty="0">
              <a:latin typeface="Letter-join Print Plus 4" panose="02000805000000020003" pitchFamily="50" charset="0"/>
            </a:endParaRPr>
          </a:p>
          <a:p>
            <a:pPr indent="-228600" defTabSz="914400" fontAlgn="base">
              <a:lnSpc>
                <a:spcPct val="90000"/>
              </a:lnSpc>
              <a:spcAft>
                <a:spcPts val="600"/>
              </a:spcAft>
              <a:buFont typeface="Arial" panose="020B0604020202020204" pitchFamily="34" charset="0"/>
              <a:buChar char="•"/>
            </a:pPr>
            <a:r>
              <a:rPr lang="en-US" sz="1500" b="1" dirty="0">
                <a:latin typeface="Letter-join Print Plus 4" panose="02000805000000020003" pitchFamily="50" charset="0"/>
              </a:rPr>
              <a:t>​To find out more:</a:t>
            </a:r>
            <a:r>
              <a:rPr lang="en-US" sz="1500" dirty="0">
                <a:latin typeface="Letter-join Print Plus 4" panose="02000805000000020003" pitchFamily="50" charset="0"/>
              </a:rPr>
              <a:t>​</a:t>
            </a:r>
          </a:p>
          <a:p>
            <a:pPr indent="-228600" defTabSz="914400" fontAlgn="base">
              <a:lnSpc>
                <a:spcPct val="90000"/>
              </a:lnSpc>
              <a:spcAft>
                <a:spcPts val="600"/>
              </a:spcAft>
              <a:buFont typeface="Arial" panose="020B0604020202020204" pitchFamily="34" charset="0"/>
              <a:buChar char="•"/>
            </a:pPr>
            <a:r>
              <a:rPr lang="en-US" sz="1500" b="1" u="sng" dirty="0">
                <a:latin typeface="Letter-join Print Plus 4" panose="02000805000000020003" pitchFamily="50" charset="0"/>
                <a:hlinkClick r:id="rId2"/>
              </a:rPr>
              <a:t>https://www.littlewandlelettersandsounds.org.uk/resources/for-parents/</a:t>
            </a:r>
            <a:r>
              <a:rPr lang="en-US" sz="1500" dirty="0">
                <a:latin typeface="Letter-join Print Plus 4" panose="02000805000000020003" pitchFamily="50" charset="0"/>
              </a:rPr>
              <a:t>​</a:t>
            </a:r>
          </a:p>
          <a:p>
            <a:pPr indent="-228600" defTabSz="914400" fontAlgn="base">
              <a:lnSpc>
                <a:spcPct val="90000"/>
              </a:lnSpc>
              <a:spcAft>
                <a:spcPts val="600"/>
              </a:spcAft>
              <a:buFont typeface="Arial" panose="020B0604020202020204" pitchFamily="34" charset="0"/>
              <a:buChar char="•"/>
            </a:pPr>
            <a:endParaRPr lang="en-US" sz="1500" dirty="0">
              <a:latin typeface="Letter-join Print Plus 4" panose="02000805000000020003" pitchFamily="50" charset="0"/>
            </a:endParaRPr>
          </a:p>
          <a:p>
            <a:pPr indent="-228600" defTabSz="914400" fontAlgn="base">
              <a:lnSpc>
                <a:spcPct val="90000"/>
              </a:lnSpc>
              <a:spcAft>
                <a:spcPts val="600"/>
              </a:spcAft>
              <a:buFont typeface="Arial" panose="020B0604020202020204" pitchFamily="34" charset="0"/>
              <a:buChar char="•"/>
            </a:pPr>
            <a:r>
              <a:rPr lang="en-US" sz="1500" b="1" dirty="0">
                <a:latin typeface="Letter-join Print Plus 4" panose="02000805000000020003" pitchFamily="50" charset="0"/>
              </a:rPr>
              <a:t>We will also be holding a Little Wandle meeting in the Autumn.  </a:t>
            </a:r>
          </a:p>
          <a:p>
            <a:pPr defTabSz="914400" fontAlgn="base">
              <a:lnSpc>
                <a:spcPct val="90000"/>
              </a:lnSpc>
              <a:spcAft>
                <a:spcPts val="600"/>
              </a:spcAft>
            </a:pPr>
            <a:r>
              <a:rPr lang="en-US" sz="1500" b="1" dirty="0">
                <a:latin typeface="Letter-join Print Plus 4" panose="02000805000000020003" pitchFamily="50" charset="0"/>
              </a:rPr>
              <a:t>More information to follow</a:t>
            </a:r>
            <a:r>
              <a:rPr lang="en-US" sz="1500" dirty="0">
                <a:latin typeface="Letter-join Print Plus 4" panose="02000805000000020003" pitchFamily="50" charset="0"/>
              </a:rPr>
              <a:t>​.</a:t>
            </a:r>
            <a:endParaRPr lang="en-US" sz="1500" b="0" i="0" dirty="0">
              <a:effectLst/>
              <a:latin typeface="Letter-join Print Plus 4" panose="02000805000000020003" pitchFamily="50" charset="0"/>
            </a:endParaRPr>
          </a:p>
        </p:txBody>
      </p:sp>
      <p:pic>
        <p:nvPicPr>
          <p:cNvPr id="2052" name="Picture 4" descr="Phonics - Goodmayes Primary School">
            <a:extLst>
              <a:ext uri="{FF2B5EF4-FFF2-40B4-BE49-F238E27FC236}">
                <a16:creationId xmlns:a16="http://schemas.microsoft.com/office/drawing/2014/main" id="{9C661359-D617-7A4F-1823-F330E3C4D9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9598" y="2334131"/>
            <a:ext cx="2975685" cy="297568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42A3E45-A983-4445-C91C-C93EDAECC494}"/>
              </a:ext>
            </a:extLst>
          </p:cNvPr>
          <p:cNvPicPr>
            <a:picLocks noChangeAspect="1"/>
          </p:cNvPicPr>
          <p:nvPr/>
        </p:nvPicPr>
        <p:blipFill>
          <a:blip r:embed="rId4"/>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3716809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0" name="Rectangle 308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Children Reading With Parents">
            <a:extLst>
              <a:ext uri="{FF2B5EF4-FFF2-40B4-BE49-F238E27FC236}">
                <a16:creationId xmlns:a16="http://schemas.microsoft.com/office/drawing/2014/main" id="{4CD6DE5C-96AD-8E14-AF1B-5F04A5DC80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188" r="11918"/>
          <a:stretch>
            <a:fillRect/>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3092" name="Rectangle 309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33465" y="-236004"/>
            <a:ext cx="3822189" cy="1899912"/>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4000" b="0" cap="none" spc="0" dirty="0">
                <a:ln w="0"/>
                <a:effectLst/>
                <a:latin typeface="Letter-join Print Plus 4" panose="02000805000000020003" pitchFamily="50" charset="0"/>
                <a:ea typeface="+mj-ea"/>
                <a:cs typeface="+mj-cs"/>
              </a:rPr>
              <a:t>Reading at home </a:t>
            </a:r>
            <a:r>
              <a:rPr lang="en-US" sz="4000" dirty="0">
                <a:ln w="0"/>
                <a:latin typeface="+mj-lt"/>
                <a:ea typeface="+mj-ea"/>
                <a:cs typeface="+mj-cs"/>
              </a:rPr>
              <a:t> </a:t>
            </a:r>
            <a:endParaRPr lang="en-US" sz="4000" b="0" cap="none" spc="0" dirty="0">
              <a:ln w="0"/>
              <a:effectLst/>
              <a:latin typeface="+mj-lt"/>
              <a:ea typeface="+mj-ea"/>
              <a:cs typeface="+mj-cs"/>
            </a:endParaRPr>
          </a:p>
        </p:txBody>
      </p:sp>
      <p:sp>
        <p:nvSpPr>
          <p:cNvPr id="7" name="TextBox 6"/>
          <p:cNvSpPr txBox="1"/>
          <p:nvPr/>
        </p:nvSpPr>
        <p:spPr>
          <a:xfrm>
            <a:off x="269824" y="1124262"/>
            <a:ext cx="4390566" cy="5052701"/>
          </a:xfrm>
          <a:prstGeom prst="rect">
            <a:avLst/>
          </a:prstGeom>
        </p:spPr>
        <p:txBody>
          <a:bodyPr vert="horz" lIns="91440" tIns="45720" rIns="91440" bIns="45720" rtlCol="0">
            <a:normAutofit lnSpcReduction="10000"/>
          </a:bodyPr>
          <a:lstStyle/>
          <a:p>
            <a:pPr indent="-228600" defTabSz="914400">
              <a:lnSpc>
                <a:spcPct val="90000"/>
              </a:lnSpc>
              <a:spcAft>
                <a:spcPts val="600"/>
              </a:spcAft>
              <a:buFont typeface="Arial" panose="020B0604020202020204" pitchFamily="34" charset="0"/>
              <a:buChar char="•"/>
            </a:pPr>
            <a:r>
              <a:rPr lang="en-US" sz="1600" b="1" dirty="0">
                <a:latin typeface="Letter-join Print Plus 4" panose="02000805000000020003" pitchFamily="50" charset="0"/>
              </a:rPr>
              <a:t>We want every child to have a love of books!  </a:t>
            </a:r>
          </a:p>
          <a:p>
            <a:pPr indent="-228600" defTabSz="914400">
              <a:lnSpc>
                <a:spcPct val="90000"/>
              </a:lnSpc>
              <a:spcAft>
                <a:spcPts val="600"/>
              </a:spcAft>
              <a:buFont typeface="Arial" panose="020B0604020202020204" pitchFamily="34" charset="0"/>
              <a:buChar char="•"/>
            </a:pPr>
            <a:endParaRPr lang="en-US" sz="1600" b="1" dirty="0">
              <a:latin typeface="Letter-join Print Plus 4" panose="02000805000000020003" pitchFamily="50" charset="0"/>
            </a:endParaRPr>
          </a:p>
          <a:p>
            <a:pPr indent="-228600" defTabSz="914400">
              <a:lnSpc>
                <a:spcPct val="90000"/>
              </a:lnSpc>
              <a:spcAft>
                <a:spcPts val="600"/>
              </a:spcAft>
              <a:buFont typeface="Arial" panose="020B0604020202020204" pitchFamily="34" charset="0"/>
              <a:buChar char="•"/>
            </a:pPr>
            <a:r>
              <a:rPr lang="en-US" sz="1600" b="1" dirty="0">
                <a:latin typeface="Letter-join Print Plus 4" panose="02000805000000020003" pitchFamily="50" charset="0"/>
              </a:rPr>
              <a:t>Every week each child (F1 and F2) chooses a reading for pleasure book to take home and share with their grown ups.</a:t>
            </a:r>
          </a:p>
          <a:p>
            <a:pPr indent="-228600" defTabSz="914400">
              <a:lnSpc>
                <a:spcPct val="90000"/>
              </a:lnSpc>
              <a:spcAft>
                <a:spcPts val="600"/>
              </a:spcAft>
              <a:buFont typeface="Arial" panose="020B0604020202020204" pitchFamily="34" charset="0"/>
              <a:buChar char="•"/>
            </a:pPr>
            <a:endParaRPr lang="en-US" sz="1600" b="1" dirty="0">
              <a:latin typeface="Letter-join Print Plus 4" panose="02000805000000020003" pitchFamily="50" charset="0"/>
            </a:endParaRPr>
          </a:p>
          <a:p>
            <a:pPr indent="-228600" defTabSz="914400">
              <a:lnSpc>
                <a:spcPct val="90000"/>
              </a:lnSpc>
              <a:spcAft>
                <a:spcPts val="600"/>
              </a:spcAft>
              <a:buFont typeface="Arial" panose="020B0604020202020204" pitchFamily="34" charset="0"/>
              <a:buChar char="•"/>
            </a:pPr>
            <a:r>
              <a:rPr lang="en-US" sz="1600" b="1" dirty="0">
                <a:latin typeface="Letter-join Print Plus 4" panose="02000805000000020003" pitchFamily="50" charset="0"/>
              </a:rPr>
              <a:t>F2 children will also have a Little Wandle reading book to bring home based on their phonic knowledge. </a:t>
            </a:r>
          </a:p>
          <a:p>
            <a:pPr defTabSz="914400">
              <a:lnSpc>
                <a:spcPct val="90000"/>
              </a:lnSpc>
              <a:spcAft>
                <a:spcPts val="600"/>
              </a:spcAft>
            </a:pPr>
            <a:endParaRPr lang="en-US" sz="1600" b="1" dirty="0">
              <a:latin typeface="Letter-join Print Plus 4" panose="02000805000000020003" pitchFamily="50" charset="0"/>
            </a:endParaRPr>
          </a:p>
          <a:p>
            <a:pPr indent="-228600" defTabSz="914400">
              <a:lnSpc>
                <a:spcPct val="90000"/>
              </a:lnSpc>
              <a:spcAft>
                <a:spcPts val="600"/>
              </a:spcAft>
              <a:buFont typeface="Arial" panose="020B0604020202020204" pitchFamily="34" charset="0"/>
              <a:buChar char="•"/>
            </a:pPr>
            <a:r>
              <a:rPr lang="en-US" sz="1600" b="1" dirty="0">
                <a:latin typeface="Letter-join Print Plus 4" panose="02000805000000020003" pitchFamily="50" charset="0"/>
              </a:rPr>
              <a:t>Please record your child’s reading in their Reading Diary.  We recommend 5 times a week!</a:t>
            </a:r>
          </a:p>
          <a:p>
            <a:pPr indent="-228600" defTabSz="914400">
              <a:lnSpc>
                <a:spcPct val="90000"/>
              </a:lnSpc>
              <a:spcAft>
                <a:spcPts val="600"/>
              </a:spcAft>
              <a:buFont typeface="Arial" panose="020B0604020202020204" pitchFamily="34" charset="0"/>
              <a:buChar char="•"/>
            </a:pPr>
            <a:endParaRPr lang="en-US" sz="1600" b="1" dirty="0">
              <a:latin typeface="Letter-join Print Plus 4" panose="02000805000000020003" pitchFamily="50" charset="0"/>
            </a:endParaRPr>
          </a:p>
          <a:p>
            <a:pPr indent="-228600" defTabSz="914400">
              <a:lnSpc>
                <a:spcPct val="90000"/>
              </a:lnSpc>
              <a:spcAft>
                <a:spcPts val="600"/>
              </a:spcAft>
              <a:buFont typeface="Arial" panose="020B0604020202020204" pitchFamily="34" charset="0"/>
              <a:buChar char="•"/>
            </a:pPr>
            <a:r>
              <a:rPr lang="en-US" sz="1600" b="1" dirty="0">
                <a:latin typeface="Letter-join Print Plus 4" panose="02000805000000020003" pitchFamily="50" charset="0"/>
              </a:rPr>
              <a:t>Children will win prizes on our reading track for reading at home and school.</a:t>
            </a:r>
          </a:p>
          <a:p>
            <a:pPr defTabSz="914400">
              <a:lnSpc>
                <a:spcPct val="90000"/>
              </a:lnSpc>
              <a:spcAft>
                <a:spcPts val="600"/>
              </a:spcAft>
            </a:pPr>
            <a:endParaRPr lang="en-US" sz="1600" b="1" dirty="0">
              <a:latin typeface="Letter-join Print Plus 4" panose="02000805000000020003" pitchFamily="50" charset="0"/>
            </a:endParaRPr>
          </a:p>
          <a:p>
            <a:pPr marL="285750" indent="-285750" defTabSz="914400">
              <a:lnSpc>
                <a:spcPct val="90000"/>
              </a:lnSpc>
              <a:spcAft>
                <a:spcPts val="600"/>
              </a:spcAft>
              <a:buFont typeface="Arial" panose="020B0604020202020204" pitchFamily="34" charset="0"/>
              <a:buChar char="•"/>
            </a:pPr>
            <a:r>
              <a:rPr lang="en-US" sz="1600" b="1" dirty="0">
                <a:latin typeface="Letter-join Print Plus 4" panose="02000805000000020003" pitchFamily="50" charset="0"/>
              </a:rPr>
              <a:t>We intend to provide each child with their own reading dog to encourage children to read with you at home,</a:t>
            </a:r>
          </a:p>
        </p:txBody>
      </p:sp>
    </p:spTree>
    <p:extLst>
      <p:ext uri="{BB962C8B-B14F-4D97-AF65-F5344CB8AC3E}">
        <p14:creationId xmlns:p14="http://schemas.microsoft.com/office/powerpoint/2010/main" val="4014811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1340" y="1551434"/>
            <a:ext cx="9801964" cy="8217634"/>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Letter-join Print Plus 4" panose="02000805000000020003" pitchFamily="50" charset="0"/>
                <a:cs typeface="Arial" panose="020B0604020202020204" pitchFamily="34" charset="0"/>
              </a:rPr>
              <a:t>Put on their own coat and take it off for when we get ready to play outside and come back inside. </a:t>
            </a:r>
          </a:p>
          <a:p>
            <a:pPr marL="342900" indent="-342900">
              <a:buFont typeface="Arial" panose="020B0604020202020204" pitchFamily="34" charset="0"/>
              <a:buChar char="•"/>
            </a:pPr>
            <a:r>
              <a:rPr lang="en-GB" sz="2400" dirty="0">
                <a:latin typeface="Letter-join Print Plus 4" panose="02000805000000020003" pitchFamily="50" charset="0"/>
                <a:cs typeface="Arial" panose="020B0604020202020204" pitchFamily="34" charset="0"/>
              </a:rPr>
              <a:t>Take off their own shoes and put on their wellies for Whisper’s Woodland and playing outside. </a:t>
            </a:r>
          </a:p>
          <a:p>
            <a:pPr marL="342900" indent="-342900">
              <a:buFont typeface="Arial" panose="020B0604020202020204" pitchFamily="34" charset="0"/>
              <a:buChar char="•"/>
            </a:pPr>
            <a:r>
              <a:rPr lang="en-GB" sz="2400" dirty="0">
                <a:latin typeface="Letter-join Print Plus 4" panose="02000805000000020003" pitchFamily="50" charset="0"/>
                <a:cs typeface="Arial" panose="020B0604020202020204" pitchFamily="34" charset="0"/>
              </a:rPr>
              <a:t>Begin to recognise their own name to help find their own belongings e.g. water bottle.</a:t>
            </a:r>
          </a:p>
          <a:p>
            <a:pPr marL="342900" indent="-342900">
              <a:buFont typeface="Arial" panose="020B0604020202020204" pitchFamily="34" charset="0"/>
              <a:buChar char="•"/>
            </a:pPr>
            <a:r>
              <a:rPr lang="en-GB" sz="2400" dirty="0">
                <a:latin typeface="Letter-join Print Plus 4" panose="02000805000000020003" pitchFamily="50" charset="0"/>
                <a:cs typeface="Arial" panose="020B0604020202020204" pitchFamily="34" charset="0"/>
              </a:rPr>
              <a:t>Open a zip on a bag to put letters and pictures inside. </a:t>
            </a:r>
          </a:p>
          <a:p>
            <a:pPr marL="342900" indent="-342900">
              <a:buFont typeface="Arial" panose="020B0604020202020204" pitchFamily="34" charset="0"/>
              <a:buChar char="•"/>
            </a:pPr>
            <a:r>
              <a:rPr lang="en-GB" sz="2400" dirty="0">
                <a:latin typeface="Letter-join Print Plus 4" panose="02000805000000020003" pitchFamily="50" charset="0"/>
                <a:cs typeface="Arial" panose="020B0604020202020204" pitchFamily="34" charset="0"/>
              </a:rPr>
              <a:t>Peel a satsuma/ banana to help them be more independent at snack time. </a:t>
            </a:r>
          </a:p>
          <a:p>
            <a:pPr marL="342900" indent="-342900">
              <a:buFont typeface="Arial" panose="020B0604020202020204" pitchFamily="34" charset="0"/>
              <a:buChar char="•"/>
            </a:pPr>
            <a:r>
              <a:rPr lang="en-GB" sz="2400" dirty="0">
                <a:latin typeface="Letter-join Print Plus 4" panose="02000805000000020003" pitchFamily="50" charset="0"/>
                <a:cs typeface="Arial" panose="020B0604020202020204" pitchFamily="34" charset="0"/>
              </a:rPr>
              <a:t>Undo straw wrappers and pierce carton with a straw if they like to drink milk. </a:t>
            </a:r>
          </a:p>
          <a:p>
            <a:pPr marL="342900" indent="-342900">
              <a:buFont typeface="Arial" panose="020B0604020202020204" pitchFamily="34" charset="0"/>
              <a:buChar char="•"/>
            </a:pPr>
            <a:r>
              <a:rPr lang="en-US" sz="2400" dirty="0">
                <a:latin typeface="Letter-join Print Plus 4" panose="02000805000000020003" pitchFamily="50" charset="0"/>
                <a:cs typeface="Arial" panose="020B0604020202020204" pitchFamily="34" charset="0"/>
              </a:rPr>
              <a:t>Read</a:t>
            </a:r>
            <a:r>
              <a:rPr lang="en-GB" sz="2400" dirty="0">
                <a:latin typeface="Letter-join Print Plus 4" panose="02000805000000020003" pitchFamily="50" charset="0"/>
                <a:cs typeface="Arial" panose="020B0604020202020204" pitchFamily="34" charset="0"/>
              </a:rPr>
              <a:t> lots of bed time stories together, sing Nursery rhymes and play!</a:t>
            </a:r>
          </a:p>
          <a:p>
            <a:pPr marL="342900" indent="-342900">
              <a:buFont typeface="Arial" panose="020B0604020202020204" pitchFamily="34" charset="0"/>
              <a:buChar char="•"/>
            </a:pPr>
            <a:endParaRPr lang="en-GB" sz="2800" dirty="0">
              <a:latin typeface="SassoonPrimaryInfant" pitchFamily="2" charset="0"/>
              <a:cs typeface="Arial" panose="020B0604020202020204" pitchFamily="34" charset="0"/>
            </a:endParaRPr>
          </a:p>
          <a:p>
            <a:pPr marL="342900" indent="-342900">
              <a:buFont typeface="Arial" panose="020B0604020202020204" pitchFamily="34" charset="0"/>
              <a:buChar char="•"/>
            </a:pPr>
            <a:endParaRPr lang="en-GB" sz="2800" dirty="0">
              <a:latin typeface="SassoonPrimaryInfant" pitchFamily="2" charset="0"/>
              <a:cs typeface="Arial" panose="020B0604020202020204" pitchFamily="34" charset="0"/>
            </a:endParaRPr>
          </a:p>
          <a:p>
            <a:pPr marL="342900" indent="-342900">
              <a:buFont typeface="Arial" panose="020B0604020202020204" pitchFamily="34" charset="0"/>
              <a:buChar char="•"/>
            </a:pPr>
            <a:endParaRPr lang="en-GB" sz="2800" dirty="0">
              <a:latin typeface="SassoonPrimaryInfant" pitchFamily="2" charset="0"/>
              <a:cs typeface="Arial" panose="020B0604020202020204" pitchFamily="34" charset="0"/>
            </a:endParaRPr>
          </a:p>
          <a:p>
            <a:pPr marL="342900" indent="-34290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sp>
        <p:nvSpPr>
          <p:cNvPr id="4" name="Rectangle 3"/>
          <p:cNvSpPr/>
          <p:nvPr/>
        </p:nvSpPr>
        <p:spPr>
          <a:xfrm>
            <a:off x="-137128" y="326142"/>
            <a:ext cx="11655178" cy="646331"/>
          </a:xfrm>
          <a:prstGeom prst="rect">
            <a:avLst/>
          </a:prstGeom>
          <a:noFill/>
        </p:spPr>
        <p:txBody>
          <a:bodyPr wrap="none" lIns="91440" tIns="45720" rIns="91440" bIns="45720">
            <a:spAutoFit/>
          </a:bodyPr>
          <a:lstStyle/>
          <a:p>
            <a:pPr algn="ctr"/>
            <a:r>
              <a:rPr lang="en-US" sz="3600" dirty="0">
                <a:ln w="0"/>
                <a:latin typeface="Letter-join Print Plus 4" panose="02000805000000020003" pitchFamily="50" charset="0"/>
              </a:rPr>
              <a:t> </a:t>
            </a:r>
            <a:r>
              <a:rPr lang="en-US" sz="3600" b="1" dirty="0">
                <a:ln w="0"/>
                <a:latin typeface="Letter-join Print Plus 4" panose="02000805000000020003" pitchFamily="50" charset="0"/>
              </a:rPr>
              <a:t>A few things to help prepare your child for school</a:t>
            </a:r>
            <a:r>
              <a:rPr lang="en-US" sz="3600" b="1" cap="none" spc="0" dirty="0">
                <a:ln w="0"/>
                <a:effectLst/>
                <a:latin typeface="Letter-join Print Plus 4" panose="02000805000000020003" pitchFamily="50" charset="0"/>
                <a:sym typeface="Wingdings" panose="05000000000000000000" pitchFamily="2" charset="2"/>
              </a:rPr>
              <a:t> …</a:t>
            </a:r>
            <a:r>
              <a:rPr lang="en-US" sz="3600" b="1" dirty="0">
                <a:ln w="0"/>
                <a:latin typeface="Letter-join Print Plus 4" panose="02000805000000020003" pitchFamily="50" charset="0"/>
              </a:rPr>
              <a:t> </a:t>
            </a:r>
            <a:endParaRPr lang="en-US" sz="3600" b="1" cap="none" spc="0" dirty="0">
              <a:ln w="0"/>
              <a:effectLst/>
              <a:latin typeface="Letter-join Print Plus 4" panose="02000805000000020003" pitchFamily="50" charset="0"/>
            </a:endParaRPr>
          </a:p>
        </p:txBody>
      </p:sp>
      <p:pic>
        <p:nvPicPr>
          <p:cNvPr id="2" name="Picture 1">
            <a:extLst>
              <a:ext uri="{FF2B5EF4-FFF2-40B4-BE49-F238E27FC236}">
                <a16:creationId xmlns:a16="http://schemas.microsoft.com/office/drawing/2014/main" id="{2D4551D3-2711-198B-012A-B7C8756A7FF3}"/>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20760522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111378" y="776432"/>
            <a:ext cx="7944215" cy="646331"/>
          </a:xfrm>
          <a:prstGeom prst="rect">
            <a:avLst/>
          </a:prstGeom>
          <a:noFill/>
        </p:spPr>
        <p:txBody>
          <a:bodyPr wrap="square" lIns="91440" tIns="45720" rIns="91440" bIns="45720">
            <a:spAutoFit/>
          </a:bodyPr>
          <a:lstStyle/>
          <a:p>
            <a:pPr algn="ctr"/>
            <a:r>
              <a:rPr lang="en-US" sz="3600" dirty="0">
                <a:ln w="0"/>
                <a:latin typeface="Letter-join Print Plus 4" panose="02000805000000020003" pitchFamily="50" charset="0"/>
              </a:rPr>
              <a:t>30 hours children </a:t>
            </a:r>
            <a:endParaRPr lang="en-US" sz="3600" b="0" cap="none" spc="0" dirty="0">
              <a:ln w="0"/>
              <a:effectLst/>
              <a:latin typeface="Letter-join Print Plus 4" panose="02000805000000020003" pitchFamily="50" charset="0"/>
            </a:endParaRPr>
          </a:p>
        </p:txBody>
      </p:sp>
      <p:sp>
        <p:nvSpPr>
          <p:cNvPr id="7" name="Rectangle 6">
            <a:extLst>
              <a:ext uri="{FF2B5EF4-FFF2-40B4-BE49-F238E27FC236}">
                <a16:creationId xmlns:a16="http://schemas.microsoft.com/office/drawing/2014/main" id="{8FD7F61C-C65A-4428-A048-BA160AE4B668}"/>
              </a:ext>
            </a:extLst>
          </p:cNvPr>
          <p:cNvSpPr/>
          <p:nvPr/>
        </p:nvSpPr>
        <p:spPr>
          <a:xfrm>
            <a:off x="534607" y="1596331"/>
            <a:ext cx="11468593" cy="2554545"/>
          </a:xfrm>
          <a:prstGeom prst="rect">
            <a:avLst/>
          </a:prstGeom>
        </p:spPr>
        <p:txBody>
          <a:bodyPr wrap="square">
            <a:spAutoFit/>
          </a:bodyPr>
          <a:lstStyle/>
          <a:p>
            <a:endParaRPr lang="en-US" sz="2000" b="1" dirty="0">
              <a:latin typeface="Letter-join Print Plus 4" panose="02000805000000020003" pitchFamily="50" charset="0"/>
            </a:endParaRPr>
          </a:p>
          <a:p>
            <a:r>
              <a:rPr lang="en-US" sz="2400" dirty="0">
                <a:latin typeface="Letter-join Print Plus 4" panose="02000805000000020003" pitchFamily="50" charset="0"/>
              </a:rPr>
              <a:t>30 Hours F1 children will need to be collected at 11.30 on Fridays. </a:t>
            </a:r>
          </a:p>
          <a:p>
            <a:r>
              <a:rPr lang="en-US" sz="2400" dirty="0">
                <a:latin typeface="Letter-join Print Plus 4" panose="02000805000000020003" pitchFamily="50" charset="0"/>
              </a:rPr>
              <a:t> </a:t>
            </a:r>
          </a:p>
          <a:p>
            <a:endParaRPr lang="en-US" sz="2400" b="1" dirty="0">
              <a:latin typeface="Letter-join Print Plus 4" panose="02000805000000020003" pitchFamily="50" charset="0"/>
            </a:endParaRPr>
          </a:p>
          <a:p>
            <a:r>
              <a:rPr lang="en-US" sz="2400" dirty="0">
                <a:latin typeface="Letter-join Print Plus 4" panose="02000805000000020003" pitchFamily="50" charset="0"/>
              </a:rPr>
              <a:t>If they wish to remain at school until </a:t>
            </a:r>
            <a:r>
              <a:rPr lang="en-US" sz="2400" b="1" dirty="0">
                <a:latin typeface="Letter-join Print Plus 4" panose="02000805000000020003" pitchFamily="50" charset="0"/>
              </a:rPr>
              <a:t>3.30</a:t>
            </a:r>
            <a:r>
              <a:rPr lang="en-US" sz="2400" dirty="0">
                <a:latin typeface="Letter-join Print Plus 4" panose="02000805000000020003" pitchFamily="50" charset="0"/>
              </a:rPr>
              <a:t> a payment of </a:t>
            </a:r>
            <a:r>
              <a:rPr lang="en-US" sz="2400" b="1" dirty="0">
                <a:latin typeface="Letter-join Print Plus 4" panose="02000805000000020003" pitchFamily="50" charset="0"/>
              </a:rPr>
              <a:t>£10 </a:t>
            </a:r>
            <a:r>
              <a:rPr lang="en-US" sz="2400" dirty="0">
                <a:latin typeface="Letter-join Print Plus 4" panose="02000805000000020003" pitchFamily="50" charset="0"/>
              </a:rPr>
              <a:t>needs to be made to the School Office in cash or via </a:t>
            </a:r>
            <a:r>
              <a:rPr lang="en-US" sz="2400" dirty="0" err="1">
                <a:latin typeface="Letter-join Print Plus 4" panose="02000805000000020003" pitchFamily="50" charset="0"/>
              </a:rPr>
              <a:t>ParentPay</a:t>
            </a:r>
            <a:r>
              <a:rPr lang="en-US" sz="2400" dirty="0">
                <a:latin typeface="Letter-join Print Plus 4" panose="02000805000000020003" pitchFamily="50" charset="0"/>
              </a:rPr>
              <a:t> for the additional hours.</a:t>
            </a:r>
          </a:p>
          <a:p>
            <a:endParaRPr lang="en-US" sz="2000" dirty="0">
              <a:latin typeface="Letter-join Print Plus 4" panose="02000805000000020003" pitchFamily="50" charset="0"/>
            </a:endParaRPr>
          </a:p>
        </p:txBody>
      </p:sp>
      <p:sp>
        <p:nvSpPr>
          <p:cNvPr id="3" name="TextBox 2">
            <a:extLst>
              <a:ext uri="{FF2B5EF4-FFF2-40B4-BE49-F238E27FC236}">
                <a16:creationId xmlns:a16="http://schemas.microsoft.com/office/drawing/2014/main" id="{60E790A0-246A-AF36-A2B0-C27B105151EB}"/>
              </a:ext>
            </a:extLst>
          </p:cNvPr>
          <p:cNvSpPr txBox="1"/>
          <p:nvPr/>
        </p:nvSpPr>
        <p:spPr>
          <a:xfrm>
            <a:off x="534606" y="4493624"/>
            <a:ext cx="11097760" cy="830997"/>
          </a:xfrm>
          <a:prstGeom prst="rect">
            <a:avLst/>
          </a:prstGeom>
          <a:noFill/>
        </p:spPr>
        <p:txBody>
          <a:bodyPr wrap="square">
            <a:spAutoFit/>
          </a:bodyPr>
          <a:lstStyle/>
          <a:p>
            <a:r>
              <a:rPr lang="en-US" sz="2400" dirty="0">
                <a:latin typeface="Letter-join Print Plus 4" panose="02000805000000020003" pitchFamily="50" charset="0"/>
              </a:rPr>
              <a:t>If you are eligible for 30 hour funding, please let the office know your code as soon as possible. </a:t>
            </a:r>
            <a:endParaRPr lang="en-GB" sz="2400" dirty="0">
              <a:latin typeface="Letter-join Print Plus 4" panose="02000805000000020003" pitchFamily="50" charset="0"/>
            </a:endParaRPr>
          </a:p>
        </p:txBody>
      </p:sp>
      <p:pic>
        <p:nvPicPr>
          <p:cNvPr id="2" name="Picture 1">
            <a:extLst>
              <a:ext uri="{FF2B5EF4-FFF2-40B4-BE49-F238E27FC236}">
                <a16:creationId xmlns:a16="http://schemas.microsoft.com/office/drawing/2014/main" id="{D712A370-169D-DF2E-8BE1-EC9D979315C1}"/>
              </a:ext>
            </a:extLst>
          </p:cNvPr>
          <p:cNvPicPr>
            <a:picLocks noChangeAspect="1"/>
          </p:cNvPicPr>
          <p:nvPr/>
        </p:nvPicPr>
        <p:blipFill>
          <a:blip r:embed="rId3"/>
          <a:stretch>
            <a:fillRect/>
          </a:stretch>
        </p:blipFill>
        <p:spPr>
          <a:xfrm>
            <a:off x="11041562" y="145684"/>
            <a:ext cx="961638" cy="953914"/>
          </a:xfrm>
          <a:prstGeom prst="rect">
            <a:avLst/>
          </a:prstGeom>
        </p:spPr>
      </p:pic>
    </p:spTree>
    <p:extLst>
      <p:ext uri="{BB962C8B-B14F-4D97-AF65-F5344CB8AC3E}">
        <p14:creationId xmlns:p14="http://schemas.microsoft.com/office/powerpoint/2010/main" val="7041913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B151F-0A2D-B114-4F28-38A7CA09ED8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D2AB99-7A27-B08D-158E-0D109F462B7F}"/>
              </a:ext>
            </a:extLst>
          </p:cNvPr>
          <p:cNvSpPr>
            <a:spLocks noGrp="1"/>
          </p:cNvSpPr>
          <p:nvPr>
            <p:ph idx="1"/>
          </p:nvPr>
        </p:nvSpPr>
        <p:spPr>
          <a:xfrm>
            <a:off x="838200" y="498764"/>
            <a:ext cx="10515600" cy="5678199"/>
          </a:xfrm>
        </p:spPr>
        <p:txBody>
          <a:bodyPr>
            <a:normAutofit lnSpcReduction="10000"/>
          </a:bodyPr>
          <a:lstStyle/>
          <a:p>
            <a:pPr marL="0" indent="0">
              <a:buNone/>
            </a:pPr>
            <a:endParaRPr lang="en-GB" dirty="0">
              <a:latin typeface="Segoe Print" panose="02000600000000000000" pitchFamily="2" charset="0"/>
            </a:endParaRPr>
          </a:p>
          <a:p>
            <a:pPr marL="0" indent="0">
              <a:buNone/>
            </a:pPr>
            <a:r>
              <a:rPr lang="en-GB" sz="4000" dirty="0">
                <a:latin typeface="Letter-join Print Plus 4" panose="02000805000000020003" pitchFamily="50" charset="0"/>
              </a:rPr>
              <a:t>Keeping you updated!</a:t>
            </a:r>
          </a:p>
          <a:p>
            <a:pPr marL="0" indent="0">
              <a:buNone/>
            </a:pPr>
            <a:endParaRPr lang="en-GB" dirty="0">
              <a:latin typeface="Letter-join Print Plus 4" panose="02000805000000020003" pitchFamily="50" charset="0"/>
            </a:endParaRPr>
          </a:p>
          <a:p>
            <a:pPr marL="0" indent="0">
              <a:buNone/>
            </a:pPr>
            <a:r>
              <a:rPr lang="en-GB" sz="2400" dirty="0">
                <a:latin typeface="Letter-join Print Plus 4" panose="02000805000000020003" pitchFamily="50" charset="0"/>
              </a:rPr>
              <a:t>We aim to send home an EYFS newsletter each week that </a:t>
            </a:r>
          </a:p>
          <a:p>
            <a:pPr marL="0" indent="0">
              <a:buNone/>
            </a:pPr>
            <a:r>
              <a:rPr lang="en-GB" sz="2400" dirty="0">
                <a:latin typeface="Letter-join Print Plus 4" panose="02000805000000020003" pitchFamily="50" charset="0"/>
              </a:rPr>
              <a:t>will inform you about what we will be learning each week. </a:t>
            </a:r>
          </a:p>
          <a:p>
            <a:pPr marL="0" indent="0">
              <a:buNone/>
            </a:pPr>
            <a:endParaRPr lang="en-GB" sz="2400" dirty="0">
              <a:latin typeface="Letter-join Print Plus 4" panose="02000805000000020003" pitchFamily="50" charset="0"/>
            </a:endParaRPr>
          </a:p>
          <a:p>
            <a:pPr marL="0" indent="0">
              <a:buNone/>
            </a:pPr>
            <a:r>
              <a:rPr lang="en-GB" sz="2400" dirty="0">
                <a:latin typeface="Letter-join Print Plus 4" panose="02000805000000020003" pitchFamily="50" charset="0"/>
              </a:rPr>
              <a:t>From time to time, we may send home some dates for your diary.</a:t>
            </a:r>
          </a:p>
          <a:p>
            <a:pPr marL="0" indent="0">
              <a:buNone/>
            </a:pPr>
            <a:endParaRPr lang="en-GB" sz="2400" dirty="0">
              <a:latin typeface="Letter-join Print Plus 4" panose="02000805000000020003" pitchFamily="50" charset="0"/>
            </a:endParaRPr>
          </a:p>
          <a:p>
            <a:pPr marL="0" indent="0">
              <a:buNone/>
            </a:pPr>
            <a:r>
              <a:rPr lang="en-GB" sz="2400" dirty="0">
                <a:latin typeface="Letter-join Print Plus 4" panose="02000805000000020003" pitchFamily="50" charset="0"/>
              </a:rPr>
              <a:t>We will be posting photographs of our amazing learning each week to our class page on our school website. Please take a look at </a:t>
            </a:r>
            <a:r>
              <a:rPr lang="en-GB" sz="2400" dirty="0">
                <a:latin typeface="Letter-join Print Plus 4" panose="02000805000000020003" pitchFamily="50" charset="0"/>
                <a:hlinkClick r:id="rId2"/>
              </a:rPr>
              <a:t>http://hollyhillschool.co.uk/-Children-class</a:t>
            </a:r>
            <a:r>
              <a:rPr lang="en-GB" sz="2400" dirty="0">
                <a:latin typeface="Letter-join Print Plus 4" panose="02000805000000020003" pitchFamily="50" charset="0"/>
              </a:rPr>
              <a:t> pages-cygnets</a:t>
            </a:r>
          </a:p>
          <a:p>
            <a:pPr marL="0" indent="0">
              <a:buNone/>
            </a:pPr>
            <a:endParaRPr lang="en-GB" sz="2400" dirty="0">
              <a:latin typeface="Letter-join Print Plus 4" panose="02000805000000020003" pitchFamily="50" charset="0"/>
            </a:endParaRPr>
          </a:p>
          <a:p>
            <a:pPr marL="0" indent="0">
              <a:buNone/>
            </a:pPr>
            <a:r>
              <a:rPr lang="en-GB" sz="2400" dirty="0">
                <a:latin typeface="Letter-join Print Plus 4" panose="02000805000000020003" pitchFamily="50" charset="0"/>
              </a:rPr>
              <a:t>We often send text messages with reminders!</a:t>
            </a:r>
          </a:p>
          <a:p>
            <a:pPr marL="0" indent="0">
              <a:buNone/>
            </a:pPr>
            <a:endParaRPr lang="en-GB" sz="2400" dirty="0">
              <a:latin typeface="Segoe Print" panose="02000600000000000000" pitchFamily="2" charset="0"/>
            </a:endParaRPr>
          </a:p>
          <a:p>
            <a:pPr marL="0" indent="0">
              <a:buNone/>
            </a:pPr>
            <a:endParaRPr lang="en-GB" sz="2400" dirty="0">
              <a:latin typeface="Segoe Print" panose="02000600000000000000" pitchFamily="2" charset="0"/>
            </a:endParaRPr>
          </a:p>
          <a:p>
            <a:pPr marL="0" indent="0">
              <a:buNone/>
            </a:pPr>
            <a:endParaRPr lang="en-GB" dirty="0"/>
          </a:p>
        </p:txBody>
      </p:sp>
      <p:pic>
        <p:nvPicPr>
          <p:cNvPr id="2" name="Picture 1">
            <a:extLst>
              <a:ext uri="{FF2B5EF4-FFF2-40B4-BE49-F238E27FC236}">
                <a16:creationId xmlns:a16="http://schemas.microsoft.com/office/drawing/2014/main" id="{61C2A4ED-7ED8-6EAB-B617-ADCBD9285617}"/>
              </a:ext>
            </a:extLst>
          </p:cNvPr>
          <p:cNvPicPr>
            <a:picLocks noChangeAspect="1"/>
          </p:cNvPicPr>
          <p:nvPr/>
        </p:nvPicPr>
        <p:blipFill>
          <a:blip r:embed="rId3"/>
          <a:stretch>
            <a:fillRect/>
          </a:stretch>
        </p:blipFill>
        <p:spPr>
          <a:xfrm>
            <a:off x="11062741" y="145684"/>
            <a:ext cx="961638" cy="953914"/>
          </a:xfrm>
          <a:prstGeom prst="rect">
            <a:avLst/>
          </a:prstGeom>
        </p:spPr>
      </p:pic>
      <p:pic>
        <p:nvPicPr>
          <p:cNvPr id="5" name="Picture 4">
            <a:extLst>
              <a:ext uri="{FF2B5EF4-FFF2-40B4-BE49-F238E27FC236}">
                <a16:creationId xmlns:a16="http://schemas.microsoft.com/office/drawing/2014/main" id="{BF5B4184-2B87-121E-EDF9-31A72700A49D}"/>
              </a:ext>
            </a:extLst>
          </p:cNvPr>
          <p:cNvPicPr>
            <a:picLocks noChangeAspect="1"/>
          </p:cNvPicPr>
          <p:nvPr/>
        </p:nvPicPr>
        <p:blipFill>
          <a:blip r:embed="rId4"/>
          <a:stretch>
            <a:fillRect/>
          </a:stretch>
        </p:blipFill>
        <p:spPr>
          <a:xfrm rot="667875">
            <a:off x="9779408" y="1410663"/>
            <a:ext cx="1848108" cy="2715004"/>
          </a:xfrm>
          <a:prstGeom prst="rect">
            <a:avLst/>
          </a:prstGeom>
        </p:spPr>
      </p:pic>
    </p:spTree>
    <p:extLst>
      <p:ext uri="{BB962C8B-B14F-4D97-AF65-F5344CB8AC3E}">
        <p14:creationId xmlns:p14="http://schemas.microsoft.com/office/powerpoint/2010/main" val="1355412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8764"/>
            <a:ext cx="10515600" cy="5678199"/>
          </a:xfrm>
        </p:spPr>
        <p:txBody>
          <a:bodyPr>
            <a:normAutofit/>
          </a:bodyPr>
          <a:lstStyle/>
          <a:p>
            <a:pPr marL="0" indent="0">
              <a:buNone/>
            </a:pPr>
            <a:endParaRPr lang="en-GB" dirty="0">
              <a:latin typeface="Segoe Print" panose="02000600000000000000" pitchFamily="2" charset="0"/>
            </a:endParaRPr>
          </a:p>
          <a:p>
            <a:pPr marL="0" indent="0">
              <a:buNone/>
            </a:pPr>
            <a:r>
              <a:rPr lang="en-GB" sz="4000" dirty="0">
                <a:latin typeface="Letter-join Print Plus 4" panose="02000805000000020003" pitchFamily="50" charset="0"/>
              </a:rPr>
              <a:t>Medication</a:t>
            </a:r>
          </a:p>
          <a:p>
            <a:pPr marL="0" indent="0">
              <a:buNone/>
            </a:pPr>
            <a:endParaRPr lang="en-GB" dirty="0">
              <a:latin typeface="Letter-join Print Plus 4" panose="02000805000000020003" pitchFamily="50" charset="0"/>
            </a:endParaRPr>
          </a:p>
          <a:p>
            <a:pPr marL="0" indent="0">
              <a:buNone/>
            </a:pPr>
            <a:r>
              <a:rPr lang="en-GB" sz="2400" dirty="0">
                <a:latin typeface="Letter-join Print Plus 4" panose="02000805000000020003" pitchFamily="50" charset="0"/>
              </a:rPr>
              <a:t>Should your child require prescribed medication 4 times a day, please complete a medication form from the office. We can only administer medicines that have been prescribed by a doctor.</a:t>
            </a:r>
          </a:p>
          <a:p>
            <a:pPr marL="0" indent="0">
              <a:buNone/>
            </a:pPr>
            <a:endParaRPr lang="en-GB" sz="2400" dirty="0">
              <a:latin typeface="Letter-join Print Plus 4" panose="02000805000000020003" pitchFamily="50" charset="0"/>
            </a:endParaRPr>
          </a:p>
          <a:p>
            <a:pPr marL="0" indent="0">
              <a:buNone/>
            </a:pPr>
            <a:r>
              <a:rPr lang="en-GB" sz="2400" dirty="0">
                <a:latin typeface="Letter-join Print Plus 4" panose="02000805000000020003" pitchFamily="50" charset="0"/>
              </a:rPr>
              <a:t>If your child is asthmatic, please complete a form and hand named inhalers to the teacher. Please keep a check on the ‘use by’ date. These will be kept in school.  </a:t>
            </a:r>
          </a:p>
          <a:p>
            <a:pPr marL="0" indent="0">
              <a:buNone/>
            </a:pPr>
            <a:endParaRPr lang="en-GB" sz="2400" dirty="0">
              <a:latin typeface="Letter-join Print Plus 4" panose="02000805000000020003" pitchFamily="50" charset="0"/>
            </a:endParaRPr>
          </a:p>
          <a:p>
            <a:pPr marL="0" indent="0">
              <a:buNone/>
            </a:pPr>
            <a:r>
              <a:rPr lang="en-GB" sz="2400" dirty="0">
                <a:latin typeface="Letter-join Print Plus 4" panose="02000805000000020003" pitchFamily="50" charset="0"/>
              </a:rPr>
              <a:t>If your child has an </a:t>
            </a:r>
            <a:r>
              <a:rPr lang="en-GB" sz="2400" dirty="0" err="1">
                <a:latin typeface="Letter-join Print Plus 4" panose="02000805000000020003" pitchFamily="50" charset="0"/>
              </a:rPr>
              <a:t>Epipen</a:t>
            </a:r>
            <a:r>
              <a:rPr lang="en-GB" sz="2400" dirty="0">
                <a:latin typeface="Letter-join Print Plus 4" panose="02000805000000020003" pitchFamily="50" charset="0"/>
              </a:rPr>
              <a:t>, please ensure that we have one that we can keep in school in a labelled box. </a:t>
            </a:r>
          </a:p>
          <a:p>
            <a:pPr marL="0" indent="0">
              <a:buNone/>
            </a:pPr>
            <a:endParaRPr lang="en-GB" sz="2400" dirty="0">
              <a:latin typeface="Segoe Print" panose="02000600000000000000" pitchFamily="2" charset="0"/>
            </a:endParaRPr>
          </a:p>
          <a:p>
            <a:pPr marL="0" indent="0">
              <a:buNone/>
            </a:pPr>
            <a:endParaRPr lang="en-GB" sz="2400" dirty="0">
              <a:latin typeface="Segoe Print" panose="02000600000000000000" pitchFamily="2" charset="0"/>
            </a:endParaRPr>
          </a:p>
          <a:p>
            <a:pPr marL="0" indent="0">
              <a:buNone/>
            </a:pPr>
            <a:endParaRPr lang="en-GB" sz="2400" dirty="0">
              <a:latin typeface="Segoe Print" panose="02000600000000000000" pitchFamily="2" charset="0"/>
            </a:endParaRPr>
          </a:p>
          <a:p>
            <a:pPr marL="0" indent="0">
              <a:buNone/>
            </a:pPr>
            <a:endParaRPr lang="en-GB" dirty="0"/>
          </a:p>
        </p:txBody>
      </p:sp>
      <p:pic>
        <p:nvPicPr>
          <p:cNvPr id="1028" name="Picture 4" descr="Inhaler Use in Asthma and COPD: Patient Characteristics Compared ...">
            <a:extLst>
              <a:ext uri="{FF2B5EF4-FFF2-40B4-BE49-F238E27FC236}">
                <a16:creationId xmlns:a16="http://schemas.microsoft.com/office/drawing/2014/main" id="{62534159-F485-482A-8588-1E0E39ABE5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08427" y="341555"/>
            <a:ext cx="1993965" cy="154012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427720E-0C76-A7C6-7333-91F48C0E3D42}"/>
              </a:ext>
            </a:extLst>
          </p:cNvPr>
          <p:cNvPicPr>
            <a:picLocks noChangeAspect="1"/>
          </p:cNvPicPr>
          <p:nvPr/>
        </p:nvPicPr>
        <p:blipFill>
          <a:blip r:embed="rId3"/>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738356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CBCCD-E774-F28D-3A31-52F8AF2B189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494CF3-89D8-800F-FE10-940F6FC41EC0}"/>
              </a:ext>
            </a:extLst>
          </p:cNvPr>
          <p:cNvSpPr/>
          <p:nvPr/>
        </p:nvSpPr>
        <p:spPr>
          <a:xfrm>
            <a:off x="675249" y="326142"/>
            <a:ext cx="10747717" cy="1938992"/>
          </a:xfrm>
          <a:prstGeom prst="rect">
            <a:avLst/>
          </a:prstGeom>
          <a:noFill/>
        </p:spPr>
        <p:txBody>
          <a:bodyPr wrap="square" lIns="91440" tIns="45720" rIns="91440" bIns="45720">
            <a:spAutoFit/>
          </a:bodyPr>
          <a:lstStyle/>
          <a:p>
            <a:pPr algn="ctr"/>
            <a:r>
              <a:rPr lang="en-US" sz="4000" b="1" dirty="0">
                <a:ln w="0"/>
                <a:latin typeface="Letter-join Print Plus 4" panose="02000805000000020003" pitchFamily="50" charset="0"/>
              </a:rPr>
              <a:t>Attendance </a:t>
            </a:r>
          </a:p>
          <a:p>
            <a:pPr algn="ctr"/>
            <a:r>
              <a:rPr lang="en-US" sz="4000" b="1" dirty="0">
                <a:ln w="0"/>
                <a:latin typeface="Letter-join Print Plus 4" panose="02000805000000020003" pitchFamily="50" charset="0"/>
              </a:rPr>
              <a:t>Every day counts!</a:t>
            </a:r>
          </a:p>
          <a:p>
            <a:pPr marL="571500" indent="-571500" algn="ctr">
              <a:buFont typeface="Arial" panose="020B0604020202020204" pitchFamily="34" charset="0"/>
              <a:buChar char="•"/>
            </a:pPr>
            <a:endParaRPr lang="en-US" sz="4000" b="0" cap="none" spc="0" dirty="0">
              <a:ln w="0"/>
              <a:gradFill>
                <a:gsLst>
                  <a:gs pos="21000">
                    <a:srgbClr val="53575C"/>
                  </a:gs>
                  <a:gs pos="88000">
                    <a:srgbClr val="C5C7CA"/>
                  </a:gs>
                </a:gsLst>
                <a:lin ang="5400000"/>
              </a:gradFill>
              <a:effectLst/>
              <a:sym typeface="Wingdings" panose="05000000000000000000" pitchFamily="2" charset="2"/>
            </a:endParaRPr>
          </a:p>
        </p:txBody>
      </p:sp>
      <p:sp>
        <p:nvSpPr>
          <p:cNvPr id="4" name="TextBox 3">
            <a:extLst>
              <a:ext uri="{FF2B5EF4-FFF2-40B4-BE49-F238E27FC236}">
                <a16:creationId xmlns:a16="http://schemas.microsoft.com/office/drawing/2014/main" id="{DC05A9BE-FE6E-EB4F-DBD4-E05098A13238}"/>
              </a:ext>
            </a:extLst>
          </p:cNvPr>
          <p:cNvSpPr txBox="1"/>
          <p:nvPr/>
        </p:nvSpPr>
        <p:spPr>
          <a:xfrm>
            <a:off x="769034" y="1994090"/>
            <a:ext cx="10953273" cy="4216539"/>
          </a:xfrm>
          <a:prstGeom prst="rect">
            <a:avLst/>
          </a:prstGeom>
          <a:noFill/>
        </p:spPr>
        <p:txBody>
          <a:bodyPr wrap="square">
            <a:spAutoFit/>
          </a:bodyPr>
          <a:lstStyle/>
          <a:p>
            <a:pPr marL="457200" indent="-457200" algn="l" fontAlgn="t">
              <a:buFont typeface="Arial" panose="020B0604020202020204" pitchFamily="34" charset="0"/>
              <a:buChar char="•"/>
            </a:pPr>
            <a:r>
              <a:rPr lang="en-US" sz="2400" b="0" i="0" dirty="0">
                <a:solidFill>
                  <a:srgbClr val="000000"/>
                </a:solidFill>
                <a:effectLst/>
                <a:latin typeface="Letter-join Print Plus 4" panose="02000805000000020003" pitchFamily="50" charset="0"/>
              </a:rPr>
              <a:t>Your child is able to keep up with their learning. - Children who are late or absent from school frequently develop large gaps in their learning which will impact on their progress, their ability to develop at the same rate as their peers and meet expectations for their age.</a:t>
            </a:r>
            <a:r>
              <a:rPr lang="en-US" sz="2400" dirty="0">
                <a:solidFill>
                  <a:srgbClr val="000000"/>
                </a:solidFill>
                <a:latin typeface="Letter-join Print Plus 4" panose="02000805000000020003" pitchFamily="50" charset="0"/>
              </a:rPr>
              <a:t> Being at school every day h</a:t>
            </a:r>
            <a:r>
              <a:rPr lang="en-US" sz="2400" b="0" i="0" dirty="0">
                <a:solidFill>
                  <a:srgbClr val="000000"/>
                </a:solidFill>
                <a:effectLst/>
                <a:latin typeface="Letter-join Print Plus 4" panose="02000805000000020003" pitchFamily="50" charset="0"/>
              </a:rPr>
              <a:t>elps develop friendships and social skills.</a:t>
            </a:r>
          </a:p>
          <a:p>
            <a:pPr marL="457200" indent="-457200" algn="l" fontAlgn="t">
              <a:buFont typeface="Arial" panose="020B0604020202020204" pitchFamily="34" charset="0"/>
              <a:buChar char="•"/>
            </a:pPr>
            <a:endParaRPr lang="en-US" sz="2400" dirty="0">
              <a:solidFill>
                <a:srgbClr val="000000"/>
              </a:solidFill>
              <a:latin typeface="Letter-join Print Plus 4" panose="02000805000000020003" pitchFamily="50" charset="0"/>
            </a:endParaRPr>
          </a:p>
          <a:p>
            <a:pPr marL="342900" indent="-342900">
              <a:buFont typeface="Arial" panose="020B0604020202020204" pitchFamily="34" charset="0"/>
              <a:buChar char="•"/>
            </a:pPr>
            <a:r>
              <a:rPr lang="en-US" sz="2400" dirty="0">
                <a:latin typeface="Letter-join Print Plus 4" panose="02000805000000020003" pitchFamily="50" charset="0"/>
              </a:rPr>
              <a:t>We support parents to achieve a minimum of 97% attendance for all children. </a:t>
            </a:r>
          </a:p>
          <a:p>
            <a:endParaRPr lang="en-US" sz="2400" dirty="0">
              <a:latin typeface="Letter-join Print Plus 4" panose="02000805000000020003" pitchFamily="50" charset="0"/>
            </a:endParaRPr>
          </a:p>
          <a:p>
            <a:pPr marL="342900" indent="-342900">
              <a:buFont typeface="Arial" panose="020B0604020202020204" pitchFamily="34" charset="0"/>
              <a:buChar char="•"/>
            </a:pPr>
            <a:r>
              <a:rPr lang="en-US" sz="2400" dirty="0">
                <a:latin typeface="Letter-join Print Plus 4" panose="02000805000000020003" pitchFamily="50" charset="0"/>
              </a:rPr>
              <a:t>Each child’s attendance is carefully monitored by school and the local authority. </a:t>
            </a:r>
          </a:p>
          <a:p>
            <a:pPr marL="457200" indent="-457200" algn="l" fontAlgn="t">
              <a:buFont typeface="Arial" panose="020B0604020202020204" pitchFamily="34" charset="0"/>
              <a:buChar char="•"/>
            </a:pPr>
            <a:endParaRPr lang="en-US" sz="2800" b="0" i="0" dirty="0">
              <a:solidFill>
                <a:srgbClr val="000000"/>
              </a:solidFill>
              <a:effectLst/>
              <a:latin typeface="Letter-join Print Plus 4" panose="02000805000000020003" pitchFamily="50" charset="0"/>
            </a:endParaRPr>
          </a:p>
        </p:txBody>
      </p:sp>
      <p:pic>
        <p:nvPicPr>
          <p:cNvPr id="5" name="Picture 4">
            <a:extLst>
              <a:ext uri="{FF2B5EF4-FFF2-40B4-BE49-F238E27FC236}">
                <a16:creationId xmlns:a16="http://schemas.microsoft.com/office/drawing/2014/main" id="{24746729-6EA3-5EC0-B328-02132D4F60A2}"/>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25435282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22B5CE7-BD52-4598-9353-BF43DD311694}"/>
              </a:ext>
            </a:extLst>
          </p:cNvPr>
          <p:cNvSpPr/>
          <p:nvPr/>
        </p:nvSpPr>
        <p:spPr>
          <a:xfrm>
            <a:off x="675249" y="326142"/>
            <a:ext cx="10747717" cy="6063198"/>
          </a:xfrm>
          <a:prstGeom prst="rect">
            <a:avLst/>
          </a:prstGeom>
          <a:noFill/>
        </p:spPr>
        <p:txBody>
          <a:bodyPr wrap="square" lIns="91440" tIns="45720" rIns="91440" bIns="45720">
            <a:spAutoFit/>
          </a:bodyPr>
          <a:lstStyle/>
          <a:p>
            <a:pPr algn="ctr"/>
            <a:r>
              <a:rPr lang="en-US" sz="4000" b="1" dirty="0">
                <a:ln w="0"/>
                <a:latin typeface="Letter-join Print Plus 4" panose="02000805000000020003" pitchFamily="50" charset="0"/>
              </a:rPr>
              <a:t>Attendance </a:t>
            </a:r>
          </a:p>
          <a:p>
            <a:pPr marL="571500" indent="-571500">
              <a:buFont typeface="Arial" panose="020B0604020202020204" pitchFamily="34" charset="0"/>
              <a:buChar char="•"/>
            </a:pPr>
            <a:endParaRPr lang="en-US" sz="4000" b="0" cap="none" spc="0" dirty="0">
              <a:ln w="0"/>
              <a:gradFill>
                <a:gsLst>
                  <a:gs pos="21000">
                    <a:srgbClr val="53575C"/>
                  </a:gs>
                  <a:gs pos="88000">
                    <a:srgbClr val="C5C7CA"/>
                  </a:gs>
                </a:gsLst>
                <a:lin ang="5400000"/>
              </a:gradFill>
              <a:effectLst/>
              <a:sym typeface="Wingdings" panose="05000000000000000000" pitchFamily="2" charset="2"/>
            </a:endParaRPr>
          </a:p>
          <a:p>
            <a:pPr marL="285750" indent="-285750">
              <a:buFont typeface="Arial" panose="020B0604020202020204" pitchFamily="34" charset="0"/>
              <a:buChar char="•"/>
            </a:pPr>
            <a:r>
              <a:rPr lang="en-GB" sz="2800" dirty="0">
                <a:latin typeface="Letter-join Print Plus 4" panose="02000805000000020003" pitchFamily="50" charset="0"/>
              </a:rPr>
              <a:t>Reporting a child’s absence - please contact the school office on 01773 783909 on the first morning of absence and leave a message.</a:t>
            </a:r>
          </a:p>
          <a:p>
            <a:pPr marL="285750" indent="-285750">
              <a:buFont typeface="Arial" panose="020B0604020202020204" pitchFamily="34" charset="0"/>
              <a:buChar char="•"/>
            </a:pPr>
            <a:endParaRPr lang="en-US" sz="2800" dirty="0">
              <a:latin typeface="Letter-join Print Plus 4" panose="02000805000000020003" pitchFamily="50" charset="0"/>
            </a:endParaRPr>
          </a:p>
          <a:p>
            <a:pPr marL="285750" indent="-285750">
              <a:buFont typeface="Arial" panose="020B0604020202020204" pitchFamily="34" charset="0"/>
              <a:buChar char="•"/>
            </a:pPr>
            <a:r>
              <a:rPr lang="en-US" sz="2800" dirty="0">
                <a:latin typeface="Letter-join Print Plus 4" panose="02000805000000020003" pitchFamily="50" charset="0"/>
              </a:rPr>
              <a:t>Recommended period to be kept away from school for </a:t>
            </a:r>
            <a:r>
              <a:rPr lang="en-GB" sz="2800" dirty="0">
                <a:latin typeface="Letter-join Print Plus 4" panose="02000805000000020003" pitchFamily="50" charset="0"/>
              </a:rPr>
              <a:t>diarrhoea and /or vomiting illness is 48 hours from the last episode of illness. </a:t>
            </a:r>
          </a:p>
          <a:p>
            <a:pPr marL="285750" indent="-285750">
              <a:buFont typeface="Arial" panose="020B0604020202020204" pitchFamily="34" charset="0"/>
              <a:buChar char="•"/>
            </a:pPr>
            <a:endParaRPr lang="en-GB" sz="2800" dirty="0">
              <a:latin typeface="Letter-join Print Plus 4" panose="02000805000000020003" pitchFamily="50" charset="0"/>
            </a:endParaRPr>
          </a:p>
          <a:p>
            <a:pPr marL="285750" indent="-285750">
              <a:buFont typeface="Arial" panose="020B0604020202020204" pitchFamily="34" charset="0"/>
              <a:buChar char="•"/>
            </a:pPr>
            <a:r>
              <a:rPr lang="en-US" sz="2800" dirty="0">
                <a:solidFill>
                  <a:srgbClr val="000000"/>
                </a:solidFill>
                <a:latin typeface="Letter-join Print Plus 4" panose="02000805000000020003" pitchFamily="50" charset="0"/>
              </a:rPr>
              <a:t>If your child has a slight cold, please bring them to school. We will monitor them carefully and call you if they become too poorly to be at school. </a:t>
            </a:r>
          </a:p>
          <a:p>
            <a:endParaRPr lang="en-GB" sz="2800" dirty="0">
              <a:latin typeface="Letter-join Print Plus 4" panose="02000805000000020003" pitchFamily="50" charset="0"/>
            </a:endParaRPr>
          </a:p>
        </p:txBody>
      </p:sp>
      <p:pic>
        <p:nvPicPr>
          <p:cNvPr id="3" name="Picture 2">
            <a:extLst>
              <a:ext uri="{FF2B5EF4-FFF2-40B4-BE49-F238E27FC236}">
                <a16:creationId xmlns:a16="http://schemas.microsoft.com/office/drawing/2014/main" id="{50FD120F-FDE1-E61E-C394-1400B304A30B}"/>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286268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66147"/>
          </a:xfrm>
        </p:spPr>
        <p:txBody>
          <a:bodyPr>
            <a:normAutofit fontScale="90000"/>
          </a:bodyPr>
          <a:lstStyle/>
          <a:p>
            <a:r>
              <a:rPr lang="en-GB" dirty="0">
                <a:latin typeface="Letter-join Print Plus 4" panose="02000805000000020003" pitchFamily="50" charset="0"/>
                <a:cs typeface="Ideal Sans Medium" pitchFamily="50" charset="0"/>
              </a:rPr>
              <a:t>Before and After School Provision</a:t>
            </a:r>
          </a:p>
        </p:txBody>
      </p:sp>
      <p:sp>
        <p:nvSpPr>
          <p:cNvPr id="3" name="Content Placeholder 2"/>
          <p:cNvSpPr>
            <a:spLocks noGrp="1"/>
          </p:cNvSpPr>
          <p:nvPr>
            <p:ph idx="1"/>
          </p:nvPr>
        </p:nvSpPr>
        <p:spPr>
          <a:xfrm>
            <a:off x="708891" y="845417"/>
            <a:ext cx="10515600" cy="5832763"/>
          </a:xfrm>
        </p:spPr>
        <p:txBody>
          <a:bodyPr>
            <a:normAutofit fontScale="40000" lnSpcReduction="20000"/>
          </a:bodyPr>
          <a:lstStyle/>
          <a:p>
            <a:pPr marL="0" indent="0">
              <a:buNone/>
            </a:pPr>
            <a:endParaRPr lang="en-GB" sz="5600" dirty="0">
              <a:latin typeface="Letter-join Print Plus 4" panose="02000805000000020003" pitchFamily="50" charset="0"/>
              <a:cs typeface="Ideal Sans Medium" pitchFamily="50" charset="0"/>
            </a:endParaRPr>
          </a:p>
          <a:p>
            <a:pPr marL="0" indent="0">
              <a:buNone/>
            </a:pPr>
            <a:r>
              <a:rPr lang="en-GB" sz="5600" dirty="0">
                <a:latin typeface="Letter-join Print Plus 4" panose="02000805000000020003" pitchFamily="50" charset="0"/>
                <a:cs typeface="Ideal Sans Medium" pitchFamily="50" charset="0"/>
              </a:rPr>
              <a:t>Our Holly Hill wrap around clubs provide high quality care and provide a range of activities before and after school. </a:t>
            </a:r>
          </a:p>
          <a:p>
            <a:pPr marL="0" indent="0">
              <a:buNone/>
            </a:pPr>
            <a:r>
              <a:rPr lang="en-GB" sz="5600" dirty="0">
                <a:latin typeface="Letter-join Print Plus 4" panose="02000805000000020003" pitchFamily="50" charset="0"/>
                <a:cs typeface="Ideal Sans Medium" pitchFamily="50" charset="0"/>
              </a:rPr>
              <a:t>It is very popular with many of our Holly Hill families!</a:t>
            </a:r>
            <a:r>
              <a:rPr lang="en-GB" sz="7200" dirty="0">
                <a:latin typeface="Letter-join Print Plus 4" panose="02000805000000020003" pitchFamily="50" charset="0"/>
                <a:cs typeface="Ideal Sans Medium" pitchFamily="50" charset="0"/>
              </a:rPr>
              <a:t> </a:t>
            </a:r>
          </a:p>
          <a:p>
            <a:pPr marL="0" indent="0" algn="ctr">
              <a:buNone/>
            </a:pPr>
            <a:endParaRPr lang="en-GB" sz="7200" dirty="0">
              <a:latin typeface="Letter-join Print Plus 4" panose="02000805000000020003" pitchFamily="50" charset="0"/>
              <a:cs typeface="Ideal Sans Medium" pitchFamily="50" charset="0"/>
            </a:endParaRPr>
          </a:p>
          <a:p>
            <a:pPr marL="0" indent="0" algn="ctr">
              <a:buNone/>
            </a:pPr>
            <a:r>
              <a:rPr lang="en-GB" sz="5000" dirty="0">
                <a:latin typeface="Letter-join Print Plus 4" panose="02000805000000020003" pitchFamily="50" charset="0"/>
                <a:cs typeface="Ideal Sans Medium" pitchFamily="50" charset="0"/>
              </a:rPr>
              <a:t>Morning Breakfast Club </a:t>
            </a:r>
          </a:p>
          <a:p>
            <a:pPr marL="0" indent="0" algn="ctr">
              <a:buNone/>
            </a:pPr>
            <a:r>
              <a:rPr lang="en-GB" sz="5000" dirty="0">
                <a:latin typeface="Letter-join Print Plus 4" panose="02000805000000020003" pitchFamily="50" charset="0"/>
                <a:cs typeface="Ideal Sans Medium" pitchFamily="50" charset="0"/>
              </a:rPr>
              <a:t>7.30am –8.50am</a:t>
            </a:r>
          </a:p>
          <a:p>
            <a:pPr marL="0" indent="0" algn="ctr">
              <a:buNone/>
            </a:pPr>
            <a:r>
              <a:rPr lang="en-GB" sz="5000" dirty="0">
                <a:latin typeface="Letter-join Print Plus 4" panose="02000805000000020003" pitchFamily="50" charset="0"/>
                <a:cs typeface="Ideal Sans Medium" pitchFamily="50" charset="0"/>
              </a:rPr>
              <a:t> (a non-cooked breakfast i.e. cereals and toast is provided)</a:t>
            </a:r>
          </a:p>
          <a:p>
            <a:pPr marL="0" indent="0" algn="ctr">
              <a:buNone/>
            </a:pPr>
            <a:r>
              <a:rPr lang="en-GB" sz="5000" dirty="0">
                <a:latin typeface="Letter-join Print Plus 4" panose="02000805000000020003" pitchFamily="50" charset="0"/>
                <a:cs typeface="Ideal Sans Medium" pitchFamily="50" charset="0"/>
              </a:rPr>
              <a:t>Costs £4.00 per session</a:t>
            </a:r>
          </a:p>
          <a:p>
            <a:pPr marL="0" indent="0" algn="ctr">
              <a:buNone/>
            </a:pPr>
            <a:endParaRPr lang="en-GB" sz="5000" dirty="0">
              <a:latin typeface="Letter-join Print Plus 4" panose="02000805000000020003" pitchFamily="50" charset="0"/>
              <a:cs typeface="Ideal Sans Medium" pitchFamily="50" charset="0"/>
            </a:endParaRPr>
          </a:p>
          <a:p>
            <a:pPr marL="0" indent="0" algn="ctr">
              <a:buNone/>
            </a:pPr>
            <a:r>
              <a:rPr lang="en-GB" sz="5000" dirty="0">
                <a:latin typeface="Letter-join Print Plus 4" panose="02000805000000020003" pitchFamily="50" charset="0"/>
                <a:cs typeface="Ideal Sans Medium" pitchFamily="50" charset="0"/>
              </a:rPr>
              <a:t>After School Club </a:t>
            </a:r>
          </a:p>
          <a:p>
            <a:pPr marL="0" indent="0" algn="ctr">
              <a:buNone/>
            </a:pPr>
            <a:r>
              <a:rPr lang="en-GB" sz="5000" dirty="0">
                <a:latin typeface="Letter-join Print Plus 4" panose="02000805000000020003" pitchFamily="50" charset="0"/>
                <a:cs typeface="Ideal Sans Medium" pitchFamily="50" charset="0"/>
              </a:rPr>
              <a:t>3.30pm – 5.30pm </a:t>
            </a:r>
          </a:p>
          <a:p>
            <a:pPr marL="0" indent="0" algn="ctr">
              <a:buNone/>
            </a:pPr>
            <a:r>
              <a:rPr lang="en-GB" sz="5000" dirty="0">
                <a:latin typeface="Letter-join Print Plus 4" panose="02000805000000020003" pitchFamily="50" charset="0"/>
                <a:cs typeface="Ideal Sans Medium" pitchFamily="50" charset="0"/>
              </a:rPr>
              <a:t>(a snack is provided)</a:t>
            </a:r>
          </a:p>
          <a:p>
            <a:pPr marL="0" indent="0" algn="ctr">
              <a:buNone/>
            </a:pPr>
            <a:r>
              <a:rPr lang="en-GB" sz="5000" dirty="0">
                <a:latin typeface="Letter-join Print Plus 4" panose="02000805000000020003" pitchFamily="50" charset="0"/>
                <a:cs typeface="Ideal Sans Medium" pitchFamily="50" charset="0"/>
              </a:rPr>
              <a:t>Costs £7.00 per session</a:t>
            </a:r>
          </a:p>
          <a:p>
            <a:pPr marL="0" indent="0" algn="ctr">
              <a:buNone/>
            </a:pPr>
            <a:endParaRPr lang="en-GB" sz="5000" dirty="0">
              <a:latin typeface="Letter-join Print Plus 4" panose="02000805000000020003" pitchFamily="50" charset="0"/>
              <a:cs typeface="Ideal Sans Medium" pitchFamily="50" charset="0"/>
            </a:endParaRPr>
          </a:p>
          <a:p>
            <a:pPr marL="0" indent="0" algn="ctr">
              <a:buNone/>
            </a:pPr>
            <a:r>
              <a:rPr lang="en-US" sz="5000" dirty="0">
                <a:latin typeface="Letter-join Print Plus 4" panose="02000805000000020003" pitchFamily="50" charset="0"/>
              </a:rPr>
              <a:t>If you are interested in reserving a place at our Breakfast or After School Club, please contact the school on 01773 783909.</a:t>
            </a:r>
          </a:p>
          <a:p>
            <a:pPr marL="0" indent="0" algn="ctr">
              <a:buNone/>
            </a:pPr>
            <a:endParaRPr lang="en-GB" sz="7200" dirty="0">
              <a:latin typeface="Letter-join Print Plus 4" panose="02000805000000020003" pitchFamily="50" charset="0"/>
              <a:cs typeface="Ideal Sans Medium" pitchFamily="50" charset="0"/>
            </a:endParaRPr>
          </a:p>
          <a:p>
            <a:pPr marL="0" indent="0" algn="ctr">
              <a:buNone/>
            </a:pPr>
            <a:endParaRPr lang="en-GB" sz="7200" dirty="0">
              <a:latin typeface="Letter-join Print Plus 4" panose="02000805000000020003" pitchFamily="50" charset="0"/>
              <a:cs typeface="Ideal Sans Medium" pitchFamily="50" charset="0"/>
            </a:endParaRPr>
          </a:p>
          <a:p>
            <a:pPr marL="0" indent="0" algn="ctr">
              <a:buNone/>
            </a:pPr>
            <a:endParaRPr lang="en-GB" sz="5600" dirty="0">
              <a:latin typeface="Letter-join Print Plus 4" panose="02000805000000020003" pitchFamily="50" charset="0"/>
              <a:cs typeface="Ideal Sans Medium" pitchFamily="50" charset="0"/>
            </a:endParaRPr>
          </a:p>
          <a:p>
            <a:pPr marL="0" indent="0" algn="ctr">
              <a:buNone/>
            </a:pPr>
            <a:endParaRPr lang="en-GB" sz="5600" dirty="0">
              <a:latin typeface="Letter-join Print Plus 4" panose="02000805000000020003" pitchFamily="50" charset="0"/>
              <a:cs typeface="Ideal Sans Medium" pitchFamily="50" charset="0"/>
            </a:endParaRPr>
          </a:p>
        </p:txBody>
      </p:sp>
      <p:pic>
        <p:nvPicPr>
          <p:cNvPr id="4" name="Picture 3">
            <a:extLst>
              <a:ext uri="{FF2B5EF4-FFF2-40B4-BE49-F238E27FC236}">
                <a16:creationId xmlns:a16="http://schemas.microsoft.com/office/drawing/2014/main" id="{96CA27AC-B741-7275-625E-C900C6FBDD1D}"/>
              </a:ext>
            </a:extLst>
          </p:cNvPr>
          <p:cNvPicPr>
            <a:picLocks noChangeAspect="1"/>
          </p:cNvPicPr>
          <p:nvPr/>
        </p:nvPicPr>
        <p:blipFill>
          <a:blip r:embed="rId2"/>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18098797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2511"/>
          </a:xfrm>
        </p:spPr>
        <p:txBody>
          <a:bodyPr/>
          <a:lstStyle/>
          <a:p>
            <a:r>
              <a:rPr lang="en-GB" dirty="0">
                <a:latin typeface="Letter-join Print Plus 4" panose="02000805000000020003" pitchFamily="50" charset="0"/>
                <a:cs typeface="Ideal Sans Medium" pitchFamily="50" charset="0"/>
              </a:rPr>
              <a:t>Pupil Premium Funding</a:t>
            </a:r>
          </a:p>
        </p:txBody>
      </p:sp>
      <p:sp>
        <p:nvSpPr>
          <p:cNvPr id="3" name="Content Placeholder 2"/>
          <p:cNvSpPr>
            <a:spLocks noGrp="1"/>
          </p:cNvSpPr>
          <p:nvPr>
            <p:ph idx="1"/>
          </p:nvPr>
        </p:nvSpPr>
        <p:spPr>
          <a:xfrm>
            <a:off x="725051" y="1801090"/>
            <a:ext cx="10515600" cy="4809572"/>
          </a:xfrm>
        </p:spPr>
        <p:txBody>
          <a:bodyPr>
            <a:normAutofit fontScale="40000" lnSpcReduction="20000"/>
          </a:bodyPr>
          <a:lstStyle/>
          <a:p>
            <a:pPr marL="0" indent="0">
              <a:buNone/>
            </a:pPr>
            <a:r>
              <a:rPr lang="en-GB" sz="6400" dirty="0">
                <a:latin typeface="Letter-join Print Plus 4" panose="02000805000000020003" pitchFamily="50" charset="0"/>
                <a:cs typeface="Ideal Sans Medium" pitchFamily="50" charset="0"/>
              </a:rPr>
              <a:t>Pupil Premium is an additional grant given to schools to help encourage the attainment of children. </a:t>
            </a:r>
          </a:p>
          <a:p>
            <a:pPr marL="0" indent="0">
              <a:buNone/>
            </a:pPr>
            <a:endParaRPr lang="en-GB" sz="6400" dirty="0">
              <a:latin typeface="Letter-join Print Plus 4" panose="02000805000000020003" pitchFamily="50" charset="0"/>
              <a:cs typeface="Ideal Sans Medium" pitchFamily="50" charset="0"/>
            </a:endParaRPr>
          </a:p>
          <a:p>
            <a:pPr marL="0" indent="0">
              <a:buNone/>
            </a:pPr>
            <a:r>
              <a:rPr lang="en-GB" sz="6400" dirty="0">
                <a:latin typeface="Letter-join Print Plus 4" panose="02000805000000020003" pitchFamily="50" charset="0"/>
                <a:cs typeface="Ideal Sans Medium" pitchFamily="50" charset="0"/>
              </a:rPr>
              <a:t>You can apply at </a:t>
            </a:r>
            <a:r>
              <a:rPr lang="en-GB" sz="6400" dirty="0">
                <a:latin typeface="Letter-join Print Plus 4" panose="02000805000000020003" pitchFamily="50" charset="0"/>
                <a:cs typeface="Ideal Sans Medium" pitchFamily="50" charset="0"/>
                <a:hlinkClick r:id="rId2"/>
              </a:rPr>
              <a:t>www.nottinghamshire.gov.uk</a:t>
            </a:r>
            <a:r>
              <a:rPr lang="en-GB" sz="6400" dirty="0">
                <a:latin typeface="Letter-join Print Plus 4" panose="02000805000000020003" pitchFamily="50" charset="0"/>
                <a:cs typeface="Ideal Sans Medium" pitchFamily="50" charset="0"/>
              </a:rPr>
              <a:t> or F1 parents can complete the form in your pack.</a:t>
            </a:r>
          </a:p>
          <a:p>
            <a:pPr marL="0" indent="0">
              <a:buNone/>
            </a:pPr>
            <a:endParaRPr lang="en-GB" sz="6400" dirty="0">
              <a:latin typeface="Letter-join Print Plus 4" panose="02000805000000020003" pitchFamily="50" charset="0"/>
              <a:cs typeface="Ideal Sans Medium" pitchFamily="50" charset="0"/>
            </a:endParaRPr>
          </a:p>
          <a:p>
            <a:r>
              <a:rPr lang="en-GB" sz="6400" dirty="0">
                <a:latin typeface="Letter-join Print Plus 4" panose="02000805000000020003" pitchFamily="50" charset="0"/>
                <a:cs typeface="Ideal Sans Medium" pitchFamily="50" charset="0"/>
              </a:rPr>
              <a:t>For every child who qualifies we receive £1300. </a:t>
            </a:r>
          </a:p>
          <a:p>
            <a:pPr marL="0" indent="0">
              <a:buNone/>
            </a:pPr>
            <a:r>
              <a:rPr lang="en-GB" sz="6400" dirty="0">
                <a:latin typeface="Letter-join Print Plus 4" panose="02000805000000020003" pitchFamily="50" charset="0"/>
                <a:cs typeface="Ideal Sans Medium" pitchFamily="50" charset="0"/>
              </a:rPr>
              <a:t>   </a:t>
            </a:r>
          </a:p>
          <a:p>
            <a:r>
              <a:rPr lang="en-GB" sz="6400" dirty="0">
                <a:latin typeface="Letter-join Print Plus 4" panose="02000805000000020003" pitchFamily="50" charset="0"/>
                <a:cs typeface="Ideal Sans Medium" pitchFamily="50" charset="0"/>
              </a:rPr>
              <a:t>We can use it for intervention and targeted support.</a:t>
            </a:r>
          </a:p>
          <a:p>
            <a:endParaRPr lang="en-GB" sz="6400" dirty="0">
              <a:latin typeface="Letter-join Print Plus 4" panose="02000805000000020003" pitchFamily="50" charset="0"/>
              <a:cs typeface="Ideal Sans Medium" pitchFamily="50" charset="0"/>
            </a:endParaRPr>
          </a:p>
          <a:p>
            <a:r>
              <a:rPr lang="en-GB" sz="6400" dirty="0">
                <a:latin typeface="Letter-join Print Plus 4" panose="02000805000000020003" pitchFamily="50" charset="0"/>
                <a:cs typeface="Ideal Sans Medium" pitchFamily="50" charset="0"/>
              </a:rPr>
              <a:t>Extra-curricular activities, trips, clubs, workshops, projects and enrichment activities etc. </a:t>
            </a:r>
          </a:p>
          <a:p>
            <a:pPr marL="0" indent="0">
              <a:buNone/>
            </a:pPr>
            <a:endParaRPr lang="en-GB" sz="6400" dirty="0">
              <a:latin typeface="Segoe Print" panose="02000600000000000000" pitchFamily="2" charset="0"/>
              <a:cs typeface="Ideal Sans Medium" pitchFamily="50" charset="0"/>
            </a:endParaRPr>
          </a:p>
          <a:p>
            <a:pPr marL="0" indent="0">
              <a:buNone/>
            </a:pPr>
            <a:endParaRPr lang="en-GB" dirty="0"/>
          </a:p>
        </p:txBody>
      </p:sp>
      <p:pic>
        <p:nvPicPr>
          <p:cNvPr id="4" name="Picture 3">
            <a:extLst>
              <a:ext uri="{FF2B5EF4-FFF2-40B4-BE49-F238E27FC236}">
                <a16:creationId xmlns:a16="http://schemas.microsoft.com/office/drawing/2014/main" id="{F55383CD-6BFC-0CE1-8CD0-56F471FEBE32}"/>
              </a:ext>
            </a:extLst>
          </p:cNvPr>
          <p:cNvPicPr>
            <a:picLocks noChangeAspect="1"/>
          </p:cNvPicPr>
          <p:nvPr/>
        </p:nvPicPr>
        <p:blipFill>
          <a:blip r:embed="rId3"/>
          <a:stretch>
            <a:fillRect/>
          </a:stretch>
        </p:blipFill>
        <p:spPr>
          <a:xfrm>
            <a:off x="11062741" y="145684"/>
            <a:ext cx="961638" cy="953914"/>
          </a:xfrm>
          <a:prstGeom prst="rect">
            <a:avLst/>
          </a:prstGeom>
        </p:spPr>
      </p:pic>
    </p:spTree>
    <p:extLst>
      <p:ext uri="{BB962C8B-B14F-4D97-AF65-F5344CB8AC3E}">
        <p14:creationId xmlns:p14="http://schemas.microsoft.com/office/powerpoint/2010/main" val="975773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516D78F-7D53-3CA4-9C75-708579848DF2}"/>
              </a:ext>
            </a:extLst>
          </p:cNvPr>
          <p:cNvSpPr txBox="1"/>
          <p:nvPr/>
        </p:nvSpPr>
        <p:spPr>
          <a:xfrm>
            <a:off x="3046751" y="1717092"/>
            <a:ext cx="6093500" cy="4031873"/>
          </a:xfrm>
          <a:prstGeom prst="rect">
            <a:avLst/>
          </a:prstGeom>
          <a:noFill/>
        </p:spPr>
        <p:txBody>
          <a:bodyPr wrap="square">
            <a:spAutoFit/>
          </a:bodyPr>
          <a:lstStyle/>
          <a:p>
            <a:pPr marL="0" indent="0" algn="ctr">
              <a:buNone/>
            </a:pPr>
            <a:r>
              <a:rPr lang="en-US" sz="3200" dirty="0">
                <a:latin typeface="Letter-join Print Plus 4" panose="02000805000000020003" pitchFamily="50" charset="0"/>
                <a:cs typeface="Ideal Sans Medium" pitchFamily="50" charset="0"/>
              </a:rPr>
              <a:t>Thank you for choosing Holly Hill.</a:t>
            </a:r>
          </a:p>
          <a:p>
            <a:pPr marL="0" indent="0" algn="ctr">
              <a:buNone/>
            </a:pPr>
            <a:endParaRPr lang="en-US" sz="3200" dirty="0">
              <a:latin typeface="Letter-join Print Plus 4" panose="02000805000000020003" pitchFamily="50" charset="0"/>
              <a:cs typeface="Ideal Sans Medium" pitchFamily="50" charset="0"/>
            </a:endParaRPr>
          </a:p>
          <a:p>
            <a:pPr marL="0" indent="0" algn="ctr">
              <a:buNone/>
            </a:pPr>
            <a:endParaRPr lang="en-US" sz="3200" dirty="0">
              <a:latin typeface="Letter-join Print Plus 4" panose="02000805000000020003" pitchFamily="50" charset="0"/>
              <a:cs typeface="Ideal Sans Medium" pitchFamily="50" charset="0"/>
            </a:endParaRPr>
          </a:p>
          <a:p>
            <a:pPr marL="0" indent="0" algn="ctr">
              <a:buNone/>
            </a:pPr>
            <a:r>
              <a:rPr lang="en-US" sz="3200" dirty="0">
                <a:latin typeface="Letter-join Print Plus 4" panose="02000805000000020003" pitchFamily="50" charset="0"/>
                <a:cs typeface="Ideal Sans Medium" pitchFamily="50" charset="0"/>
              </a:rPr>
              <a:t>We are always here to help!</a:t>
            </a:r>
          </a:p>
          <a:p>
            <a:pPr marL="0" indent="0" algn="ctr">
              <a:buNone/>
            </a:pPr>
            <a:endParaRPr lang="en-US" sz="3200" dirty="0">
              <a:latin typeface="Letter-join Print Plus 4" panose="02000805000000020003" pitchFamily="50" charset="0"/>
              <a:cs typeface="Ideal Sans Medium" pitchFamily="50" charset="0"/>
            </a:endParaRPr>
          </a:p>
          <a:p>
            <a:pPr marL="0" indent="0" algn="ctr">
              <a:buNone/>
            </a:pPr>
            <a:r>
              <a:rPr lang="en-US" sz="3200" dirty="0">
                <a:latin typeface="Letter-join Print Plus 4" panose="02000805000000020003" pitchFamily="50" charset="0"/>
                <a:cs typeface="Ideal Sans Medium" pitchFamily="50" charset="0"/>
              </a:rPr>
              <a:t>If you have any questions at all then please do not hesitate to ask.</a:t>
            </a:r>
          </a:p>
        </p:txBody>
      </p:sp>
      <p:pic>
        <p:nvPicPr>
          <p:cNvPr id="9" name="Picture 8">
            <a:extLst>
              <a:ext uri="{FF2B5EF4-FFF2-40B4-BE49-F238E27FC236}">
                <a16:creationId xmlns:a16="http://schemas.microsoft.com/office/drawing/2014/main" id="{5F56E947-5120-98CC-E8EE-653901C8AE75}"/>
              </a:ext>
            </a:extLst>
          </p:cNvPr>
          <p:cNvPicPr>
            <a:picLocks noChangeAspect="1"/>
          </p:cNvPicPr>
          <p:nvPr/>
        </p:nvPicPr>
        <p:blipFill>
          <a:blip r:embed="rId2"/>
          <a:stretch>
            <a:fillRect/>
          </a:stretch>
        </p:blipFill>
        <p:spPr>
          <a:xfrm>
            <a:off x="5612682" y="2229317"/>
            <a:ext cx="961638" cy="953914"/>
          </a:xfrm>
          <a:prstGeom prst="rect">
            <a:avLst/>
          </a:prstGeom>
        </p:spPr>
      </p:pic>
    </p:spTree>
    <p:extLst>
      <p:ext uri="{BB962C8B-B14F-4D97-AF65-F5344CB8AC3E}">
        <p14:creationId xmlns:p14="http://schemas.microsoft.com/office/powerpoint/2010/main" val="980404305"/>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7809f71-2ea0-4c64-88a9-059d617005ab">
      <Terms xmlns="http://schemas.microsoft.com/office/infopath/2007/PartnerControls"/>
    </lcf76f155ced4ddcb4097134ff3c332f>
    <TaxCatchAll xmlns="d70a7b16-dd53-4b99-8982-edb262d4781f" xsi:nil="true"/>
    <preview_x0020_image xmlns="97809f71-2ea0-4c64-88a9-059d617005a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2E6E91AAF137F459304078F9B641365" ma:contentTypeVersion="20" ma:contentTypeDescription="Create a new document." ma:contentTypeScope="" ma:versionID="1864533fab7e133def57ca7654119355">
  <xsd:schema xmlns:xsd="http://www.w3.org/2001/XMLSchema" xmlns:xs="http://www.w3.org/2001/XMLSchema" xmlns:p="http://schemas.microsoft.com/office/2006/metadata/properties" xmlns:ns2="97809f71-2ea0-4c64-88a9-059d617005ab" xmlns:ns3="d70a7b16-dd53-4b99-8982-edb262d4781f" targetNamespace="http://schemas.microsoft.com/office/2006/metadata/properties" ma:root="true" ma:fieldsID="f5adae6c0261e72e5aa8d9bda69c8cab" ns2:_="" ns3:_="">
    <xsd:import namespace="97809f71-2ea0-4c64-88a9-059d617005ab"/>
    <xsd:import namespace="d70a7b16-dd53-4b99-8982-edb262d478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preview_x0020_image"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809f71-2ea0-4c64-88a9-059d617005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e9d703f-e002-4b09-8582-063c9f4e6809" ma:termSetId="09814cd3-568e-fe90-9814-8d621ff8fb84" ma:anchorId="fba54fb3-c3e1-fe81-a776-ca4b69148c4d" ma:open="true" ma:isKeyword="false">
      <xsd:complexType>
        <xsd:sequence>
          <xsd:element ref="pc:Terms" minOccurs="0" maxOccurs="1"/>
        </xsd:sequence>
      </xsd:complexType>
    </xsd:element>
    <xsd:element name="preview_x0020_image" ma:index="24" nillable="true" ma:displayName="preview image" ma:internalName="preview_x0020_image">
      <xsd:simpleType>
        <xsd:restriction base="dms:Unknown"/>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0a7b16-dd53-4b99-8982-edb262d4781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4a5bc15-0296-41e8-afd6-c41818638d48}" ma:internalName="TaxCatchAll" ma:showField="CatchAllData" ma:web="d70a7b16-dd53-4b99-8982-edb262d478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0B9CF4-3CA3-4485-AA42-D12DD01D0191}">
  <ds:schemaRefs>
    <ds:schemaRef ds:uri="http://schemas.microsoft.com/office/2006/documentManagement/types"/>
    <ds:schemaRef ds:uri="http://purl.org/dc/elements/1.1/"/>
    <ds:schemaRef ds:uri="http://purl.org/dc/terms/"/>
    <ds:schemaRef ds:uri="http://schemas.microsoft.com/office/infopath/2007/PartnerControls"/>
    <ds:schemaRef ds:uri="http://purl.org/dc/dcmitype/"/>
    <ds:schemaRef ds:uri="d70a7b16-dd53-4b99-8982-edb262d4781f"/>
    <ds:schemaRef ds:uri="http://schemas.microsoft.com/office/2006/metadata/properties"/>
    <ds:schemaRef ds:uri="http://schemas.openxmlformats.org/package/2006/metadata/core-properties"/>
    <ds:schemaRef ds:uri="97809f71-2ea0-4c64-88a9-059d617005ab"/>
    <ds:schemaRef ds:uri="http://www.w3.org/XML/1998/namespace"/>
  </ds:schemaRefs>
</ds:datastoreItem>
</file>

<file path=customXml/itemProps2.xml><?xml version="1.0" encoding="utf-8"?>
<ds:datastoreItem xmlns:ds="http://schemas.openxmlformats.org/officeDocument/2006/customXml" ds:itemID="{CA8727ED-6F65-4873-A827-26B867208E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809f71-2ea0-4c64-88a9-059d617005ab"/>
    <ds:schemaRef ds:uri="d70a7b16-dd53-4b99-8982-edb262d478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261BB96-346E-4DD0-A10D-1132F566FD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4379</TotalTime>
  <Words>2154</Words>
  <Application>Microsoft Office PowerPoint</Application>
  <PresentationFormat>Widescreen</PresentationFormat>
  <Paragraphs>294</Paragraphs>
  <Slides>27</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Calibri Light</vt:lpstr>
      <vt:lpstr>Letter-join Print Plus 4</vt:lpstr>
      <vt:lpstr>SassoonPrimaryInfant</vt:lpstr>
      <vt:lpstr>Segoe Print</vt:lpstr>
      <vt:lpstr>Segoe UI</vt:lpstr>
      <vt:lpstr>Wingdings</vt:lpstr>
      <vt:lpstr>Office 2013 - 2022 Theme</vt:lpstr>
      <vt:lpstr>PowerPoint Presentation</vt:lpstr>
      <vt:lpstr>PowerPoint Presentation</vt:lpstr>
      <vt:lpstr>Meet the Team</vt:lpstr>
      <vt:lpstr>PowerPoint Presentation</vt:lpstr>
      <vt:lpstr>PowerPoint Presentation</vt:lpstr>
      <vt:lpstr>The Curriculum</vt:lpstr>
      <vt:lpstr>PowerPoint Presentation</vt:lpstr>
      <vt:lpstr>A typical day in the Cygnets!</vt:lpstr>
      <vt:lpstr>PowerPoint Presentation</vt:lpstr>
      <vt:lpstr>PowerPoint Presentation</vt:lpstr>
      <vt:lpstr>PowerPoint Presentation</vt:lpstr>
      <vt:lpstr>School Uniform</vt:lpstr>
      <vt:lpstr>PowerPoint Presentation</vt:lpstr>
      <vt:lpstr>PowerPoint Presentation</vt:lpstr>
      <vt:lpstr>PowerPoint Presentation</vt:lpstr>
      <vt:lpstr>PowerPoint Presentation</vt:lpstr>
      <vt:lpstr>Little Wandle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Before and After School Provision</vt:lpstr>
      <vt:lpstr>Pupil Premium Funding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holly hill!</dc:title>
  <dc:creator>Emma Tompkins</dc:creator>
  <cp:lastModifiedBy>Mrs Jeffery</cp:lastModifiedBy>
  <cp:revision>321</cp:revision>
  <cp:lastPrinted>2016-11-18T08:25:54Z</cp:lastPrinted>
  <dcterms:created xsi:type="dcterms:W3CDTF">2016-06-06T08:57:10Z</dcterms:created>
  <dcterms:modified xsi:type="dcterms:W3CDTF">2025-06-24T11:53:26Z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0x010100D2E6E91AAF137F459304078F9B641365</vt:lpwstr>
  </property>
  <property fmtid="{D5CDD505-2E9C-101B-9397-08002B2CF9AE}" pid="3" name="MediaServiceImageTags">
    <vt:lpwstr/>
  </property>
</Properties>
</file>